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wav" ContentType="audio/wav"/>
  <Default Extension="vml" ContentType="application/vnd.openxmlformats-officedocument.vmlDrawing"/>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D99DB99-3BB9-48BE-8078-A7FD129863DE}"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GB"/>
        </a:p>
      </dgm:t>
    </dgm:pt>
    <dgm:pt modelId="{A5A915BA-A6E4-40B0-9FDB-C2D5E96ADEA0}">
      <dgm:prSet phldrT="[نص]" custT="1"/>
      <dgm:spPr>
        <a:solidFill>
          <a:srgbClr val="FF0000"/>
        </a:solidFill>
        <a:ln cmpd="thickThin"/>
      </dgm:spPr>
      <dgm:t>
        <a:bodyPr/>
        <a:lstStyle/>
        <a:p>
          <a:r>
            <a:rPr lang="ar-SA" sz="3200" b="1" dirty="0" smtClean="0">
              <a:solidFill>
                <a:schemeClr val="tx1"/>
              </a:solidFill>
              <a:cs typeface="PT Bold Heading" pitchFamily="2" charset="-78"/>
            </a:rPr>
            <a:t>الكميات الفيزيائية</a:t>
          </a:r>
        </a:p>
        <a:p>
          <a:r>
            <a:rPr lang="en-US" sz="2800" b="1" dirty="0" smtClean="0">
              <a:solidFill>
                <a:schemeClr val="tx1"/>
              </a:solidFill>
              <a:cs typeface="PT Bold Heading" pitchFamily="2" charset="-78"/>
            </a:rPr>
            <a:t>Physical Quantities</a:t>
          </a:r>
          <a:endParaRPr lang="en-GB" sz="2800" b="1" dirty="0">
            <a:solidFill>
              <a:schemeClr val="tx1"/>
            </a:solidFill>
            <a:cs typeface="PT Bold Heading" pitchFamily="2" charset="-78"/>
          </a:endParaRPr>
        </a:p>
      </dgm:t>
    </dgm:pt>
    <dgm:pt modelId="{BF492107-D0ED-413C-BE47-52DF1B470F20}" type="parTrans" cxnId="{32A687C6-C58A-465E-B6E3-80647E7B2486}">
      <dgm:prSet/>
      <dgm:spPr/>
      <dgm:t>
        <a:bodyPr/>
        <a:lstStyle/>
        <a:p>
          <a:endParaRPr lang="en-GB"/>
        </a:p>
      </dgm:t>
    </dgm:pt>
    <dgm:pt modelId="{1C417992-C272-44E8-809E-E9163D7B7888}" type="sibTrans" cxnId="{32A687C6-C58A-465E-B6E3-80647E7B2486}">
      <dgm:prSet/>
      <dgm:spPr/>
      <dgm:t>
        <a:bodyPr/>
        <a:lstStyle/>
        <a:p>
          <a:endParaRPr lang="en-GB"/>
        </a:p>
      </dgm:t>
    </dgm:pt>
    <dgm:pt modelId="{28707301-CEE0-4B66-B947-8459DDD25E4D}">
      <dgm:prSet phldrT="[نص]" custT="1"/>
      <dgm:spPr>
        <a:solidFill>
          <a:srgbClr val="00B0F0"/>
        </a:solidFill>
        <a:ln cmpd="thickThin"/>
      </dgm:spPr>
      <dgm:t>
        <a:bodyPr/>
        <a:lstStyle/>
        <a:p>
          <a:r>
            <a:rPr lang="ar-SA" sz="2000" b="1" dirty="0" smtClean="0">
              <a:solidFill>
                <a:schemeClr val="tx1"/>
              </a:solidFill>
            </a:rPr>
            <a:t>الكميات الفيزيائية </a:t>
          </a:r>
          <a:endParaRPr lang="en-US" sz="2000" b="1" dirty="0" smtClean="0">
            <a:solidFill>
              <a:schemeClr val="tx1"/>
            </a:solidFill>
          </a:endParaRPr>
        </a:p>
        <a:p>
          <a:pPr rtl="1"/>
          <a:r>
            <a:rPr lang="ar-SA" sz="2000" b="1" dirty="0" smtClean="0">
              <a:solidFill>
                <a:schemeClr val="tx1"/>
              </a:solidFill>
            </a:rPr>
            <a:t>المشتقة</a:t>
          </a:r>
        </a:p>
        <a:p>
          <a:r>
            <a:rPr lang="en-US" sz="2000" b="1" dirty="0" smtClean="0">
              <a:solidFill>
                <a:schemeClr val="tx1"/>
              </a:solidFill>
            </a:rPr>
            <a:t>Derived </a:t>
          </a:r>
          <a:endParaRPr lang="ar-SA" sz="2000" b="1" dirty="0" smtClean="0">
            <a:solidFill>
              <a:schemeClr val="tx1"/>
            </a:solidFill>
            <a:cs typeface="PT Bold Heading" pitchFamily="2" charset="-78"/>
          </a:endParaRPr>
        </a:p>
        <a:p>
          <a:r>
            <a:rPr lang="en-US" sz="2000" b="1" dirty="0" smtClean="0">
              <a:solidFill>
                <a:schemeClr val="tx1"/>
              </a:solidFill>
              <a:cs typeface="PT Bold Heading" pitchFamily="2" charset="-78"/>
            </a:rPr>
            <a:t>Physical Quantities</a:t>
          </a:r>
          <a:endParaRPr lang="en-GB" sz="2000" b="1" dirty="0">
            <a:solidFill>
              <a:schemeClr val="tx1"/>
            </a:solidFill>
          </a:endParaRPr>
        </a:p>
      </dgm:t>
    </dgm:pt>
    <dgm:pt modelId="{990248B5-0784-4250-8F9C-D5CEDC584ADA}" type="parTrans" cxnId="{0D429AC5-C9EE-4607-8C21-D94D2D6F8A80}">
      <dgm:prSet/>
      <dgm:spPr/>
      <dgm:t>
        <a:bodyPr/>
        <a:lstStyle/>
        <a:p>
          <a:endParaRPr lang="en-GB"/>
        </a:p>
      </dgm:t>
    </dgm:pt>
    <dgm:pt modelId="{661487E8-4CAC-405B-88A2-A4F91B52429B}" type="sibTrans" cxnId="{0D429AC5-C9EE-4607-8C21-D94D2D6F8A80}">
      <dgm:prSet/>
      <dgm:spPr/>
      <dgm:t>
        <a:bodyPr/>
        <a:lstStyle/>
        <a:p>
          <a:endParaRPr lang="en-GB"/>
        </a:p>
      </dgm:t>
    </dgm:pt>
    <dgm:pt modelId="{A2110593-C45E-45B1-8ADC-D752CF0C1C11}">
      <dgm:prSet phldrT="[نص]" custT="1"/>
      <dgm:spPr>
        <a:solidFill>
          <a:srgbClr val="00FF00"/>
        </a:solidFill>
        <a:ln cmpd="thickThin"/>
      </dgm:spPr>
      <dgm:t>
        <a:bodyPr/>
        <a:lstStyle/>
        <a:p>
          <a:pPr rtl="1"/>
          <a:r>
            <a:rPr lang="ar-SA" sz="2400" b="1" dirty="0" smtClean="0">
              <a:solidFill>
                <a:schemeClr val="tx1"/>
              </a:solidFill>
            </a:rPr>
            <a:t>الكميات الفيزيائية الأساسية</a:t>
          </a:r>
        </a:p>
        <a:p>
          <a:pPr rtl="1"/>
          <a:r>
            <a:rPr lang="en-US" sz="2400" b="1" dirty="0" smtClean="0">
              <a:solidFill>
                <a:schemeClr val="tx1"/>
              </a:solidFill>
            </a:rPr>
            <a:t>Fundamental Physical Quantities</a:t>
          </a:r>
          <a:endParaRPr lang="en-GB" sz="2400" b="1" dirty="0">
            <a:solidFill>
              <a:schemeClr val="tx1"/>
            </a:solidFill>
          </a:endParaRPr>
        </a:p>
      </dgm:t>
    </dgm:pt>
    <dgm:pt modelId="{3C748559-4C84-4704-95AF-82283F3B4CCB}" type="parTrans" cxnId="{A14F8D4F-2F04-4B95-8FC4-2EDED6E45E4A}">
      <dgm:prSet/>
      <dgm:spPr/>
      <dgm:t>
        <a:bodyPr/>
        <a:lstStyle/>
        <a:p>
          <a:endParaRPr lang="en-GB"/>
        </a:p>
      </dgm:t>
    </dgm:pt>
    <dgm:pt modelId="{D80D93FD-F12A-44AA-8FE6-540306BF2C90}" type="sibTrans" cxnId="{A14F8D4F-2F04-4B95-8FC4-2EDED6E45E4A}">
      <dgm:prSet/>
      <dgm:spPr/>
      <dgm:t>
        <a:bodyPr/>
        <a:lstStyle/>
        <a:p>
          <a:endParaRPr lang="en-GB"/>
        </a:p>
      </dgm:t>
    </dgm:pt>
    <dgm:pt modelId="{42B68952-3C93-4B76-93BF-22B2C3963999}" type="pres">
      <dgm:prSet presAssocID="{BD99DB99-3BB9-48BE-8078-A7FD129863DE}" presName="hierChild1" presStyleCnt="0">
        <dgm:presLayoutVars>
          <dgm:orgChart val="1"/>
          <dgm:chPref val="1"/>
          <dgm:dir/>
          <dgm:animOne val="branch"/>
          <dgm:animLvl val="lvl"/>
          <dgm:resizeHandles/>
        </dgm:presLayoutVars>
      </dgm:prSet>
      <dgm:spPr/>
      <dgm:t>
        <a:bodyPr/>
        <a:lstStyle/>
        <a:p>
          <a:endParaRPr lang="en-GB"/>
        </a:p>
      </dgm:t>
    </dgm:pt>
    <dgm:pt modelId="{C393F01C-66DF-4706-9AD7-492F1B3B0CBD}" type="pres">
      <dgm:prSet presAssocID="{A5A915BA-A6E4-40B0-9FDB-C2D5E96ADEA0}" presName="hierRoot1" presStyleCnt="0">
        <dgm:presLayoutVars>
          <dgm:hierBranch val="init"/>
        </dgm:presLayoutVars>
      </dgm:prSet>
      <dgm:spPr/>
    </dgm:pt>
    <dgm:pt modelId="{446DD758-9C46-4FCE-AD78-DD901C9584BD}" type="pres">
      <dgm:prSet presAssocID="{A5A915BA-A6E4-40B0-9FDB-C2D5E96ADEA0}" presName="rootComposite1" presStyleCnt="0"/>
      <dgm:spPr/>
    </dgm:pt>
    <dgm:pt modelId="{9B6A572E-415D-477D-974D-BDE5C8E82B14}" type="pres">
      <dgm:prSet presAssocID="{A5A915BA-A6E4-40B0-9FDB-C2D5E96ADEA0}" presName="rootText1" presStyleLbl="node0" presStyleIdx="0" presStyleCnt="1" custScaleX="195495" custScaleY="142717" custLinFactNeighborX="990" custLinFactNeighborY="-20704">
        <dgm:presLayoutVars>
          <dgm:chPref val="3"/>
        </dgm:presLayoutVars>
      </dgm:prSet>
      <dgm:spPr/>
      <dgm:t>
        <a:bodyPr/>
        <a:lstStyle/>
        <a:p>
          <a:endParaRPr lang="en-GB"/>
        </a:p>
      </dgm:t>
    </dgm:pt>
    <dgm:pt modelId="{01B6986D-CF4D-4EC1-B668-8FC7850D4255}" type="pres">
      <dgm:prSet presAssocID="{A5A915BA-A6E4-40B0-9FDB-C2D5E96ADEA0}" presName="rootConnector1" presStyleLbl="node1" presStyleIdx="0" presStyleCnt="0"/>
      <dgm:spPr/>
      <dgm:t>
        <a:bodyPr/>
        <a:lstStyle/>
        <a:p>
          <a:endParaRPr lang="en-GB"/>
        </a:p>
      </dgm:t>
    </dgm:pt>
    <dgm:pt modelId="{7F53FB01-626B-4B36-BB42-2001C5B36C1F}" type="pres">
      <dgm:prSet presAssocID="{A5A915BA-A6E4-40B0-9FDB-C2D5E96ADEA0}" presName="hierChild2" presStyleCnt="0"/>
      <dgm:spPr/>
    </dgm:pt>
    <dgm:pt modelId="{93BC8479-0FC5-4E22-943C-A5D81AD6C3A3}" type="pres">
      <dgm:prSet presAssocID="{990248B5-0784-4250-8F9C-D5CEDC584ADA}" presName="Name37" presStyleLbl="parChTrans1D2" presStyleIdx="0" presStyleCnt="2"/>
      <dgm:spPr/>
      <dgm:t>
        <a:bodyPr/>
        <a:lstStyle/>
        <a:p>
          <a:endParaRPr lang="en-GB"/>
        </a:p>
      </dgm:t>
    </dgm:pt>
    <dgm:pt modelId="{51180195-6C86-4D17-8EC4-54A591F98165}" type="pres">
      <dgm:prSet presAssocID="{28707301-CEE0-4B66-B947-8459DDD25E4D}" presName="hierRoot2" presStyleCnt="0">
        <dgm:presLayoutVars>
          <dgm:hierBranch val="init"/>
        </dgm:presLayoutVars>
      </dgm:prSet>
      <dgm:spPr/>
    </dgm:pt>
    <dgm:pt modelId="{98D76839-6BC1-4B07-B1D4-DCC65773344E}" type="pres">
      <dgm:prSet presAssocID="{28707301-CEE0-4B66-B947-8459DDD25E4D}" presName="rootComposite" presStyleCnt="0"/>
      <dgm:spPr/>
    </dgm:pt>
    <dgm:pt modelId="{F6A279AD-38AF-41C1-8DF6-49F1946E3DEA}" type="pres">
      <dgm:prSet presAssocID="{28707301-CEE0-4B66-B947-8459DDD25E4D}" presName="rootText" presStyleLbl="node2" presStyleIdx="0" presStyleCnt="2" custScaleX="145918" custScaleY="189662" custLinFactNeighborX="-7110" custLinFactNeighborY="95346">
        <dgm:presLayoutVars>
          <dgm:chPref val="3"/>
        </dgm:presLayoutVars>
      </dgm:prSet>
      <dgm:spPr/>
      <dgm:t>
        <a:bodyPr/>
        <a:lstStyle/>
        <a:p>
          <a:endParaRPr lang="en-GB"/>
        </a:p>
      </dgm:t>
    </dgm:pt>
    <dgm:pt modelId="{6FD71ECC-2697-48DC-B877-A4FF45B7EE2B}" type="pres">
      <dgm:prSet presAssocID="{28707301-CEE0-4B66-B947-8459DDD25E4D}" presName="rootConnector" presStyleLbl="node2" presStyleIdx="0" presStyleCnt="2"/>
      <dgm:spPr/>
      <dgm:t>
        <a:bodyPr/>
        <a:lstStyle/>
        <a:p>
          <a:endParaRPr lang="en-GB"/>
        </a:p>
      </dgm:t>
    </dgm:pt>
    <dgm:pt modelId="{CC74BC1F-5BAB-4662-8839-24EE9BE60A6D}" type="pres">
      <dgm:prSet presAssocID="{28707301-CEE0-4B66-B947-8459DDD25E4D}" presName="hierChild4" presStyleCnt="0"/>
      <dgm:spPr/>
    </dgm:pt>
    <dgm:pt modelId="{502E31A8-B830-4259-B854-5B6C2C3298AE}" type="pres">
      <dgm:prSet presAssocID="{28707301-CEE0-4B66-B947-8459DDD25E4D}" presName="hierChild5" presStyleCnt="0"/>
      <dgm:spPr/>
    </dgm:pt>
    <dgm:pt modelId="{CBD931B4-6CA3-4769-87C2-68E39882D492}" type="pres">
      <dgm:prSet presAssocID="{3C748559-4C84-4704-95AF-82283F3B4CCB}" presName="Name37" presStyleLbl="parChTrans1D2" presStyleIdx="1" presStyleCnt="2"/>
      <dgm:spPr/>
      <dgm:t>
        <a:bodyPr/>
        <a:lstStyle/>
        <a:p>
          <a:endParaRPr lang="en-GB"/>
        </a:p>
      </dgm:t>
    </dgm:pt>
    <dgm:pt modelId="{6EE895D9-B961-415F-99F7-7973D78C0330}" type="pres">
      <dgm:prSet presAssocID="{A2110593-C45E-45B1-8ADC-D752CF0C1C11}" presName="hierRoot2" presStyleCnt="0">
        <dgm:presLayoutVars>
          <dgm:hierBranch val="init"/>
        </dgm:presLayoutVars>
      </dgm:prSet>
      <dgm:spPr/>
    </dgm:pt>
    <dgm:pt modelId="{B1EB5D5B-C269-4287-98CD-F986A9014140}" type="pres">
      <dgm:prSet presAssocID="{A2110593-C45E-45B1-8ADC-D752CF0C1C11}" presName="rootComposite" presStyleCnt="0"/>
      <dgm:spPr/>
    </dgm:pt>
    <dgm:pt modelId="{D0FA6602-39E3-459F-A958-30BB53AC367A}" type="pres">
      <dgm:prSet presAssocID="{A2110593-C45E-45B1-8ADC-D752CF0C1C11}" presName="rootText" presStyleLbl="node2" presStyleIdx="1" presStyleCnt="2" custScaleX="131285" custScaleY="189662" custLinFactNeighborX="17156" custLinFactNeighborY="60373">
        <dgm:presLayoutVars>
          <dgm:chPref val="3"/>
        </dgm:presLayoutVars>
      </dgm:prSet>
      <dgm:spPr/>
      <dgm:t>
        <a:bodyPr/>
        <a:lstStyle/>
        <a:p>
          <a:endParaRPr lang="en-GB"/>
        </a:p>
      </dgm:t>
    </dgm:pt>
    <dgm:pt modelId="{9CB9DCAF-8ABD-448F-BB2D-124AEB4BB2A5}" type="pres">
      <dgm:prSet presAssocID="{A2110593-C45E-45B1-8ADC-D752CF0C1C11}" presName="rootConnector" presStyleLbl="node2" presStyleIdx="1" presStyleCnt="2"/>
      <dgm:spPr/>
      <dgm:t>
        <a:bodyPr/>
        <a:lstStyle/>
        <a:p>
          <a:endParaRPr lang="en-GB"/>
        </a:p>
      </dgm:t>
    </dgm:pt>
    <dgm:pt modelId="{07A9CB0F-6435-4CD7-995E-54BB88B83175}" type="pres">
      <dgm:prSet presAssocID="{A2110593-C45E-45B1-8ADC-D752CF0C1C11}" presName="hierChild4" presStyleCnt="0"/>
      <dgm:spPr/>
    </dgm:pt>
    <dgm:pt modelId="{AE3E4492-C34B-443B-A4A0-57DD60CF475F}" type="pres">
      <dgm:prSet presAssocID="{A2110593-C45E-45B1-8ADC-D752CF0C1C11}" presName="hierChild5" presStyleCnt="0"/>
      <dgm:spPr/>
    </dgm:pt>
    <dgm:pt modelId="{5C3BFA79-7774-47E1-80C6-CD4698316765}" type="pres">
      <dgm:prSet presAssocID="{A5A915BA-A6E4-40B0-9FDB-C2D5E96ADEA0}" presName="hierChild3" presStyleCnt="0"/>
      <dgm:spPr/>
    </dgm:pt>
  </dgm:ptLst>
  <dgm:cxnLst>
    <dgm:cxn modelId="{CEF697F0-521C-4C30-8FF3-AD1D7601B8C2}" type="presOf" srcId="{990248B5-0784-4250-8F9C-D5CEDC584ADA}" destId="{93BC8479-0FC5-4E22-943C-A5D81AD6C3A3}" srcOrd="0" destOrd="0" presId="urn:microsoft.com/office/officeart/2005/8/layout/orgChart1"/>
    <dgm:cxn modelId="{0D429AC5-C9EE-4607-8C21-D94D2D6F8A80}" srcId="{A5A915BA-A6E4-40B0-9FDB-C2D5E96ADEA0}" destId="{28707301-CEE0-4B66-B947-8459DDD25E4D}" srcOrd="0" destOrd="0" parTransId="{990248B5-0784-4250-8F9C-D5CEDC584ADA}" sibTransId="{661487E8-4CAC-405B-88A2-A4F91B52429B}"/>
    <dgm:cxn modelId="{4C8176F8-AF4C-4E02-8DFC-B9C5915F842B}" type="presOf" srcId="{28707301-CEE0-4B66-B947-8459DDD25E4D}" destId="{6FD71ECC-2697-48DC-B877-A4FF45B7EE2B}" srcOrd="1" destOrd="0" presId="urn:microsoft.com/office/officeart/2005/8/layout/orgChart1"/>
    <dgm:cxn modelId="{1E20B105-BD72-4115-86FC-D5594038FBAD}" type="presOf" srcId="{BD99DB99-3BB9-48BE-8078-A7FD129863DE}" destId="{42B68952-3C93-4B76-93BF-22B2C3963999}" srcOrd="0" destOrd="0" presId="urn:microsoft.com/office/officeart/2005/8/layout/orgChart1"/>
    <dgm:cxn modelId="{796894AC-A53A-4765-903E-D3E46DAC9E5C}" type="presOf" srcId="{A2110593-C45E-45B1-8ADC-D752CF0C1C11}" destId="{9CB9DCAF-8ABD-448F-BB2D-124AEB4BB2A5}" srcOrd="1" destOrd="0" presId="urn:microsoft.com/office/officeart/2005/8/layout/orgChart1"/>
    <dgm:cxn modelId="{32A687C6-C58A-465E-B6E3-80647E7B2486}" srcId="{BD99DB99-3BB9-48BE-8078-A7FD129863DE}" destId="{A5A915BA-A6E4-40B0-9FDB-C2D5E96ADEA0}" srcOrd="0" destOrd="0" parTransId="{BF492107-D0ED-413C-BE47-52DF1B470F20}" sibTransId="{1C417992-C272-44E8-809E-E9163D7B7888}"/>
    <dgm:cxn modelId="{8C4CD1B3-D139-4F9D-AC3B-5FEF1012A386}" type="presOf" srcId="{A5A915BA-A6E4-40B0-9FDB-C2D5E96ADEA0}" destId="{9B6A572E-415D-477D-974D-BDE5C8E82B14}" srcOrd="0" destOrd="0" presId="urn:microsoft.com/office/officeart/2005/8/layout/orgChart1"/>
    <dgm:cxn modelId="{5CC12B75-BA93-4BF6-8980-7D1850BEF4C1}" type="presOf" srcId="{28707301-CEE0-4B66-B947-8459DDD25E4D}" destId="{F6A279AD-38AF-41C1-8DF6-49F1946E3DEA}" srcOrd="0" destOrd="0" presId="urn:microsoft.com/office/officeart/2005/8/layout/orgChart1"/>
    <dgm:cxn modelId="{A14F8D4F-2F04-4B95-8FC4-2EDED6E45E4A}" srcId="{A5A915BA-A6E4-40B0-9FDB-C2D5E96ADEA0}" destId="{A2110593-C45E-45B1-8ADC-D752CF0C1C11}" srcOrd="1" destOrd="0" parTransId="{3C748559-4C84-4704-95AF-82283F3B4CCB}" sibTransId="{D80D93FD-F12A-44AA-8FE6-540306BF2C90}"/>
    <dgm:cxn modelId="{AA845C3D-FD2E-4F80-AE1D-CA089D21EF6B}" type="presOf" srcId="{A5A915BA-A6E4-40B0-9FDB-C2D5E96ADEA0}" destId="{01B6986D-CF4D-4EC1-B668-8FC7850D4255}" srcOrd="1" destOrd="0" presId="urn:microsoft.com/office/officeart/2005/8/layout/orgChart1"/>
    <dgm:cxn modelId="{6058DECF-A01D-4223-BBE9-7246B25D053B}" type="presOf" srcId="{3C748559-4C84-4704-95AF-82283F3B4CCB}" destId="{CBD931B4-6CA3-4769-87C2-68E39882D492}" srcOrd="0" destOrd="0" presId="urn:microsoft.com/office/officeart/2005/8/layout/orgChart1"/>
    <dgm:cxn modelId="{0A63C1C2-3169-4761-A68E-99D00CDFFDF7}" type="presOf" srcId="{A2110593-C45E-45B1-8ADC-D752CF0C1C11}" destId="{D0FA6602-39E3-459F-A958-30BB53AC367A}" srcOrd="0" destOrd="0" presId="urn:microsoft.com/office/officeart/2005/8/layout/orgChart1"/>
    <dgm:cxn modelId="{D0161BAB-284B-43C2-980C-8709A7A1AD12}" type="presParOf" srcId="{42B68952-3C93-4B76-93BF-22B2C3963999}" destId="{C393F01C-66DF-4706-9AD7-492F1B3B0CBD}" srcOrd="0" destOrd="0" presId="urn:microsoft.com/office/officeart/2005/8/layout/orgChart1"/>
    <dgm:cxn modelId="{53CF8FAB-0D98-4EB5-9276-45F1FAFA6092}" type="presParOf" srcId="{C393F01C-66DF-4706-9AD7-492F1B3B0CBD}" destId="{446DD758-9C46-4FCE-AD78-DD901C9584BD}" srcOrd="0" destOrd="0" presId="urn:microsoft.com/office/officeart/2005/8/layout/orgChart1"/>
    <dgm:cxn modelId="{850FB7AB-0F30-4338-8704-812F819BA67F}" type="presParOf" srcId="{446DD758-9C46-4FCE-AD78-DD901C9584BD}" destId="{9B6A572E-415D-477D-974D-BDE5C8E82B14}" srcOrd="0" destOrd="0" presId="urn:microsoft.com/office/officeart/2005/8/layout/orgChart1"/>
    <dgm:cxn modelId="{0E0DEF58-F10C-4C6A-BDE0-670C5101904F}" type="presParOf" srcId="{446DD758-9C46-4FCE-AD78-DD901C9584BD}" destId="{01B6986D-CF4D-4EC1-B668-8FC7850D4255}" srcOrd="1" destOrd="0" presId="urn:microsoft.com/office/officeart/2005/8/layout/orgChart1"/>
    <dgm:cxn modelId="{72FCAFEA-564C-478E-A5EC-4E66E0583E52}" type="presParOf" srcId="{C393F01C-66DF-4706-9AD7-492F1B3B0CBD}" destId="{7F53FB01-626B-4B36-BB42-2001C5B36C1F}" srcOrd="1" destOrd="0" presId="urn:microsoft.com/office/officeart/2005/8/layout/orgChart1"/>
    <dgm:cxn modelId="{56A4E10D-C744-4392-9034-F971DB74381F}" type="presParOf" srcId="{7F53FB01-626B-4B36-BB42-2001C5B36C1F}" destId="{93BC8479-0FC5-4E22-943C-A5D81AD6C3A3}" srcOrd="0" destOrd="0" presId="urn:microsoft.com/office/officeart/2005/8/layout/orgChart1"/>
    <dgm:cxn modelId="{66700425-A299-4138-A3EC-9B9661E0AF0E}" type="presParOf" srcId="{7F53FB01-626B-4B36-BB42-2001C5B36C1F}" destId="{51180195-6C86-4D17-8EC4-54A591F98165}" srcOrd="1" destOrd="0" presId="urn:microsoft.com/office/officeart/2005/8/layout/orgChart1"/>
    <dgm:cxn modelId="{1C3F1AAE-58D2-476E-97AD-4273BAF6C5C3}" type="presParOf" srcId="{51180195-6C86-4D17-8EC4-54A591F98165}" destId="{98D76839-6BC1-4B07-B1D4-DCC65773344E}" srcOrd="0" destOrd="0" presId="urn:microsoft.com/office/officeart/2005/8/layout/orgChart1"/>
    <dgm:cxn modelId="{DAA47EB1-9771-462E-9E1B-4F088BD174D0}" type="presParOf" srcId="{98D76839-6BC1-4B07-B1D4-DCC65773344E}" destId="{F6A279AD-38AF-41C1-8DF6-49F1946E3DEA}" srcOrd="0" destOrd="0" presId="urn:microsoft.com/office/officeart/2005/8/layout/orgChart1"/>
    <dgm:cxn modelId="{92636B87-F050-4F63-B935-C13BC7113EEA}" type="presParOf" srcId="{98D76839-6BC1-4B07-B1D4-DCC65773344E}" destId="{6FD71ECC-2697-48DC-B877-A4FF45B7EE2B}" srcOrd="1" destOrd="0" presId="urn:microsoft.com/office/officeart/2005/8/layout/orgChart1"/>
    <dgm:cxn modelId="{E080B81C-8235-4BA2-B153-FBB31AF6A66F}" type="presParOf" srcId="{51180195-6C86-4D17-8EC4-54A591F98165}" destId="{CC74BC1F-5BAB-4662-8839-24EE9BE60A6D}" srcOrd="1" destOrd="0" presId="urn:microsoft.com/office/officeart/2005/8/layout/orgChart1"/>
    <dgm:cxn modelId="{25BA32B7-BA4D-4D20-816A-144234F2E45F}" type="presParOf" srcId="{51180195-6C86-4D17-8EC4-54A591F98165}" destId="{502E31A8-B830-4259-B854-5B6C2C3298AE}" srcOrd="2" destOrd="0" presId="urn:microsoft.com/office/officeart/2005/8/layout/orgChart1"/>
    <dgm:cxn modelId="{3B6EC021-2AD2-47EA-B0AA-A58FE8BF86B2}" type="presParOf" srcId="{7F53FB01-626B-4B36-BB42-2001C5B36C1F}" destId="{CBD931B4-6CA3-4769-87C2-68E39882D492}" srcOrd="2" destOrd="0" presId="urn:microsoft.com/office/officeart/2005/8/layout/orgChart1"/>
    <dgm:cxn modelId="{DAEC9C31-DF68-43CD-A4E8-DDA4A826A336}" type="presParOf" srcId="{7F53FB01-626B-4B36-BB42-2001C5B36C1F}" destId="{6EE895D9-B961-415F-99F7-7973D78C0330}" srcOrd="3" destOrd="0" presId="urn:microsoft.com/office/officeart/2005/8/layout/orgChart1"/>
    <dgm:cxn modelId="{20B6F471-D726-439D-96AF-15B73F9F6B42}" type="presParOf" srcId="{6EE895D9-B961-415F-99F7-7973D78C0330}" destId="{B1EB5D5B-C269-4287-98CD-F986A9014140}" srcOrd="0" destOrd="0" presId="urn:microsoft.com/office/officeart/2005/8/layout/orgChart1"/>
    <dgm:cxn modelId="{BD20C7D8-9E5C-437B-AE5A-9F2461DE65AE}" type="presParOf" srcId="{B1EB5D5B-C269-4287-98CD-F986A9014140}" destId="{D0FA6602-39E3-459F-A958-30BB53AC367A}" srcOrd="0" destOrd="0" presId="urn:microsoft.com/office/officeart/2005/8/layout/orgChart1"/>
    <dgm:cxn modelId="{A1D9BDB6-7856-4526-BD4F-F75FD8962F43}" type="presParOf" srcId="{B1EB5D5B-C269-4287-98CD-F986A9014140}" destId="{9CB9DCAF-8ABD-448F-BB2D-124AEB4BB2A5}" srcOrd="1" destOrd="0" presId="urn:microsoft.com/office/officeart/2005/8/layout/orgChart1"/>
    <dgm:cxn modelId="{79C919B1-D94E-4658-97BD-17CA2F730C44}" type="presParOf" srcId="{6EE895D9-B961-415F-99F7-7973D78C0330}" destId="{07A9CB0F-6435-4CD7-995E-54BB88B83175}" srcOrd="1" destOrd="0" presId="urn:microsoft.com/office/officeart/2005/8/layout/orgChart1"/>
    <dgm:cxn modelId="{B6CCB3DD-F5FA-4F98-802D-B0FED180401D}" type="presParOf" srcId="{6EE895D9-B961-415F-99F7-7973D78C0330}" destId="{AE3E4492-C34B-443B-A4A0-57DD60CF475F}" srcOrd="2" destOrd="0" presId="urn:microsoft.com/office/officeart/2005/8/layout/orgChart1"/>
    <dgm:cxn modelId="{5AE32A76-314D-4108-867A-A7D8788C215E}" type="presParOf" srcId="{C393F01C-66DF-4706-9AD7-492F1B3B0CBD}" destId="{5C3BFA79-7774-47E1-80C6-CD4698316765}"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BD931B4-6CA3-4769-87C2-68E39882D492}">
      <dsp:nvSpPr>
        <dsp:cNvPr id="0" name=""/>
        <dsp:cNvSpPr/>
      </dsp:nvSpPr>
      <dsp:spPr>
        <a:xfrm>
          <a:off x="3068222" y="1457619"/>
          <a:ext cx="1686920" cy="851877"/>
        </a:xfrm>
        <a:custGeom>
          <a:avLst/>
          <a:gdLst/>
          <a:ahLst/>
          <a:cxnLst/>
          <a:rect l="0" t="0" r="0" b="0"/>
          <a:pathLst>
            <a:path>
              <a:moveTo>
                <a:pt x="0" y="0"/>
              </a:moveTo>
              <a:lnTo>
                <a:pt x="0" y="637397"/>
              </a:lnTo>
              <a:lnTo>
                <a:pt x="1686920" y="637397"/>
              </a:lnTo>
              <a:lnTo>
                <a:pt x="1686920" y="85187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3BC8479-0FC5-4E22-943C-A5D81AD6C3A3}">
      <dsp:nvSpPr>
        <dsp:cNvPr id="0" name=""/>
        <dsp:cNvSpPr/>
      </dsp:nvSpPr>
      <dsp:spPr>
        <a:xfrm>
          <a:off x="1490308" y="1457619"/>
          <a:ext cx="1577913" cy="851877"/>
        </a:xfrm>
        <a:custGeom>
          <a:avLst/>
          <a:gdLst/>
          <a:ahLst/>
          <a:cxnLst/>
          <a:rect l="0" t="0" r="0" b="0"/>
          <a:pathLst>
            <a:path>
              <a:moveTo>
                <a:pt x="1577913" y="0"/>
              </a:moveTo>
              <a:lnTo>
                <a:pt x="1577913" y="637397"/>
              </a:lnTo>
              <a:lnTo>
                <a:pt x="0" y="637397"/>
              </a:lnTo>
              <a:lnTo>
                <a:pt x="0" y="85187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B6A572E-415D-477D-974D-BDE5C8E82B14}">
      <dsp:nvSpPr>
        <dsp:cNvPr id="0" name=""/>
        <dsp:cNvSpPr/>
      </dsp:nvSpPr>
      <dsp:spPr>
        <a:xfrm>
          <a:off x="1071567" y="4"/>
          <a:ext cx="3993309" cy="1457615"/>
        </a:xfrm>
        <a:prstGeom prst="rect">
          <a:avLst/>
        </a:prstGeom>
        <a:solidFill>
          <a:srgbClr val="FF0000"/>
        </a:solidFill>
        <a:ln w="25400" cap="flat" cmpd="thickThin" algn="ctr">
          <a:solidFill>
            <a:scrgbClr r="0" g="0" b="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a:lnSpc>
              <a:spcPct val="90000"/>
            </a:lnSpc>
            <a:spcBef>
              <a:spcPct val="0"/>
            </a:spcBef>
            <a:spcAft>
              <a:spcPct val="35000"/>
            </a:spcAft>
          </a:pPr>
          <a:r>
            <a:rPr lang="ar-SA" sz="3200" b="1" kern="1200" dirty="0" smtClean="0">
              <a:solidFill>
                <a:schemeClr val="tx1"/>
              </a:solidFill>
              <a:cs typeface="PT Bold Heading" pitchFamily="2" charset="-78"/>
            </a:rPr>
            <a:t>الكميات الفيزيائية</a:t>
          </a:r>
        </a:p>
        <a:p>
          <a:pPr lvl="0" algn="ctr" defTabSz="1422400">
            <a:lnSpc>
              <a:spcPct val="90000"/>
            </a:lnSpc>
            <a:spcBef>
              <a:spcPct val="0"/>
            </a:spcBef>
            <a:spcAft>
              <a:spcPct val="35000"/>
            </a:spcAft>
          </a:pPr>
          <a:r>
            <a:rPr lang="en-US" sz="2800" b="1" kern="1200" dirty="0" smtClean="0">
              <a:solidFill>
                <a:schemeClr val="tx1"/>
              </a:solidFill>
              <a:cs typeface="PT Bold Heading" pitchFamily="2" charset="-78"/>
            </a:rPr>
            <a:t>Physical Quantities</a:t>
          </a:r>
          <a:endParaRPr lang="en-GB" sz="2800" b="1" kern="1200" dirty="0">
            <a:solidFill>
              <a:schemeClr val="tx1"/>
            </a:solidFill>
            <a:cs typeface="PT Bold Heading" pitchFamily="2" charset="-78"/>
          </a:endParaRPr>
        </a:p>
      </dsp:txBody>
      <dsp:txXfrm>
        <a:off x="1071567" y="4"/>
        <a:ext cx="3993309" cy="1457615"/>
      </dsp:txXfrm>
    </dsp:sp>
    <dsp:sp modelId="{F6A279AD-38AF-41C1-8DF6-49F1946E3DEA}">
      <dsp:nvSpPr>
        <dsp:cNvPr id="0" name=""/>
        <dsp:cNvSpPr/>
      </dsp:nvSpPr>
      <dsp:spPr>
        <a:xfrm>
          <a:off x="0" y="2309497"/>
          <a:ext cx="2980617" cy="1937080"/>
        </a:xfrm>
        <a:prstGeom prst="rect">
          <a:avLst/>
        </a:prstGeom>
        <a:solidFill>
          <a:srgbClr val="00B0F0"/>
        </a:solidFill>
        <a:ln w="25400" cap="flat" cmpd="thickThin" algn="ctr">
          <a:solidFill>
            <a:scrgbClr r="0" g="0" b="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ar-SA" sz="2000" b="1" kern="1200" dirty="0" smtClean="0">
              <a:solidFill>
                <a:schemeClr val="tx1"/>
              </a:solidFill>
            </a:rPr>
            <a:t>الكميات الفيزيائية </a:t>
          </a:r>
          <a:endParaRPr lang="en-US" sz="2000" b="1" kern="1200" dirty="0" smtClean="0">
            <a:solidFill>
              <a:schemeClr val="tx1"/>
            </a:solidFill>
          </a:endParaRPr>
        </a:p>
        <a:p>
          <a:pPr lvl="0" algn="ctr" defTabSz="889000" rtl="1">
            <a:lnSpc>
              <a:spcPct val="90000"/>
            </a:lnSpc>
            <a:spcBef>
              <a:spcPct val="0"/>
            </a:spcBef>
            <a:spcAft>
              <a:spcPct val="35000"/>
            </a:spcAft>
          </a:pPr>
          <a:r>
            <a:rPr lang="ar-SA" sz="2000" b="1" kern="1200" dirty="0" smtClean="0">
              <a:solidFill>
                <a:schemeClr val="tx1"/>
              </a:solidFill>
            </a:rPr>
            <a:t>المشتقة</a:t>
          </a:r>
        </a:p>
        <a:p>
          <a:pPr lvl="0" algn="ctr" defTabSz="889000">
            <a:lnSpc>
              <a:spcPct val="90000"/>
            </a:lnSpc>
            <a:spcBef>
              <a:spcPct val="0"/>
            </a:spcBef>
            <a:spcAft>
              <a:spcPct val="35000"/>
            </a:spcAft>
          </a:pPr>
          <a:r>
            <a:rPr lang="en-US" sz="2000" b="1" kern="1200" dirty="0" smtClean="0">
              <a:solidFill>
                <a:schemeClr val="tx1"/>
              </a:solidFill>
            </a:rPr>
            <a:t>Derived </a:t>
          </a:r>
          <a:endParaRPr lang="ar-SA" sz="2000" b="1" kern="1200" dirty="0" smtClean="0">
            <a:solidFill>
              <a:schemeClr val="tx1"/>
            </a:solidFill>
            <a:cs typeface="PT Bold Heading" pitchFamily="2" charset="-78"/>
          </a:endParaRPr>
        </a:p>
        <a:p>
          <a:pPr lvl="0" algn="ctr" defTabSz="889000">
            <a:lnSpc>
              <a:spcPct val="90000"/>
            </a:lnSpc>
            <a:spcBef>
              <a:spcPct val="0"/>
            </a:spcBef>
            <a:spcAft>
              <a:spcPct val="35000"/>
            </a:spcAft>
          </a:pPr>
          <a:r>
            <a:rPr lang="en-US" sz="2000" b="1" kern="1200" dirty="0" smtClean="0">
              <a:solidFill>
                <a:schemeClr val="tx1"/>
              </a:solidFill>
              <a:cs typeface="PT Bold Heading" pitchFamily="2" charset="-78"/>
            </a:rPr>
            <a:t>Physical Quantities</a:t>
          </a:r>
          <a:endParaRPr lang="en-GB" sz="2000" b="1" kern="1200" dirty="0">
            <a:solidFill>
              <a:schemeClr val="tx1"/>
            </a:solidFill>
          </a:endParaRPr>
        </a:p>
      </dsp:txBody>
      <dsp:txXfrm>
        <a:off x="0" y="2309497"/>
        <a:ext cx="2980617" cy="1937080"/>
      </dsp:txXfrm>
    </dsp:sp>
    <dsp:sp modelId="{D0FA6602-39E3-459F-A958-30BB53AC367A}">
      <dsp:nvSpPr>
        <dsp:cNvPr id="0" name=""/>
        <dsp:cNvSpPr/>
      </dsp:nvSpPr>
      <dsp:spPr>
        <a:xfrm>
          <a:off x="3414285" y="2309497"/>
          <a:ext cx="2681714" cy="1937080"/>
        </a:xfrm>
        <a:prstGeom prst="rect">
          <a:avLst/>
        </a:prstGeom>
        <a:solidFill>
          <a:srgbClr val="00FF00"/>
        </a:solidFill>
        <a:ln w="25400" cap="flat" cmpd="thickThin" algn="ctr">
          <a:solidFill>
            <a:scrgbClr r="0" g="0" b="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rtl="1">
            <a:lnSpc>
              <a:spcPct val="90000"/>
            </a:lnSpc>
            <a:spcBef>
              <a:spcPct val="0"/>
            </a:spcBef>
            <a:spcAft>
              <a:spcPct val="35000"/>
            </a:spcAft>
          </a:pPr>
          <a:r>
            <a:rPr lang="ar-SA" sz="2400" b="1" kern="1200" dirty="0" smtClean="0">
              <a:solidFill>
                <a:schemeClr val="tx1"/>
              </a:solidFill>
            </a:rPr>
            <a:t>الكميات الفيزيائية الأساسية</a:t>
          </a:r>
        </a:p>
        <a:p>
          <a:pPr lvl="0" algn="ctr" defTabSz="1066800" rtl="1">
            <a:lnSpc>
              <a:spcPct val="90000"/>
            </a:lnSpc>
            <a:spcBef>
              <a:spcPct val="0"/>
            </a:spcBef>
            <a:spcAft>
              <a:spcPct val="35000"/>
            </a:spcAft>
          </a:pPr>
          <a:r>
            <a:rPr lang="en-US" sz="2400" b="1" kern="1200" dirty="0" smtClean="0">
              <a:solidFill>
                <a:schemeClr val="tx1"/>
              </a:solidFill>
            </a:rPr>
            <a:t>Fundamental Physical Quantities</a:t>
          </a:r>
          <a:endParaRPr lang="en-GB" sz="2400" b="1" kern="1200" dirty="0">
            <a:solidFill>
              <a:schemeClr val="tx1"/>
            </a:solidFill>
          </a:endParaRPr>
        </a:p>
      </dsp:txBody>
      <dsp:txXfrm>
        <a:off x="3414285" y="2309497"/>
        <a:ext cx="2681714" cy="1937080"/>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8.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en-US"/>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C15F6790-F2CE-489B-AD47-5203E2763BA7}" type="datetimeFigureOut">
              <a:rPr lang="en-US" smtClean="0"/>
              <a:t>2/15/2020</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BF748007-B1C5-45FB-B7EA-F32C271D9406}" type="slidenum">
              <a:rPr lang="en-US" smtClean="0"/>
              <a:t>‹#›</a:t>
            </a:fld>
            <a:endParaRPr lang="en-US"/>
          </a:p>
        </p:txBody>
      </p:sp>
    </p:spTree>
    <p:extLst>
      <p:ext uri="{BB962C8B-B14F-4D97-AF65-F5344CB8AC3E}">
        <p14:creationId xmlns:p14="http://schemas.microsoft.com/office/powerpoint/2010/main" val="4378299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C15F6790-F2CE-489B-AD47-5203E2763BA7}" type="datetimeFigureOut">
              <a:rPr lang="en-US" smtClean="0"/>
              <a:t>2/15/2020</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BF748007-B1C5-45FB-B7EA-F32C271D9406}" type="slidenum">
              <a:rPr lang="en-US" smtClean="0"/>
              <a:t>‹#›</a:t>
            </a:fld>
            <a:endParaRPr lang="en-US"/>
          </a:p>
        </p:txBody>
      </p:sp>
    </p:spTree>
    <p:extLst>
      <p:ext uri="{BB962C8B-B14F-4D97-AF65-F5344CB8AC3E}">
        <p14:creationId xmlns:p14="http://schemas.microsoft.com/office/powerpoint/2010/main" val="19012000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C15F6790-F2CE-489B-AD47-5203E2763BA7}" type="datetimeFigureOut">
              <a:rPr lang="en-US" smtClean="0"/>
              <a:t>2/15/2020</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BF748007-B1C5-45FB-B7EA-F32C271D9406}" type="slidenum">
              <a:rPr lang="en-US" smtClean="0"/>
              <a:t>‹#›</a:t>
            </a:fld>
            <a:endParaRPr lang="en-US"/>
          </a:p>
        </p:txBody>
      </p:sp>
    </p:spTree>
    <p:extLst>
      <p:ext uri="{BB962C8B-B14F-4D97-AF65-F5344CB8AC3E}">
        <p14:creationId xmlns:p14="http://schemas.microsoft.com/office/powerpoint/2010/main" val="27021725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عنوان وجدول">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143000"/>
          </a:xfrm>
        </p:spPr>
        <p:txBody>
          <a:bodyPr/>
          <a:lstStyle/>
          <a:p>
            <a:r>
              <a:rPr lang="ar-SA" smtClean="0"/>
              <a:t>انقر لتحرير نمط العنوان الرئيسي</a:t>
            </a:r>
            <a:endParaRPr lang="en-US"/>
          </a:p>
        </p:txBody>
      </p:sp>
      <p:sp>
        <p:nvSpPr>
          <p:cNvPr id="3" name="عنصر نائب للجدول 2"/>
          <p:cNvSpPr>
            <a:spLocks noGrp="1"/>
          </p:cNvSpPr>
          <p:nvPr>
            <p:ph type="tbl" idx="1"/>
          </p:nvPr>
        </p:nvSpPr>
        <p:spPr>
          <a:xfrm>
            <a:off x="457200" y="1600200"/>
            <a:ext cx="8229600" cy="4525963"/>
          </a:xfrm>
        </p:spPr>
        <p:txBody>
          <a:bodyPr/>
          <a:lstStyle/>
          <a:p>
            <a:endParaRPr lang="en-US"/>
          </a:p>
        </p:txBody>
      </p:sp>
      <p:sp>
        <p:nvSpPr>
          <p:cNvPr id="4" name="عنصر نائب للتاريخ 3"/>
          <p:cNvSpPr>
            <a:spLocks noGrp="1"/>
          </p:cNvSpPr>
          <p:nvPr>
            <p:ph type="dt" sz="half" idx="10"/>
          </p:nvPr>
        </p:nvSpPr>
        <p:spPr>
          <a:xfrm>
            <a:off x="6553200" y="6245225"/>
            <a:ext cx="2133600" cy="476250"/>
          </a:xfrm>
        </p:spPr>
        <p:txBody>
          <a:bodyPr/>
          <a:lstStyle>
            <a:lvl1pPr>
              <a:defRPr/>
            </a:lvl1pPr>
          </a:lstStyle>
          <a:p>
            <a:endParaRPr lang="en-US"/>
          </a:p>
        </p:txBody>
      </p:sp>
      <p:sp>
        <p:nvSpPr>
          <p:cNvPr id="5" name="عنصر نائب للتذييل 4"/>
          <p:cNvSpPr>
            <a:spLocks noGrp="1"/>
          </p:cNvSpPr>
          <p:nvPr>
            <p:ph type="ftr" sz="quarter" idx="11"/>
          </p:nvPr>
        </p:nvSpPr>
        <p:spPr>
          <a:xfrm>
            <a:off x="3124200" y="6245225"/>
            <a:ext cx="2895600" cy="476250"/>
          </a:xfrm>
        </p:spPr>
        <p:txBody>
          <a:bodyPr/>
          <a:lstStyle>
            <a:lvl1pPr>
              <a:defRPr/>
            </a:lvl1pPr>
          </a:lstStyle>
          <a:p>
            <a:endParaRPr lang="en-US"/>
          </a:p>
        </p:txBody>
      </p:sp>
      <p:sp>
        <p:nvSpPr>
          <p:cNvPr id="6" name="عنصر نائب لرقم الشريحة 5"/>
          <p:cNvSpPr>
            <a:spLocks noGrp="1"/>
          </p:cNvSpPr>
          <p:nvPr>
            <p:ph type="sldNum" sz="quarter" idx="12"/>
          </p:nvPr>
        </p:nvSpPr>
        <p:spPr>
          <a:xfrm>
            <a:off x="457200" y="6245225"/>
            <a:ext cx="2133600" cy="476250"/>
          </a:xfrm>
        </p:spPr>
        <p:txBody>
          <a:bodyPr/>
          <a:lstStyle>
            <a:lvl1pPr>
              <a:defRPr/>
            </a:lvl1pPr>
          </a:lstStyle>
          <a:p>
            <a:fld id="{C343A603-B1BD-476A-9780-2F3E9194A477}" type="slidenum">
              <a:rPr lang="ar-SA"/>
              <a:pPr/>
              <a:t>‹#›</a:t>
            </a:fld>
            <a:endParaRPr lang="en-US"/>
          </a:p>
        </p:txBody>
      </p:sp>
    </p:spTree>
    <p:extLst>
      <p:ext uri="{BB962C8B-B14F-4D97-AF65-F5344CB8AC3E}">
        <p14:creationId xmlns:p14="http://schemas.microsoft.com/office/powerpoint/2010/main" val="7739883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C15F6790-F2CE-489B-AD47-5203E2763BA7}" type="datetimeFigureOut">
              <a:rPr lang="en-US" smtClean="0"/>
              <a:t>2/15/2020</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BF748007-B1C5-45FB-B7EA-F32C271D9406}" type="slidenum">
              <a:rPr lang="en-US" smtClean="0"/>
              <a:t>‹#›</a:t>
            </a:fld>
            <a:endParaRPr lang="en-US"/>
          </a:p>
        </p:txBody>
      </p:sp>
    </p:spTree>
    <p:extLst>
      <p:ext uri="{BB962C8B-B14F-4D97-AF65-F5344CB8AC3E}">
        <p14:creationId xmlns:p14="http://schemas.microsoft.com/office/powerpoint/2010/main" val="31266797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l">
              <a:defRPr sz="4000" b="1" cap="all"/>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C15F6790-F2CE-489B-AD47-5203E2763BA7}" type="datetimeFigureOut">
              <a:rPr lang="en-US" smtClean="0"/>
              <a:t>2/15/2020</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BF748007-B1C5-45FB-B7EA-F32C271D9406}" type="slidenum">
              <a:rPr lang="en-US" smtClean="0"/>
              <a:t>‹#›</a:t>
            </a:fld>
            <a:endParaRPr lang="en-US"/>
          </a:p>
        </p:txBody>
      </p:sp>
    </p:spTree>
    <p:extLst>
      <p:ext uri="{BB962C8B-B14F-4D97-AF65-F5344CB8AC3E}">
        <p14:creationId xmlns:p14="http://schemas.microsoft.com/office/powerpoint/2010/main" val="14739908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4"/>
          <p:cNvSpPr>
            <a:spLocks noGrp="1"/>
          </p:cNvSpPr>
          <p:nvPr>
            <p:ph type="dt" sz="half" idx="10"/>
          </p:nvPr>
        </p:nvSpPr>
        <p:spPr/>
        <p:txBody>
          <a:bodyPr/>
          <a:lstStyle/>
          <a:p>
            <a:fld id="{C15F6790-F2CE-489B-AD47-5203E2763BA7}" type="datetimeFigureOut">
              <a:rPr lang="en-US" smtClean="0"/>
              <a:t>2/15/2020</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BF748007-B1C5-45FB-B7EA-F32C271D9406}" type="slidenum">
              <a:rPr lang="en-US" smtClean="0"/>
              <a:t>‹#›</a:t>
            </a:fld>
            <a:endParaRPr lang="en-US"/>
          </a:p>
        </p:txBody>
      </p:sp>
    </p:spTree>
    <p:extLst>
      <p:ext uri="{BB962C8B-B14F-4D97-AF65-F5344CB8AC3E}">
        <p14:creationId xmlns:p14="http://schemas.microsoft.com/office/powerpoint/2010/main" val="24545677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6"/>
          <p:cNvSpPr>
            <a:spLocks noGrp="1"/>
          </p:cNvSpPr>
          <p:nvPr>
            <p:ph type="dt" sz="half" idx="10"/>
          </p:nvPr>
        </p:nvSpPr>
        <p:spPr/>
        <p:txBody>
          <a:bodyPr/>
          <a:lstStyle/>
          <a:p>
            <a:fld id="{C15F6790-F2CE-489B-AD47-5203E2763BA7}" type="datetimeFigureOut">
              <a:rPr lang="en-US" smtClean="0"/>
              <a:t>2/15/2020</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BF748007-B1C5-45FB-B7EA-F32C271D9406}" type="slidenum">
              <a:rPr lang="en-US" smtClean="0"/>
              <a:t>‹#›</a:t>
            </a:fld>
            <a:endParaRPr lang="en-US"/>
          </a:p>
        </p:txBody>
      </p:sp>
    </p:spTree>
    <p:extLst>
      <p:ext uri="{BB962C8B-B14F-4D97-AF65-F5344CB8AC3E}">
        <p14:creationId xmlns:p14="http://schemas.microsoft.com/office/powerpoint/2010/main" val="1826230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C15F6790-F2CE-489B-AD47-5203E2763BA7}" type="datetimeFigureOut">
              <a:rPr lang="en-US" smtClean="0"/>
              <a:t>2/15/2020</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BF748007-B1C5-45FB-B7EA-F32C271D9406}" type="slidenum">
              <a:rPr lang="en-US" smtClean="0"/>
              <a:t>‹#›</a:t>
            </a:fld>
            <a:endParaRPr lang="en-US"/>
          </a:p>
        </p:txBody>
      </p:sp>
    </p:spTree>
    <p:extLst>
      <p:ext uri="{BB962C8B-B14F-4D97-AF65-F5344CB8AC3E}">
        <p14:creationId xmlns:p14="http://schemas.microsoft.com/office/powerpoint/2010/main" val="17579909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C15F6790-F2CE-489B-AD47-5203E2763BA7}" type="datetimeFigureOut">
              <a:rPr lang="en-US" smtClean="0"/>
              <a:t>2/15/2020</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BF748007-B1C5-45FB-B7EA-F32C271D9406}" type="slidenum">
              <a:rPr lang="en-US" smtClean="0"/>
              <a:t>‹#›</a:t>
            </a:fld>
            <a:endParaRPr lang="en-US"/>
          </a:p>
        </p:txBody>
      </p:sp>
    </p:spTree>
    <p:extLst>
      <p:ext uri="{BB962C8B-B14F-4D97-AF65-F5344CB8AC3E}">
        <p14:creationId xmlns:p14="http://schemas.microsoft.com/office/powerpoint/2010/main" val="36824231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C15F6790-F2CE-489B-AD47-5203E2763BA7}" type="datetimeFigureOut">
              <a:rPr lang="en-US" smtClean="0"/>
              <a:t>2/15/2020</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BF748007-B1C5-45FB-B7EA-F32C271D9406}" type="slidenum">
              <a:rPr lang="en-US" smtClean="0"/>
              <a:t>‹#›</a:t>
            </a:fld>
            <a:endParaRPr lang="en-US"/>
          </a:p>
        </p:txBody>
      </p:sp>
    </p:spTree>
    <p:extLst>
      <p:ext uri="{BB962C8B-B14F-4D97-AF65-F5344CB8AC3E}">
        <p14:creationId xmlns:p14="http://schemas.microsoft.com/office/powerpoint/2010/main" val="28983550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C15F6790-F2CE-489B-AD47-5203E2763BA7}" type="datetimeFigureOut">
              <a:rPr lang="en-US" smtClean="0"/>
              <a:t>2/15/2020</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BF748007-B1C5-45FB-B7EA-F32C271D9406}" type="slidenum">
              <a:rPr lang="en-US" smtClean="0"/>
              <a:t>‹#›</a:t>
            </a:fld>
            <a:endParaRPr lang="en-US"/>
          </a:p>
        </p:txBody>
      </p:sp>
    </p:spTree>
    <p:extLst>
      <p:ext uri="{BB962C8B-B14F-4D97-AF65-F5344CB8AC3E}">
        <p14:creationId xmlns:p14="http://schemas.microsoft.com/office/powerpoint/2010/main" val="27917585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srcRect/>
          <a:tile tx="0" ty="0" sx="100000" sy="100000" flip="none" algn="tl"/>
        </a:blip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5F6790-F2CE-489B-AD47-5203E2763BA7}" type="datetimeFigureOut">
              <a:rPr lang="en-US" smtClean="0"/>
              <a:t>2/15/2020</a:t>
            </a:fld>
            <a:endParaRPr lang="en-US"/>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عنصر نائب لرقم الشريحة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748007-B1C5-45FB-B7EA-F32C271D9406}" type="slidenum">
              <a:rPr lang="en-US" smtClean="0"/>
              <a:t>‹#›</a:t>
            </a:fld>
            <a:endParaRPr lang="en-US"/>
          </a:p>
        </p:txBody>
      </p:sp>
    </p:spTree>
    <p:extLst>
      <p:ext uri="{BB962C8B-B14F-4D97-AF65-F5344CB8AC3E}">
        <p14:creationId xmlns:p14="http://schemas.microsoft.com/office/powerpoint/2010/main" val="5853187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http://hazemsakeek.com/Physics_Lectures/Mechanics/mechanicsimages/lect%2025.gif" TargetMode="External"/><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6.gif"/><Relationship Id="rId7" Type="http://schemas.openxmlformats.org/officeDocument/2006/relationships/image" Target="http://hazemsakeek.com/Physics_Lectures/Mechanics/mechanicsimages/lect%2026.gif" TargetMode="External"/><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7.png"/><Relationship Id="rId5" Type="http://schemas.openxmlformats.org/officeDocument/2006/relationships/image" Target="../media/image5.wmf"/><Relationship Id="rId4" Type="http://schemas.openxmlformats.org/officeDocument/2006/relationships/oleObject" Target="../embeddings/oleObject1.bin"/></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image" Target="../media/image8.wmf"/></Relationships>
</file>

<file path=ppt/slides/_rels/slide1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42958" y="2276872"/>
            <a:ext cx="7772400" cy="2016224"/>
          </a:xfrm>
        </p:spPr>
        <p:txBody>
          <a:bodyPr/>
          <a:lstStyle/>
          <a:p>
            <a:r>
              <a:rPr lang="ar-IQ" b="1" dirty="0" smtClean="0">
                <a:latin typeface="PMingLiU" pitchFamily="18" charset="-120"/>
                <a:ea typeface="PMingLiU" pitchFamily="18" charset="-120"/>
                <a:cs typeface="Old Antic Outline Shaded" pitchFamily="2" charset="-78"/>
              </a:rPr>
              <a:t>محاضرات الفيزياء العامة </a:t>
            </a:r>
            <a:br>
              <a:rPr lang="ar-IQ" b="1" dirty="0" smtClean="0">
                <a:latin typeface="PMingLiU" pitchFamily="18" charset="-120"/>
                <a:ea typeface="PMingLiU" pitchFamily="18" charset="-120"/>
                <a:cs typeface="Old Antic Outline Shaded" pitchFamily="2" charset="-78"/>
              </a:rPr>
            </a:br>
            <a:r>
              <a:rPr lang="ar-IQ" b="1" dirty="0" smtClean="0">
                <a:latin typeface="PMingLiU" pitchFamily="18" charset="-120"/>
                <a:ea typeface="PMingLiU" pitchFamily="18" charset="-120"/>
                <a:cs typeface="Old Antic Outline Shaded" pitchFamily="2" charset="-78"/>
              </a:rPr>
              <a:t>للمرحلة الاولى – قسم العلوم </a:t>
            </a:r>
            <a:endParaRPr lang="en-US" b="1" dirty="0">
              <a:latin typeface="PMingLiU" pitchFamily="18" charset="-120"/>
              <a:ea typeface="PMingLiU" pitchFamily="18" charset="-120"/>
              <a:cs typeface="Old Antic Outline Shaded" pitchFamily="2" charset="-78"/>
            </a:endParaRPr>
          </a:p>
        </p:txBody>
      </p:sp>
      <p:sp>
        <p:nvSpPr>
          <p:cNvPr id="3" name="عنوان فرعي 2"/>
          <p:cNvSpPr>
            <a:spLocks noGrp="1"/>
          </p:cNvSpPr>
          <p:nvPr>
            <p:ph type="subTitle" idx="1"/>
          </p:nvPr>
        </p:nvSpPr>
        <p:spPr>
          <a:xfrm>
            <a:off x="1281336" y="548680"/>
            <a:ext cx="6400800" cy="1752600"/>
          </a:xfrm>
        </p:spPr>
        <p:txBody>
          <a:bodyPr/>
          <a:lstStyle/>
          <a:p>
            <a:r>
              <a:rPr lang="ar-IQ" b="1" dirty="0" smtClean="0">
                <a:solidFill>
                  <a:srgbClr val="FF0000"/>
                </a:solidFill>
              </a:rPr>
              <a:t>جامعة ديالى </a:t>
            </a:r>
          </a:p>
          <a:p>
            <a:r>
              <a:rPr lang="ar-IQ" b="1" dirty="0" smtClean="0">
                <a:solidFill>
                  <a:srgbClr val="FF0000"/>
                </a:solidFill>
              </a:rPr>
              <a:t>كلية التربية الاساسية </a:t>
            </a:r>
            <a:endParaRPr lang="en-US" b="1" dirty="0">
              <a:solidFill>
                <a:srgbClr val="FF0000"/>
              </a:solidFill>
            </a:endParaRPr>
          </a:p>
        </p:txBody>
      </p:sp>
      <p:sp>
        <p:nvSpPr>
          <p:cNvPr id="4" name="عنوان فرعي 2"/>
          <p:cNvSpPr txBox="1">
            <a:spLocks/>
          </p:cNvSpPr>
          <p:nvPr/>
        </p:nvSpPr>
        <p:spPr>
          <a:xfrm>
            <a:off x="1259632" y="4556720"/>
            <a:ext cx="6400800" cy="1896616"/>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ar-IQ" dirty="0" smtClean="0">
                <a:solidFill>
                  <a:srgbClr val="FF0000"/>
                </a:solidFill>
                <a:cs typeface="PT Bold Mirror" pitchFamily="2" charset="-78"/>
              </a:rPr>
              <a:t>اعداد </a:t>
            </a:r>
          </a:p>
          <a:p>
            <a:pPr rtl="1"/>
            <a:r>
              <a:rPr lang="ar-IQ" dirty="0" err="1" smtClean="0">
                <a:solidFill>
                  <a:srgbClr val="FF0000"/>
                </a:solidFill>
                <a:cs typeface="PT Bold Mirror" pitchFamily="2" charset="-78"/>
              </a:rPr>
              <a:t>أ.م.د</a:t>
            </a:r>
            <a:r>
              <a:rPr lang="ar-IQ" dirty="0" smtClean="0">
                <a:solidFill>
                  <a:srgbClr val="FF0000"/>
                </a:solidFill>
                <a:cs typeface="PT Bold Mirror" pitchFamily="2" charset="-78"/>
              </a:rPr>
              <a:t>. زهير حسين </a:t>
            </a:r>
          </a:p>
          <a:p>
            <a:pPr rtl="1"/>
            <a:r>
              <a:rPr lang="ar-IQ" dirty="0" smtClean="0">
                <a:solidFill>
                  <a:schemeClr val="tx1"/>
                </a:solidFill>
                <a:cs typeface="PT Bold Mirror" pitchFamily="2" charset="-78"/>
              </a:rPr>
              <a:t>2019-2020</a:t>
            </a:r>
          </a:p>
          <a:p>
            <a:endParaRPr lang="en-US" dirty="0">
              <a:solidFill>
                <a:srgbClr val="FF0000"/>
              </a:solidFill>
            </a:endParaRPr>
          </a:p>
        </p:txBody>
      </p:sp>
      <p:pic>
        <p:nvPicPr>
          <p:cNvPr id="1026" name="Picture 2" descr="C:\Users\zoher\Desktop\26229824_986649068148769_6687852650287010779_n.jpg"/>
          <p:cNvPicPr>
            <a:picLocks noChangeAspect="1" noChangeArrowheads="1"/>
          </p:cNvPicPr>
          <p:nvPr/>
        </p:nvPicPr>
        <p:blipFill rotWithShape="1">
          <a:blip r:embed="rId2">
            <a:extLst>
              <a:ext uri="{28A0092B-C50C-407E-A947-70E740481C1C}">
                <a14:useLocalDpi xmlns:a14="http://schemas.microsoft.com/office/drawing/2010/main" val="0"/>
              </a:ext>
            </a:extLst>
          </a:blip>
          <a:srcRect l="14758" r="17961" b="11714"/>
          <a:stretch/>
        </p:blipFill>
        <p:spPr bwMode="auto">
          <a:xfrm>
            <a:off x="138544" y="93319"/>
            <a:ext cx="1913176" cy="2510473"/>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p:cNvPicPr>
            <a:picLocks noChangeAspect="1" noChangeArrowheads="1"/>
          </p:cNvPicPr>
          <p:nvPr/>
        </p:nvPicPr>
        <p:blipFill>
          <a:blip r:embed="rId3">
            <a:extLst>
              <a:ext uri="{28A0092B-C50C-407E-A947-70E740481C1C}">
                <a14:useLocalDpi xmlns:a14="http://schemas.microsoft.com/office/drawing/2010/main" val="0"/>
              </a:ext>
            </a:extLst>
          </a:blip>
          <a:srcRect l="13301" t="11598" r="14551" b="5283"/>
          <a:stretch>
            <a:fillRect/>
          </a:stretch>
        </p:blipFill>
        <p:spPr bwMode="auto">
          <a:xfrm>
            <a:off x="6372200" y="111544"/>
            <a:ext cx="2428875" cy="242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295468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a:spLocks noChangeArrowheads="1"/>
          </p:cNvSpPr>
          <p:nvPr/>
        </p:nvSpPr>
        <p:spPr bwMode="auto">
          <a:xfrm>
            <a:off x="214313" y="150813"/>
            <a:ext cx="8786812" cy="1373187"/>
          </a:xfrm>
          <a:prstGeom prst="rect">
            <a:avLst/>
          </a:prstGeom>
          <a:noFill/>
          <a:ln w="9525">
            <a:noFill/>
            <a:miter lim="800000"/>
            <a:headEnd/>
            <a:tailEnd/>
          </a:ln>
        </p:spPr>
        <p:txBody>
          <a:bodyPr>
            <a:spAutoFit/>
          </a:bodyPr>
          <a:lstStyle/>
          <a:p>
            <a:pPr algn="just" rtl="1"/>
            <a:r>
              <a:rPr lang="ar-SA" sz="2800" b="1">
                <a:latin typeface="Constantia" pitchFamily="18" charset="0"/>
                <a:ea typeface="Majalla UI"/>
                <a:cs typeface="Times New Roman" pitchFamily="18" charset="0"/>
              </a:rPr>
              <a:t>وقد تكون قيمة بعض الكميات الفيزيائية كبيرة جداً أو صغيرة جداً، لذلك نستخدم </a:t>
            </a:r>
            <a:r>
              <a:rPr lang="ar-SA" sz="2800" b="1" u="sng">
                <a:solidFill>
                  <a:srgbClr val="CC00FF"/>
                </a:solidFill>
                <a:latin typeface="Constantia" pitchFamily="18" charset="0"/>
                <a:ea typeface="Majalla UI"/>
                <a:cs typeface="Times New Roman" pitchFamily="18" charset="0"/>
              </a:rPr>
              <a:t>مقاطع</a:t>
            </a:r>
            <a:r>
              <a:rPr lang="ar-SA" sz="2800" b="1">
                <a:latin typeface="Constantia" pitchFamily="18" charset="0"/>
                <a:ea typeface="Majalla UI"/>
                <a:cs typeface="Times New Roman" pitchFamily="18" charset="0"/>
              </a:rPr>
              <a:t> لتدل علي مضاعفات أو أجزاء الوحدة.</a:t>
            </a:r>
          </a:p>
          <a:p>
            <a:pPr algn="just" rtl="1"/>
            <a:r>
              <a:rPr lang="ar-SA" sz="2800" b="1">
                <a:latin typeface="Constantia" pitchFamily="18" charset="0"/>
                <a:ea typeface="Majalla UI"/>
                <a:cs typeface="Times New Roman" pitchFamily="18" charset="0"/>
              </a:rPr>
              <a:t>ويعرض الجدول الآتي بعض هذه </a:t>
            </a:r>
            <a:r>
              <a:rPr lang="ar-SA" sz="2800" b="1">
                <a:solidFill>
                  <a:srgbClr val="CC00FF"/>
                </a:solidFill>
                <a:latin typeface="Constantia" pitchFamily="18" charset="0"/>
                <a:ea typeface="Majalla UI"/>
                <a:cs typeface="Times New Roman" pitchFamily="18" charset="0"/>
              </a:rPr>
              <a:t>المقاطع</a:t>
            </a:r>
            <a:r>
              <a:rPr lang="ar-SA" sz="2800" b="1">
                <a:latin typeface="Constantia" pitchFamily="18" charset="0"/>
                <a:ea typeface="Majalla UI"/>
                <a:cs typeface="Times New Roman" pitchFamily="18" charset="0"/>
              </a:rPr>
              <a:t>.</a:t>
            </a:r>
          </a:p>
        </p:txBody>
      </p:sp>
      <p:graphicFrame>
        <p:nvGraphicFramePr>
          <p:cNvPr id="32771" name="Group 3"/>
          <p:cNvGraphicFramePr>
            <a:graphicFrameLocks noGrp="1"/>
          </p:cNvGraphicFramePr>
          <p:nvPr/>
        </p:nvGraphicFramePr>
        <p:xfrm>
          <a:off x="1955482" y="1895475"/>
          <a:ext cx="5186681" cy="4663440"/>
        </p:xfrm>
        <a:graphic>
          <a:graphicData uri="http://schemas.openxmlformats.org/drawingml/2006/table">
            <a:tbl>
              <a:tblPr rtl="1"/>
              <a:tblGrid>
                <a:gridCol w="914400"/>
                <a:gridCol w="800100"/>
                <a:gridCol w="785813"/>
                <a:gridCol w="208280"/>
                <a:gridCol w="788988"/>
                <a:gridCol w="771525"/>
                <a:gridCol w="917575"/>
              </a:tblGrid>
              <a:tr h="32385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600" b="1" i="0" u="none" strike="noStrike" cap="none" normalizeH="0" baseline="0" smtClean="0">
                          <a:ln>
                            <a:noFill/>
                          </a:ln>
                          <a:solidFill>
                            <a:schemeClr val="tx1"/>
                          </a:solidFill>
                          <a:effectLst/>
                          <a:latin typeface="Times New Roman" pitchFamily="18" charset="0"/>
                          <a:cs typeface="Times New Roman" pitchFamily="18" charset="0"/>
                        </a:rPr>
                        <a:t>الاسم</a:t>
                      </a:r>
                      <a:endParaRPr kumimoji="0" lang="ar-SA" sz="1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600" b="1" i="0" u="none" strike="noStrike" cap="none" normalizeH="0" baseline="0" smtClean="0">
                          <a:ln>
                            <a:noFill/>
                          </a:ln>
                          <a:solidFill>
                            <a:schemeClr val="tx1"/>
                          </a:solidFill>
                          <a:effectLst/>
                          <a:latin typeface="Times New Roman" pitchFamily="18" charset="0"/>
                          <a:cs typeface="Times New Roman" pitchFamily="18" charset="0"/>
                        </a:rPr>
                        <a:t>الرمز</a:t>
                      </a:r>
                      <a:endParaRPr kumimoji="0" lang="ar-SA" sz="1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600" b="1" i="0" u="none" strike="noStrike" cap="none" normalizeH="0" baseline="0" smtClean="0">
                          <a:ln>
                            <a:noFill/>
                          </a:ln>
                          <a:solidFill>
                            <a:schemeClr val="tx1"/>
                          </a:solidFill>
                          <a:effectLst/>
                          <a:latin typeface="Times New Roman" pitchFamily="18" charset="0"/>
                          <a:cs typeface="Times New Roman" pitchFamily="18" charset="0"/>
                        </a:rPr>
                        <a:t>القيمة</a:t>
                      </a:r>
                      <a:endParaRPr kumimoji="0" lang="ar-SA" sz="1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600" b="1" i="0" u="none" strike="noStrike" cap="none" normalizeH="0" baseline="0" smtClean="0">
                          <a:ln>
                            <a:noFill/>
                          </a:ln>
                          <a:solidFill>
                            <a:schemeClr val="tx1"/>
                          </a:solidFill>
                          <a:effectLst/>
                          <a:latin typeface="Times New Roman" pitchFamily="18" charset="0"/>
                          <a:cs typeface="Times New Roman" pitchFamily="18" charset="0"/>
                        </a:rPr>
                        <a:t>الاسم</a:t>
                      </a:r>
                      <a:endParaRPr kumimoji="0" lang="ar-SA" sz="1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600" b="1" i="0" u="none" strike="noStrike" cap="none" normalizeH="0" baseline="0" smtClean="0">
                          <a:ln>
                            <a:noFill/>
                          </a:ln>
                          <a:solidFill>
                            <a:schemeClr val="tx1"/>
                          </a:solidFill>
                          <a:effectLst/>
                          <a:latin typeface="Times New Roman" pitchFamily="18" charset="0"/>
                          <a:cs typeface="Times New Roman" pitchFamily="18" charset="0"/>
                        </a:rPr>
                        <a:t>الرمز</a:t>
                      </a:r>
                      <a:endParaRPr kumimoji="0" lang="ar-SA" sz="1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600" b="1" i="0" u="none" strike="noStrike" cap="none" normalizeH="0" baseline="0" smtClean="0">
                          <a:ln>
                            <a:noFill/>
                          </a:ln>
                          <a:solidFill>
                            <a:schemeClr val="tx1"/>
                          </a:solidFill>
                          <a:effectLst/>
                          <a:latin typeface="Times New Roman" pitchFamily="18" charset="0"/>
                          <a:cs typeface="Times New Roman" pitchFamily="18" charset="0"/>
                        </a:rPr>
                        <a:t>القيمة</a:t>
                      </a:r>
                      <a:endParaRPr kumimoji="0" lang="ar-SA" sz="1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32385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600" b="1" i="0" u="none" strike="noStrike" cap="none" normalizeH="0" baseline="0" smtClean="0">
                          <a:ln>
                            <a:noFill/>
                          </a:ln>
                          <a:solidFill>
                            <a:schemeClr val="tx1"/>
                          </a:solidFill>
                          <a:effectLst/>
                          <a:latin typeface="Times New Roman" pitchFamily="18" charset="0"/>
                          <a:cs typeface="Times New Roman" pitchFamily="18" charset="0"/>
                        </a:rPr>
                        <a:t>ديسي</a:t>
                      </a:r>
                      <a:endParaRPr kumimoji="0" lang="ar-SA" sz="1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d</a:t>
                      </a: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10</a:t>
                      </a:r>
                      <a:r>
                        <a:rPr kumimoji="0" lang="en-US" sz="1600" b="1" i="0" u="none" strike="noStrike" cap="none" normalizeH="0" baseline="30000" smtClean="0">
                          <a:ln>
                            <a:noFill/>
                          </a:ln>
                          <a:solidFill>
                            <a:schemeClr val="tx1"/>
                          </a:solidFill>
                          <a:effectLst/>
                          <a:latin typeface="Times New Roman" pitchFamily="18" charset="0"/>
                          <a:cs typeface="Times New Roman" pitchFamily="18" charset="0"/>
                        </a:rPr>
                        <a:t>-1</a:t>
                      </a: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600" b="1" i="0" u="none" strike="noStrike" cap="none" normalizeH="0" baseline="0" smtClean="0">
                          <a:ln>
                            <a:noFill/>
                          </a:ln>
                          <a:solidFill>
                            <a:schemeClr val="tx1"/>
                          </a:solidFill>
                          <a:effectLst/>
                          <a:latin typeface="Times New Roman" pitchFamily="18" charset="0"/>
                          <a:cs typeface="Times New Roman" pitchFamily="18" charset="0"/>
                        </a:rPr>
                        <a:t>ديكا</a:t>
                      </a:r>
                      <a:endParaRPr kumimoji="0" lang="ar-SA" sz="1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da</a:t>
                      </a: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10</a:t>
                      </a: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32385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600" b="1" i="0" u="none" strike="noStrike" cap="none" normalizeH="0" baseline="0" smtClean="0">
                          <a:ln>
                            <a:noFill/>
                          </a:ln>
                          <a:solidFill>
                            <a:schemeClr val="tx1"/>
                          </a:solidFill>
                          <a:effectLst/>
                          <a:latin typeface="Times New Roman" pitchFamily="18" charset="0"/>
                          <a:cs typeface="Times New Roman" pitchFamily="18" charset="0"/>
                        </a:rPr>
                        <a:t>سنتي</a:t>
                      </a:r>
                      <a:endParaRPr kumimoji="0" lang="ar-SA" sz="1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c</a:t>
                      </a: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10</a:t>
                      </a:r>
                      <a:r>
                        <a:rPr kumimoji="0" lang="en-US" sz="1600" b="1" i="0" u="none" strike="noStrike" cap="none" normalizeH="0" baseline="30000" smtClean="0">
                          <a:ln>
                            <a:noFill/>
                          </a:ln>
                          <a:solidFill>
                            <a:schemeClr val="tx1"/>
                          </a:solidFill>
                          <a:effectLst/>
                          <a:latin typeface="Times New Roman" pitchFamily="18" charset="0"/>
                          <a:cs typeface="Times New Roman" pitchFamily="18" charset="0"/>
                        </a:rPr>
                        <a:t>-2</a:t>
                      </a: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600" b="1" i="0" u="none" strike="noStrike" cap="none" normalizeH="0" baseline="0" smtClean="0">
                          <a:ln>
                            <a:noFill/>
                          </a:ln>
                          <a:solidFill>
                            <a:schemeClr val="tx1"/>
                          </a:solidFill>
                          <a:effectLst/>
                          <a:latin typeface="Times New Roman" pitchFamily="18" charset="0"/>
                          <a:cs typeface="Times New Roman" pitchFamily="18" charset="0"/>
                        </a:rPr>
                        <a:t>هيكتو</a:t>
                      </a:r>
                      <a:endParaRPr kumimoji="0" lang="ar-SA" sz="1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h</a:t>
                      </a: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10</a:t>
                      </a:r>
                      <a:r>
                        <a:rPr kumimoji="0" lang="en-US" sz="1600" b="1" i="0" u="none" strike="noStrike" cap="none" normalizeH="0" baseline="30000" smtClean="0">
                          <a:ln>
                            <a:noFill/>
                          </a:ln>
                          <a:solidFill>
                            <a:schemeClr val="tx1"/>
                          </a:solidFill>
                          <a:effectLst/>
                          <a:latin typeface="Times New Roman" pitchFamily="18" charset="0"/>
                          <a:cs typeface="Times New Roman" pitchFamily="18" charset="0"/>
                        </a:rPr>
                        <a:t>2</a:t>
                      </a: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32385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600" b="1" i="0" u="none" strike="noStrike" cap="none" normalizeH="0" baseline="0" smtClean="0">
                          <a:ln>
                            <a:noFill/>
                          </a:ln>
                          <a:solidFill>
                            <a:schemeClr val="tx1"/>
                          </a:solidFill>
                          <a:effectLst/>
                          <a:latin typeface="Times New Roman" pitchFamily="18" charset="0"/>
                          <a:cs typeface="Times New Roman" pitchFamily="18" charset="0"/>
                        </a:rPr>
                        <a:t>مللي</a:t>
                      </a:r>
                      <a:endParaRPr kumimoji="0" lang="ar-SA" sz="1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m</a:t>
                      </a: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10</a:t>
                      </a:r>
                      <a:r>
                        <a:rPr kumimoji="0" lang="en-US" sz="1600" b="1" i="0" u="none" strike="noStrike" cap="none" normalizeH="0" baseline="30000" smtClean="0">
                          <a:ln>
                            <a:noFill/>
                          </a:ln>
                          <a:solidFill>
                            <a:schemeClr val="tx1"/>
                          </a:solidFill>
                          <a:effectLst/>
                          <a:latin typeface="Times New Roman" pitchFamily="18" charset="0"/>
                          <a:cs typeface="Times New Roman" pitchFamily="18" charset="0"/>
                        </a:rPr>
                        <a:t>-3</a:t>
                      </a: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600" b="1" i="0" u="none" strike="noStrike" cap="none" normalizeH="0" baseline="0" smtClean="0">
                          <a:ln>
                            <a:noFill/>
                          </a:ln>
                          <a:solidFill>
                            <a:schemeClr val="tx1"/>
                          </a:solidFill>
                          <a:effectLst/>
                          <a:latin typeface="Times New Roman" pitchFamily="18" charset="0"/>
                          <a:cs typeface="Times New Roman" pitchFamily="18" charset="0"/>
                        </a:rPr>
                        <a:t>كيلو</a:t>
                      </a:r>
                      <a:endParaRPr kumimoji="0" lang="ar-SA" sz="1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K</a:t>
                      </a: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10</a:t>
                      </a:r>
                      <a:r>
                        <a:rPr kumimoji="0" lang="en-US" sz="1600" b="1" i="0" u="none" strike="noStrike" cap="none" normalizeH="0" baseline="30000" smtClean="0">
                          <a:ln>
                            <a:noFill/>
                          </a:ln>
                          <a:solidFill>
                            <a:schemeClr val="tx1"/>
                          </a:solidFill>
                          <a:effectLst/>
                          <a:latin typeface="Times New Roman" pitchFamily="18" charset="0"/>
                          <a:cs typeface="Times New Roman" pitchFamily="18" charset="0"/>
                        </a:rPr>
                        <a:t>3</a:t>
                      </a: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32385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600" b="1" i="0" u="none" strike="noStrike" cap="none" normalizeH="0" baseline="0" smtClean="0">
                          <a:ln>
                            <a:noFill/>
                          </a:ln>
                          <a:solidFill>
                            <a:schemeClr val="tx1"/>
                          </a:solidFill>
                          <a:effectLst/>
                          <a:latin typeface="Times New Roman" pitchFamily="18" charset="0"/>
                          <a:cs typeface="Times New Roman" pitchFamily="18" charset="0"/>
                        </a:rPr>
                        <a:t>ميكرو</a:t>
                      </a:r>
                      <a:endParaRPr kumimoji="0" lang="ar-SA" sz="1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a:cs typeface="Times New Roman" pitchFamily="18" charset="0"/>
                        </a:rPr>
                        <a:t>µ</a:t>
                      </a: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10</a:t>
                      </a:r>
                      <a:r>
                        <a:rPr kumimoji="0" lang="en-US" sz="1600" b="1" i="0" u="none" strike="noStrike" cap="none" normalizeH="0" baseline="30000" smtClean="0">
                          <a:ln>
                            <a:noFill/>
                          </a:ln>
                          <a:solidFill>
                            <a:schemeClr val="tx1"/>
                          </a:solidFill>
                          <a:effectLst/>
                          <a:latin typeface="Times New Roman" pitchFamily="18" charset="0"/>
                          <a:cs typeface="Times New Roman" pitchFamily="18" charset="0"/>
                        </a:rPr>
                        <a:t>-6</a:t>
                      </a: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600" b="1" i="0" u="none" strike="noStrike" cap="none" normalizeH="0" baseline="0" smtClean="0">
                          <a:ln>
                            <a:noFill/>
                          </a:ln>
                          <a:solidFill>
                            <a:schemeClr val="tx1"/>
                          </a:solidFill>
                          <a:effectLst/>
                          <a:latin typeface="Times New Roman" pitchFamily="18" charset="0"/>
                          <a:cs typeface="Times New Roman" pitchFamily="18" charset="0"/>
                        </a:rPr>
                        <a:t>ميجا</a:t>
                      </a:r>
                      <a:endParaRPr kumimoji="0" lang="ar-SA" sz="1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M</a:t>
                      </a: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10</a:t>
                      </a:r>
                      <a:r>
                        <a:rPr kumimoji="0" lang="en-US" sz="1600" b="1" i="0" u="none" strike="noStrike" cap="none" normalizeH="0" baseline="30000" smtClean="0">
                          <a:ln>
                            <a:noFill/>
                          </a:ln>
                          <a:solidFill>
                            <a:schemeClr val="tx1"/>
                          </a:solidFill>
                          <a:effectLst/>
                          <a:latin typeface="Times New Roman" pitchFamily="18" charset="0"/>
                          <a:cs typeface="Times New Roman" pitchFamily="18" charset="0"/>
                        </a:rPr>
                        <a:t>6</a:t>
                      </a: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32385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600" b="1" i="0" u="none" strike="noStrike" cap="none" normalizeH="0" baseline="0" smtClean="0">
                          <a:ln>
                            <a:noFill/>
                          </a:ln>
                          <a:solidFill>
                            <a:schemeClr val="tx1"/>
                          </a:solidFill>
                          <a:effectLst/>
                          <a:latin typeface="Times New Roman" pitchFamily="18" charset="0"/>
                          <a:cs typeface="Times New Roman" pitchFamily="18" charset="0"/>
                        </a:rPr>
                        <a:t>نانو </a:t>
                      </a:r>
                      <a:endParaRPr kumimoji="0" lang="ar-SA" sz="1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n</a:t>
                      </a: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10</a:t>
                      </a:r>
                      <a:r>
                        <a:rPr kumimoji="0" lang="en-US" sz="1600" b="1" i="0" u="none" strike="noStrike" cap="none" normalizeH="0" baseline="30000" smtClean="0">
                          <a:ln>
                            <a:noFill/>
                          </a:ln>
                          <a:solidFill>
                            <a:schemeClr val="tx1"/>
                          </a:solidFill>
                          <a:effectLst/>
                          <a:latin typeface="Times New Roman" pitchFamily="18" charset="0"/>
                          <a:cs typeface="Times New Roman" pitchFamily="18" charset="0"/>
                        </a:rPr>
                        <a:t>-9</a:t>
                      </a: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600" b="1" i="0" u="none" strike="noStrike" cap="none" normalizeH="0" baseline="0" smtClean="0">
                          <a:ln>
                            <a:noFill/>
                          </a:ln>
                          <a:solidFill>
                            <a:schemeClr val="tx1"/>
                          </a:solidFill>
                          <a:effectLst/>
                          <a:latin typeface="Times New Roman" pitchFamily="18" charset="0"/>
                          <a:cs typeface="Times New Roman" pitchFamily="18" charset="0"/>
                        </a:rPr>
                        <a:t>جيجا</a:t>
                      </a:r>
                      <a:endParaRPr kumimoji="0" lang="ar-SA" sz="1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G</a:t>
                      </a: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10</a:t>
                      </a:r>
                      <a:r>
                        <a:rPr kumimoji="0" lang="en-US" sz="1600" b="1" i="0" u="none" strike="noStrike" cap="none" normalizeH="0" baseline="30000" smtClean="0">
                          <a:ln>
                            <a:noFill/>
                          </a:ln>
                          <a:solidFill>
                            <a:schemeClr val="tx1"/>
                          </a:solidFill>
                          <a:effectLst/>
                          <a:latin typeface="Times New Roman" pitchFamily="18" charset="0"/>
                          <a:cs typeface="Times New Roman" pitchFamily="18" charset="0"/>
                        </a:rPr>
                        <a:t>9</a:t>
                      </a: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32385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600" b="1" i="0" u="none" strike="noStrike" cap="none" normalizeH="0" baseline="0" smtClean="0">
                          <a:ln>
                            <a:noFill/>
                          </a:ln>
                          <a:solidFill>
                            <a:schemeClr val="tx1"/>
                          </a:solidFill>
                          <a:effectLst/>
                          <a:latin typeface="Times New Roman" pitchFamily="18" charset="0"/>
                          <a:cs typeface="Times New Roman" pitchFamily="18" charset="0"/>
                        </a:rPr>
                        <a:t>بيكو</a:t>
                      </a:r>
                      <a:endParaRPr kumimoji="0" lang="ar-SA" sz="1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p</a:t>
                      </a: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10</a:t>
                      </a:r>
                      <a:r>
                        <a:rPr kumimoji="0" lang="en-US" sz="1600" b="1" i="0" u="none" strike="noStrike" cap="none" normalizeH="0" baseline="30000" smtClean="0">
                          <a:ln>
                            <a:noFill/>
                          </a:ln>
                          <a:solidFill>
                            <a:schemeClr val="tx1"/>
                          </a:solidFill>
                          <a:effectLst/>
                          <a:latin typeface="Times New Roman" pitchFamily="18" charset="0"/>
                          <a:cs typeface="Times New Roman" pitchFamily="18" charset="0"/>
                        </a:rPr>
                        <a:t>-12</a:t>
                      </a: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600" b="1" i="0" u="none" strike="noStrike" cap="none" normalizeH="0" baseline="0" smtClean="0">
                          <a:ln>
                            <a:noFill/>
                          </a:ln>
                          <a:solidFill>
                            <a:schemeClr val="tx1"/>
                          </a:solidFill>
                          <a:effectLst/>
                          <a:latin typeface="Times New Roman" pitchFamily="18" charset="0"/>
                          <a:cs typeface="Times New Roman" pitchFamily="18" charset="0"/>
                        </a:rPr>
                        <a:t>تيرا</a:t>
                      </a:r>
                      <a:endParaRPr kumimoji="0" lang="ar-SA" sz="1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T</a:t>
                      </a: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10</a:t>
                      </a:r>
                      <a:r>
                        <a:rPr kumimoji="0" lang="en-US" sz="1600" b="1" i="0" u="none" strike="noStrike" cap="none" normalizeH="0" baseline="30000" smtClean="0">
                          <a:ln>
                            <a:noFill/>
                          </a:ln>
                          <a:solidFill>
                            <a:schemeClr val="tx1"/>
                          </a:solidFill>
                          <a:effectLst/>
                          <a:latin typeface="Times New Roman" pitchFamily="18" charset="0"/>
                          <a:cs typeface="Times New Roman" pitchFamily="18" charset="0"/>
                        </a:rPr>
                        <a:t>12</a:t>
                      </a: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32385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600" b="1" i="0" u="none" strike="noStrike" cap="none" normalizeH="0" baseline="0" smtClean="0">
                          <a:ln>
                            <a:noFill/>
                          </a:ln>
                          <a:solidFill>
                            <a:schemeClr val="tx1"/>
                          </a:solidFill>
                          <a:effectLst/>
                          <a:latin typeface="Times New Roman" pitchFamily="18" charset="0"/>
                          <a:cs typeface="Times New Roman" pitchFamily="18" charset="0"/>
                        </a:rPr>
                        <a:t>فيمتو</a:t>
                      </a:r>
                      <a:endParaRPr kumimoji="0" lang="ar-SA" sz="1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f</a:t>
                      </a: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10</a:t>
                      </a:r>
                      <a:r>
                        <a:rPr kumimoji="0" lang="en-US" sz="1600" b="1" i="0" u="none" strike="noStrike" cap="none" normalizeH="0" baseline="30000" smtClean="0">
                          <a:ln>
                            <a:noFill/>
                          </a:ln>
                          <a:solidFill>
                            <a:schemeClr val="tx1"/>
                          </a:solidFill>
                          <a:effectLst/>
                          <a:latin typeface="Times New Roman" pitchFamily="18" charset="0"/>
                          <a:cs typeface="Times New Roman" pitchFamily="18" charset="0"/>
                        </a:rPr>
                        <a:t>-15</a:t>
                      </a: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32385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600" b="1" i="0" u="none" strike="noStrike" cap="none" normalizeH="0" baseline="0" smtClean="0">
                          <a:ln>
                            <a:noFill/>
                          </a:ln>
                          <a:solidFill>
                            <a:schemeClr val="tx1"/>
                          </a:solidFill>
                          <a:effectLst/>
                          <a:latin typeface="Times New Roman" pitchFamily="18" charset="0"/>
                          <a:cs typeface="Times New Roman" pitchFamily="18" charset="0"/>
                        </a:rPr>
                        <a:t>آتو</a:t>
                      </a:r>
                      <a:endParaRPr kumimoji="0" lang="ar-SA" sz="1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a</a:t>
                      </a: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10</a:t>
                      </a:r>
                      <a:r>
                        <a:rPr kumimoji="0" lang="en-US" sz="1600" b="1" i="0" u="none" strike="noStrike" cap="none" normalizeH="0" baseline="30000" smtClean="0">
                          <a:ln>
                            <a:noFill/>
                          </a:ln>
                          <a:solidFill>
                            <a:schemeClr val="tx1"/>
                          </a:solidFill>
                          <a:effectLst/>
                          <a:latin typeface="Times New Roman" pitchFamily="18" charset="0"/>
                          <a:cs typeface="Times New Roman" pitchFamily="18" charset="0"/>
                        </a:rPr>
                        <a:t>-18</a:t>
                      </a: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bl>
          </a:graphicData>
        </a:graphic>
      </p:graphicFrame>
    </p:spTree>
    <p:extLst>
      <p:ext uri="{BB962C8B-B14F-4D97-AF65-F5344CB8AC3E}">
        <p14:creationId xmlns:p14="http://schemas.microsoft.com/office/powerpoint/2010/main" val="2723711824"/>
      </p:ext>
    </p:extLst>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up)">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up)">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32771"/>
                                        </p:tgtEl>
                                        <p:attrNameLst>
                                          <p:attrName>style.visibility</p:attrName>
                                        </p:attrNameLst>
                                      </p:cBhvr>
                                      <p:to>
                                        <p:strVal val="visible"/>
                                      </p:to>
                                    </p:set>
                                    <p:animEffect transition="in" filter="diamond(in)">
                                      <p:cBhvr>
                                        <p:cTn id="17" dur="2000"/>
                                        <p:tgtEl>
                                          <p:spTgt spid="327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algn="justLow" rtl="1">
              <a:lnSpc>
                <a:spcPct val="120000"/>
              </a:lnSpc>
            </a:pPr>
            <a:r>
              <a:rPr lang="ar-SA" sz="2800" b="1" dirty="0">
                <a:solidFill>
                  <a:srgbClr val="0000CC"/>
                </a:solidFill>
                <a:latin typeface="Times New Roman" pitchFamily="18" charset="0"/>
                <a:cs typeface="Times New Roman" pitchFamily="18" charset="0"/>
              </a:rPr>
              <a:t>وإليك بعض الأمثلة علي استخدام المقاطع في التعبير عن المقادير الفيزيائية:</a:t>
            </a:r>
            <a:endParaRPr lang="en-US" sz="2800" b="1" dirty="0">
              <a:solidFill>
                <a:srgbClr val="0000CC"/>
              </a:solidFill>
              <a:latin typeface="Times New Roman" pitchFamily="18" charset="0"/>
              <a:cs typeface="Times New Roman" pitchFamily="18" charset="0"/>
            </a:endParaRPr>
          </a:p>
        </p:txBody>
      </p:sp>
      <p:graphicFrame>
        <p:nvGraphicFramePr>
          <p:cNvPr id="33795" name="Group 3"/>
          <p:cNvGraphicFramePr>
            <a:graphicFrameLocks noGrp="1"/>
          </p:cNvGraphicFramePr>
          <p:nvPr>
            <p:ph type="tbl" idx="1"/>
          </p:nvPr>
        </p:nvGraphicFramePr>
        <p:xfrm>
          <a:off x="1676400" y="1773238"/>
          <a:ext cx="5638800" cy="4322763"/>
        </p:xfrm>
        <a:graphic>
          <a:graphicData uri="http://schemas.openxmlformats.org/drawingml/2006/table">
            <a:tbl>
              <a:tblPr rtl="1"/>
              <a:tblGrid>
                <a:gridCol w="1757362"/>
                <a:gridCol w="1801813"/>
                <a:gridCol w="2079625"/>
              </a:tblGrid>
              <a:tr h="35560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600" b="1" i="0" u="none" strike="noStrike" cap="none" normalizeH="0" baseline="0" smtClean="0">
                          <a:ln>
                            <a:noFill/>
                          </a:ln>
                          <a:solidFill>
                            <a:schemeClr val="tx1"/>
                          </a:solidFill>
                          <a:effectLst/>
                          <a:latin typeface="Times New Roman" pitchFamily="18" charset="0"/>
                          <a:cs typeface="Times New Roman" pitchFamily="18" charset="0"/>
                        </a:rPr>
                        <a:t>الاسم</a:t>
                      </a:r>
                      <a:endParaRPr kumimoji="0" lang="ar-SA" sz="1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600" b="1" i="0" u="none" strike="noStrike" cap="none" normalizeH="0" baseline="0" smtClean="0">
                          <a:ln>
                            <a:noFill/>
                          </a:ln>
                          <a:solidFill>
                            <a:schemeClr val="tx1"/>
                          </a:solidFill>
                          <a:effectLst/>
                          <a:latin typeface="Times New Roman" pitchFamily="18" charset="0"/>
                          <a:cs typeface="Times New Roman" pitchFamily="18" charset="0"/>
                        </a:rPr>
                        <a:t>الرمز</a:t>
                      </a:r>
                      <a:endParaRPr kumimoji="0" lang="ar-SA" sz="1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600" b="1" i="0" u="none" strike="noStrike" cap="none" normalizeH="0" baseline="0" smtClean="0">
                          <a:ln>
                            <a:noFill/>
                          </a:ln>
                          <a:solidFill>
                            <a:schemeClr val="tx1"/>
                          </a:solidFill>
                          <a:effectLst/>
                          <a:latin typeface="Times New Roman" pitchFamily="18" charset="0"/>
                          <a:cs typeface="Times New Roman" pitchFamily="18" charset="0"/>
                        </a:rPr>
                        <a:t>القيمة</a:t>
                      </a:r>
                      <a:endParaRPr kumimoji="0" lang="ar-SA" sz="1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35560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600" b="1" i="0" u="none" strike="noStrike" cap="none" normalizeH="0" baseline="0" smtClean="0">
                          <a:ln>
                            <a:noFill/>
                          </a:ln>
                          <a:solidFill>
                            <a:schemeClr val="tx1"/>
                          </a:solidFill>
                          <a:effectLst/>
                          <a:latin typeface="Times New Roman" pitchFamily="18" charset="0"/>
                          <a:cs typeface="Times New Roman" pitchFamily="18" charset="0"/>
                        </a:rPr>
                        <a:t>ديسيمتر</a:t>
                      </a:r>
                      <a:endParaRPr kumimoji="0" lang="ar-SA" sz="1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dm</a:t>
                      </a: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10</a:t>
                      </a:r>
                      <a:r>
                        <a:rPr kumimoji="0" lang="en-US" sz="1600" b="1" i="0" u="none" strike="noStrike" cap="none" normalizeH="0" baseline="30000" smtClean="0">
                          <a:ln>
                            <a:noFill/>
                          </a:ln>
                          <a:solidFill>
                            <a:schemeClr val="tx1"/>
                          </a:solidFill>
                          <a:effectLst/>
                          <a:latin typeface="Times New Roman" pitchFamily="18" charset="0"/>
                          <a:cs typeface="Times New Roman" pitchFamily="18" charset="0"/>
                        </a:rPr>
                        <a:t>-1</a:t>
                      </a: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  m</a:t>
                      </a: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35560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600" b="1" i="0" u="none" strike="noStrike" cap="none" normalizeH="0" baseline="0" smtClean="0">
                          <a:ln>
                            <a:noFill/>
                          </a:ln>
                          <a:solidFill>
                            <a:schemeClr val="tx1"/>
                          </a:solidFill>
                          <a:effectLst/>
                          <a:latin typeface="Times New Roman" pitchFamily="18" charset="0"/>
                          <a:cs typeface="Times New Roman" pitchFamily="18" charset="0"/>
                        </a:rPr>
                        <a:t>سنتمتر</a:t>
                      </a:r>
                      <a:endParaRPr kumimoji="0" lang="ar-SA" sz="1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cm</a:t>
                      </a: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10</a:t>
                      </a:r>
                      <a:r>
                        <a:rPr kumimoji="0" lang="en-US" sz="1600" b="1" i="0" u="none" strike="noStrike" cap="none" normalizeH="0" baseline="30000" smtClean="0">
                          <a:ln>
                            <a:noFill/>
                          </a:ln>
                          <a:solidFill>
                            <a:schemeClr val="tx1"/>
                          </a:solidFill>
                          <a:effectLst/>
                          <a:latin typeface="Times New Roman" pitchFamily="18" charset="0"/>
                          <a:cs typeface="Times New Roman" pitchFamily="18" charset="0"/>
                        </a:rPr>
                        <a:t>-2</a:t>
                      </a: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  m</a:t>
                      </a: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35560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600" b="1" i="0" u="none" strike="noStrike" cap="none" normalizeH="0" baseline="0" smtClean="0">
                          <a:ln>
                            <a:noFill/>
                          </a:ln>
                          <a:solidFill>
                            <a:schemeClr val="tx1"/>
                          </a:solidFill>
                          <a:effectLst/>
                          <a:latin typeface="Times New Roman" pitchFamily="18" charset="0"/>
                          <a:cs typeface="Times New Roman" pitchFamily="18" charset="0"/>
                        </a:rPr>
                        <a:t>مليمتر</a:t>
                      </a:r>
                      <a:endParaRPr kumimoji="0" lang="ar-SA" sz="1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mm</a:t>
                      </a: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10</a:t>
                      </a:r>
                      <a:r>
                        <a:rPr kumimoji="0" lang="en-US" sz="1600" b="1" i="0" u="none" strike="noStrike" cap="none" normalizeH="0" baseline="30000" smtClean="0">
                          <a:ln>
                            <a:noFill/>
                          </a:ln>
                          <a:solidFill>
                            <a:schemeClr val="tx1"/>
                          </a:solidFill>
                          <a:effectLst/>
                          <a:latin typeface="Times New Roman" pitchFamily="18" charset="0"/>
                          <a:cs typeface="Times New Roman" pitchFamily="18" charset="0"/>
                        </a:rPr>
                        <a:t>-3</a:t>
                      </a: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  m</a:t>
                      </a: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35560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600" b="1" i="0" u="none" strike="noStrike" cap="none" normalizeH="0" baseline="0" smtClean="0">
                          <a:ln>
                            <a:noFill/>
                          </a:ln>
                          <a:solidFill>
                            <a:schemeClr val="tx1"/>
                          </a:solidFill>
                          <a:effectLst/>
                          <a:latin typeface="Times New Roman" pitchFamily="18" charset="0"/>
                          <a:cs typeface="Times New Roman" pitchFamily="18" charset="0"/>
                        </a:rPr>
                        <a:t>كيلومتر</a:t>
                      </a:r>
                      <a:endParaRPr kumimoji="0" lang="ar-SA" sz="1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km</a:t>
                      </a: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10</a:t>
                      </a:r>
                      <a:r>
                        <a:rPr kumimoji="0" lang="en-US" sz="1600" b="1" i="0" u="none" strike="noStrike" cap="none" normalizeH="0" baseline="30000" smtClean="0">
                          <a:ln>
                            <a:noFill/>
                          </a:ln>
                          <a:solidFill>
                            <a:schemeClr val="tx1"/>
                          </a:solidFill>
                          <a:effectLst/>
                          <a:latin typeface="Times New Roman" pitchFamily="18" charset="0"/>
                          <a:cs typeface="Times New Roman" pitchFamily="18" charset="0"/>
                        </a:rPr>
                        <a:t>3</a:t>
                      </a: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  m</a:t>
                      </a: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35560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600" b="1" i="0" u="none" strike="noStrike" cap="none" normalizeH="0" baseline="0" smtClean="0">
                          <a:ln>
                            <a:noFill/>
                          </a:ln>
                          <a:solidFill>
                            <a:schemeClr val="tx1"/>
                          </a:solidFill>
                          <a:effectLst/>
                          <a:latin typeface="Times New Roman" pitchFamily="18" charset="0"/>
                          <a:cs typeface="Times New Roman" pitchFamily="18" charset="0"/>
                        </a:rPr>
                        <a:t>مليجرام</a:t>
                      </a:r>
                      <a:endParaRPr kumimoji="0" lang="ar-SA" sz="1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mg</a:t>
                      </a: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10</a:t>
                      </a:r>
                      <a:r>
                        <a:rPr kumimoji="0" lang="en-US" sz="1600" b="1" i="0" u="none" strike="noStrike" cap="none" normalizeH="0" baseline="30000" smtClean="0">
                          <a:ln>
                            <a:noFill/>
                          </a:ln>
                          <a:solidFill>
                            <a:schemeClr val="tx1"/>
                          </a:solidFill>
                          <a:effectLst/>
                          <a:latin typeface="Times New Roman" pitchFamily="18" charset="0"/>
                          <a:cs typeface="Times New Roman" pitchFamily="18" charset="0"/>
                        </a:rPr>
                        <a:t>-3</a:t>
                      </a: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  gm</a:t>
                      </a: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35560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600" b="1" i="0" u="none" strike="noStrike" cap="none" normalizeH="0" baseline="0" smtClean="0">
                          <a:ln>
                            <a:noFill/>
                          </a:ln>
                          <a:solidFill>
                            <a:schemeClr val="tx1"/>
                          </a:solidFill>
                          <a:effectLst/>
                          <a:latin typeface="Times New Roman" pitchFamily="18" charset="0"/>
                          <a:cs typeface="Times New Roman" pitchFamily="18" charset="0"/>
                        </a:rPr>
                        <a:t>ميكروجرام</a:t>
                      </a:r>
                      <a:endParaRPr kumimoji="0" lang="ar-SA" sz="1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a:cs typeface="Times New Roman" pitchFamily="18" charset="0"/>
                        </a:rPr>
                        <a:t>µ</a:t>
                      </a: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g</a:t>
                      </a: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10</a:t>
                      </a:r>
                      <a:r>
                        <a:rPr kumimoji="0" lang="en-US" sz="1600" b="1" i="0" u="none" strike="noStrike" cap="none" normalizeH="0" baseline="30000" smtClean="0">
                          <a:ln>
                            <a:noFill/>
                          </a:ln>
                          <a:solidFill>
                            <a:schemeClr val="tx1"/>
                          </a:solidFill>
                          <a:effectLst/>
                          <a:latin typeface="Times New Roman" pitchFamily="18" charset="0"/>
                          <a:cs typeface="Times New Roman" pitchFamily="18" charset="0"/>
                        </a:rPr>
                        <a:t>-6</a:t>
                      </a: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  gm</a:t>
                      </a: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35560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600" b="1" i="0" u="none" strike="noStrike" cap="none" normalizeH="0" baseline="0" smtClean="0">
                          <a:ln>
                            <a:noFill/>
                          </a:ln>
                          <a:solidFill>
                            <a:schemeClr val="tx1"/>
                          </a:solidFill>
                          <a:effectLst/>
                          <a:latin typeface="Times New Roman" pitchFamily="18" charset="0"/>
                          <a:cs typeface="Times New Roman" pitchFamily="18" charset="0"/>
                        </a:rPr>
                        <a:t>كيلوجرام</a:t>
                      </a:r>
                      <a:endParaRPr kumimoji="0" lang="ar-SA" sz="1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Kg</a:t>
                      </a: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10</a:t>
                      </a:r>
                      <a:r>
                        <a:rPr kumimoji="0" lang="en-US" sz="1600" b="1" i="0" u="none" strike="noStrike" cap="none" normalizeH="0" baseline="30000" smtClean="0">
                          <a:ln>
                            <a:noFill/>
                          </a:ln>
                          <a:solidFill>
                            <a:schemeClr val="tx1"/>
                          </a:solidFill>
                          <a:effectLst/>
                          <a:latin typeface="Times New Roman" pitchFamily="18" charset="0"/>
                          <a:cs typeface="Times New Roman" pitchFamily="18" charset="0"/>
                        </a:rPr>
                        <a:t>3</a:t>
                      </a: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  gm</a:t>
                      </a: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385763">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600" b="1" i="0" u="none" strike="noStrike" cap="none" normalizeH="0" baseline="0" smtClean="0">
                          <a:ln>
                            <a:noFill/>
                          </a:ln>
                          <a:solidFill>
                            <a:schemeClr val="tx1"/>
                          </a:solidFill>
                          <a:effectLst/>
                          <a:latin typeface="Times New Roman" pitchFamily="18" charset="0"/>
                          <a:cs typeface="Times New Roman" pitchFamily="18" charset="0"/>
                        </a:rPr>
                        <a:t>مليي ثانية</a:t>
                      </a:r>
                      <a:endParaRPr kumimoji="0" lang="ar-SA" sz="1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msec</a:t>
                      </a: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10</a:t>
                      </a:r>
                      <a:r>
                        <a:rPr kumimoji="0" lang="en-US" sz="1600" b="1" i="0" u="none" strike="noStrike" cap="none" normalizeH="0" baseline="30000" smtClean="0">
                          <a:ln>
                            <a:noFill/>
                          </a:ln>
                          <a:solidFill>
                            <a:schemeClr val="tx1"/>
                          </a:solidFill>
                          <a:effectLst/>
                          <a:latin typeface="Times New Roman" pitchFamily="18" charset="0"/>
                          <a:cs typeface="Times New Roman" pitchFamily="18" charset="0"/>
                        </a:rPr>
                        <a:t>-3</a:t>
                      </a: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  sec</a:t>
                      </a: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38100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600" b="1" i="0" u="none" strike="noStrike" cap="none" normalizeH="0" baseline="0" smtClean="0">
                          <a:ln>
                            <a:noFill/>
                          </a:ln>
                          <a:solidFill>
                            <a:schemeClr val="tx1"/>
                          </a:solidFill>
                          <a:effectLst/>
                          <a:latin typeface="Times New Roman" pitchFamily="18" charset="0"/>
                          <a:cs typeface="Times New Roman" pitchFamily="18" charset="0"/>
                        </a:rPr>
                        <a:t>ميكرو ثانية</a:t>
                      </a:r>
                      <a:endParaRPr kumimoji="0" lang="ar-SA" sz="1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a:cs typeface="Times New Roman" pitchFamily="18" charset="0"/>
                        </a:rPr>
                        <a:t>µ</a:t>
                      </a: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sec</a:t>
                      </a: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10</a:t>
                      </a:r>
                      <a:r>
                        <a:rPr kumimoji="0" lang="en-US" sz="1600" b="1" i="0" u="none" strike="noStrike" cap="none" normalizeH="0" baseline="30000" smtClean="0">
                          <a:ln>
                            <a:noFill/>
                          </a:ln>
                          <a:solidFill>
                            <a:schemeClr val="tx1"/>
                          </a:solidFill>
                          <a:effectLst/>
                          <a:latin typeface="Times New Roman" pitchFamily="18" charset="0"/>
                          <a:cs typeface="Times New Roman" pitchFamily="18" charset="0"/>
                        </a:rPr>
                        <a:t>-6</a:t>
                      </a: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  sec</a:t>
                      </a: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35560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600" b="1" i="0" u="none" strike="noStrike" cap="none" normalizeH="0" baseline="0" smtClean="0">
                          <a:ln>
                            <a:noFill/>
                          </a:ln>
                          <a:solidFill>
                            <a:schemeClr val="tx1"/>
                          </a:solidFill>
                          <a:effectLst/>
                          <a:latin typeface="Times New Roman" pitchFamily="18" charset="0"/>
                          <a:cs typeface="Times New Roman" pitchFamily="18" charset="0"/>
                        </a:rPr>
                        <a:t>نانو ثانية</a:t>
                      </a:r>
                      <a:endParaRPr kumimoji="0" lang="ar-SA" sz="1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ns</a:t>
                      </a: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10</a:t>
                      </a:r>
                      <a:r>
                        <a:rPr kumimoji="0" lang="en-US" sz="1600" b="1" i="0" u="none" strike="noStrike" cap="none" normalizeH="0" baseline="30000" smtClean="0">
                          <a:ln>
                            <a:noFill/>
                          </a:ln>
                          <a:solidFill>
                            <a:schemeClr val="tx1"/>
                          </a:solidFill>
                          <a:effectLst/>
                          <a:latin typeface="Times New Roman" pitchFamily="18" charset="0"/>
                          <a:cs typeface="Times New Roman" pitchFamily="18" charset="0"/>
                        </a:rPr>
                        <a:t>-9</a:t>
                      </a: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  sce</a:t>
                      </a: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35560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600" b="1" i="0" u="none" strike="noStrike" cap="none" normalizeH="0" baseline="0" smtClean="0">
                          <a:ln>
                            <a:noFill/>
                          </a:ln>
                          <a:solidFill>
                            <a:schemeClr val="tx1"/>
                          </a:solidFill>
                          <a:effectLst/>
                          <a:latin typeface="Times New Roman" pitchFamily="18" charset="0"/>
                          <a:cs typeface="Times New Roman" pitchFamily="18" charset="0"/>
                        </a:rPr>
                        <a:t>بيكو ثانية</a:t>
                      </a:r>
                      <a:endParaRPr kumimoji="0" lang="ar-SA" sz="1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ps</a:t>
                      </a: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10</a:t>
                      </a:r>
                      <a:r>
                        <a:rPr kumimoji="0" lang="en-US" sz="1600" b="1" i="0" u="none" strike="noStrike" cap="none" normalizeH="0" baseline="30000" smtClean="0">
                          <a:ln>
                            <a:noFill/>
                          </a:ln>
                          <a:solidFill>
                            <a:schemeClr val="tx1"/>
                          </a:solidFill>
                          <a:effectLst/>
                          <a:latin typeface="Times New Roman" pitchFamily="18" charset="0"/>
                          <a:cs typeface="Times New Roman" pitchFamily="18" charset="0"/>
                        </a:rPr>
                        <a:t>-12</a:t>
                      </a: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  sec</a:t>
                      </a: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bl>
          </a:graphicData>
        </a:graphic>
      </p:graphicFrame>
    </p:spTree>
    <p:extLst>
      <p:ext uri="{BB962C8B-B14F-4D97-AF65-F5344CB8AC3E}">
        <p14:creationId xmlns:p14="http://schemas.microsoft.com/office/powerpoint/2010/main" val="42636936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3794"/>
                                        </p:tgtEl>
                                        <p:attrNameLst>
                                          <p:attrName>style.visibility</p:attrName>
                                        </p:attrNameLst>
                                      </p:cBhvr>
                                      <p:to>
                                        <p:strVal val="visible"/>
                                      </p:to>
                                    </p:set>
                                    <p:animEffect transition="in" filter="checkerboard(across)">
                                      <p:cBhvr>
                                        <p:cTn id="7" dur="500"/>
                                        <p:tgtEl>
                                          <p:spTgt spid="3379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3795"/>
                                        </p:tgtEl>
                                        <p:attrNameLst>
                                          <p:attrName>style.visibility</p:attrName>
                                        </p:attrNameLst>
                                      </p:cBhvr>
                                      <p:to>
                                        <p:strVal val="visible"/>
                                      </p:to>
                                    </p:set>
                                    <p:animEffect transition="in" filter="blinds(horizontal)">
                                      <p:cBhvr>
                                        <p:cTn id="12" dur="500"/>
                                        <p:tgtEl>
                                          <p:spTgt spid="337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4" grpId="0"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a:spLocks noChangeArrowheads="1"/>
          </p:cNvSpPr>
          <p:nvPr/>
        </p:nvSpPr>
        <p:spPr bwMode="auto">
          <a:xfrm>
            <a:off x="2667000" y="214313"/>
            <a:ext cx="3962400" cy="641350"/>
          </a:xfrm>
          <a:prstGeom prst="rect">
            <a:avLst/>
          </a:prstGeom>
          <a:noFill/>
          <a:ln w="9525">
            <a:noFill/>
            <a:miter lim="800000"/>
            <a:headEnd/>
            <a:tailEnd/>
          </a:ln>
        </p:spPr>
        <p:txBody>
          <a:bodyPr>
            <a:spAutoFit/>
          </a:bodyPr>
          <a:lstStyle/>
          <a:p>
            <a:pPr algn="ctr"/>
            <a:r>
              <a:rPr lang="ar-SA" sz="3600">
                <a:solidFill>
                  <a:srgbClr val="FF0000"/>
                </a:solidFill>
                <a:latin typeface="Constantia" pitchFamily="18" charset="0"/>
                <a:ea typeface="Majalla UI"/>
                <a:cs typeface="Times New Roman" pitchFamily="18" charset="0"/>
              </a:rPr>
              <a:t>ا</a:t>
            </a:r>
            <a:r>
              <a:rPr lang="ar-SA" sz="3600" b="1">
                <a:solidFill>
                  <a:srgbClr val="FF0000"/>
                </a:solidFill>
                <a:latin typeface="Constantia" pitchFamily="18" charset="0"/>
                <a:ea typeface="Majalla UI"/>
                <a:cs typeface="Times New Roman" pitchFamily="18" charset="0"/>
              </a:rPr>
              <a:t>لمتجهات</a:t>
            </a:r>
          </a:p>
        </p:txBody>
      </p:sp>
      <p:sp>
        <p:nvSpPr>
          <p:cNvPr id="3" name="مربع نص 2"/>
          <p:cNvSpPr txBox="1">
            <a:spLocks noChangeArrowheads="1"/>
          </p:cNvSpPr>
          <p:nvPr/>
        </p:nvSpPr>
        <p:spPr bwMode="auto">
          <a:xfrm>
            <a:off x="142875" y="1371600"/>
            <a:ext cx="8848725" cy="3970318"/>
          </a:xfrm>
          <a:prstGeom prst="rect">
            <a:avLst/>
          </a:prstGeom>
          <a:noFill/>
          <a:ln w="9525">
            <a:noFill/>
            <a:miter lim="800000"/>
            <a:headEnd/>
            <a:tailEnd/>
          </a:ln>
        </p:spPr>
        <p:txBody>
          <a:bodyPr>
            <a:spAutoFit/>
          </a:bodyPr>
          <a:lstStyle/>
          <a:p>
            <a:pPr algn="justLow" rtl="1">
              <a:lnSpc>
                <a:spcPct val="150000"/>
              </a:lnSpc>
            </a:pPr>
            <a:r>
              <a:rPr lang="ar-IQ" sz="2800" b="1" dirty="0" smtClean="0">
                <a:latin typeface="Constantia" pitchFamily="18" charset="0"/>
                <a:ea typeface="Majalla UI"/>
                <a:cs typeface="Majalla UI"/>
              </a:rPr>
              <a:t>  </a:t>
            </a:r>
            <a:r>
              <a:rPr lang="ar-SA" sz="2800" b="1" dirty="0" smtClean="0">
                <a:latin typeface="Constantia" pitchFamily="18" charset="0"/>
                <a:ea typeface="Majalla UI"/>
                <a:cs typeface="Majalla UI"/>
              </a:rPr>
              <a:t>حركة </a:t>
            </a:r>
            <a:r>
              <a:rPr lang="ar-SA" sz="2800" b="1" dirty="0">
                <a:latin typeface="Constantia" pitchFamily="18" charset="0"/>
                <a:ea typeface="Majalla UI"/>
                <a:cs typeface="Times New Roman" pitchFamily="18" charset="0"/>
              </a:rPr>
              <a:t>جسم من نقطة إلى أخري تعني في طياتها اتجاه معين وليكن من النقطة الأولي إلى النقطة الثانية. فحركة الجسم من النقطة </a:t>
            </a:r>
            <a:r>
              <a:rPr lang="ar-IQ" sz="2800" b="1" dirty="0" smtClean="0">
                <a:latin typeface="Constantia" pitchFamily="18" charset="0"/>
                <a:ea typeface="Majalla UI"/>
                <a:cs typeface="Times New Roman" pitchFamily="18" charset="0"/>
              </a:rPr>
              <a:t>(</a:t>
            </a:r>
            <a:r>
              <a:rPr lang="ar-SA" sz="2800" b="1" dirty="0" smtClean="0">
                <a:latin typeface="Constantia" pitchFamily="18" charset="0"/>
                <a:ea typeface="Majalla UI"/>
                <a:cs typeface="Times New Roman" pitchFamily="18" charset="0"/>
              </a:rPr>
              <a:t>ا</a:t>
            </a:r>
            <a:r>
              <a:rPr lang="ar-IQ" sz="2800" b="1" dirty="0" smtClean="0">
                <a:latin typeface="Constantia" pitchFamily="18" charset="0"/>
                <a:ea typeface="Majalla UI"/>
                <a:cs typeface="Times New Roman" pitchFamily="18" charset="0"/>
              </a:rPr>
              <a:t>)</a:t>
            </a:r>
            <a:r>
              <a:rPr lang="ar-SA" sz="2800" b="1" dirty="0" smtClean="0">
                <a:latin typeface="Constantia" pitchFamily="18" charset="0"/>
                <a:ea typeface="Majalla UI"/>
                <a:cs typeface="Times New Roman" pitchFamily="18" charset="0"/>
              </a:rPr>
              <a:t>  </a:t>
            </a:r>
            <a:r>
              <a:rPr lang="ar-SA" sz="2800" b="1" dirty="0">
                <a:latin typeface="Constantia" pitchFamily="18" charset="0"/>
                <a:ea typeface="Majalla UI"/>
                <a:cs typeface="Times New Roman" pitchFamily="18" charset="0"/>
              </a:rPr>
              <a:t>إلى النقطة </a:t>
            </a:r>
            <a:r>
              <a:rPr lang="ar-IQ" sz="2800" b="1" dirty="0" smtClean="0">
                <a:latin typeface="Constantia" pitchFamily="18" charset="0"/>
                <a:ea typeface="Majalla UI"/>
                <a:cs typeface="Times New Roman" pitchFamily="18" charset="0"/>
              </a:rPr>
              <a:t>(</a:t>
            </a:r>
            <a:r>
              <a:rPr lang="ar-SA" sz="2800" b="1" dirty="0" smtClean="0">
                <a:latin typeface="Constantia" pitchFamily="18" charset="0"/>
                <a:ea typeface="Majalla UI"/>
                <a:cs typeface="Times New Roman" pitchFamily="18" charset="0"/>
              </a:rPr>
              <a:t>ب</a:t>
            </a:r>
            <a:r>
              <a:rPr lang="ar-IQ" sz="2800" b="1" dirty="0" smtClean="0">
                <a:latin typeface="Constantia" pitchFamily="18" charset="0"/>
                <a:ea typeface="Majalla UI"/>
                <a:cs typeface="Times New Roman" pitchFamily="18" charset="0"/>
              </a:rPr>
              <a:t>)</a:t>
            </a:r>
            <a:r>
              <a:rPr lang="ar-SA" sz="2800" b="1" dirty="0" smtClean="0">
                <a:latin typeface="Constantia" pitchFamily="18" charset="0"/>
                <a:ea typeface="Majalla UI"/>
                <a:cs typeface="Times New Roman" pitchFamily="18" charset="0"/>
              </a:rPr>
              <a:t> </a:t>
            </a:r>
            <a:r>
              <a:rPr lang="ar-SA" sz="2800" b="1" dirty="0">
                <a:latin typeface="Constantia" pitchFamily="18" charset="0"/>
                <a:ea typeface="Majalla UI"/>
                <a:cs typeface="Times New Roman" pitchFamily="18" charset="0"/>
              </a:rPr>
              <a:t>غير حركة الجسم من </a:t>
            </a:r>
            <a:r>
              <a:rPr lang="ar-IQ" sz="2800" b="1" dirty="0" smtClean="0">
                <a:latin typeface="Constantia" pitchFamily="18" charset="0"/>
                <a:ea typeface="Majalla UI"/>
                <a:cs typeface="Times New Roman" pitchFamily="18" charset="0"/>
              </a:rPr>
              <a:t>(</a:t>
            </a:r>
            <a:r>
              <a:rPr lang="ar-SA" sz="2800" b="1" dirty="0" smtClean="0">
                <a:latin typeface="Constantia" pitchFamily="18" charset="0"/>
                <a:ea typeface="Majalla UI"/>
                <a:cs typeface="Times New Roman" pitchFamily="18" charset="0"/>
              </a:rPr>
              <a:t>ب</a:t>
            </a:r>
            <a:r>
              <a:rPr lang="ar-IQ" sz="2800" b="1" dirty="0" smtClean="0">
                <a:latin typeface="Constantia" pitchFamily="18" charset="0"/>
                <a:ea typeface="Majalla UI"/>
                <a:cs typeface="Times New Roman" pitchFamily="18" charset="0"/>
              </a:rPr>
              <a:t>)</a:t>
            </a:r>
            <a:r>
              <a:rPr lang="ar-SA" sz="2800" b="1" dirty="0" smtClean="0">
                <a:latin typeface="Constantia" pitchFamily="18" charset="0"/>
                <a:ea typeface="Majalla UI"/>
                <a:cs typeface="Times New Roman" pitchFamily="18" charset="0"/>
              </a:rPr>
              <a:t>  </a:t>
            </a:r>
            <a:r>
              <a:rPr lang="ar-SA" sz="2800" b="1" dirty="0">
                <a:latin typeface="Constantia" pitchFamily="18" charset="0"/>
                <a:ea typeface="Majalla UI"/>
                <a:cs typeface="Times New Roman" pitchFamily="18" charset="0"/>
              </a:rPr>
              <a:t>إلى </a:t>
            </a:r>
            <a:r>
              <a:rPr lang="ar-IQ" sz="2800" b="1" dirty="0" smtClean="0">
                <a:latin typeface="Constantia" pitchFamily="18" charset="0"/>
                <a:ea typeface="Majalla UI"/>
                <a:cs typeface="Times New Roman" pitchFamily="18" charset="0"/>
              </a:rPr>
              <a:t>(</a:t>
            </a:r>
            <a:r>
              <a:rPr lang="ar-SA" sz="2800" b="1" dirty="0" smtClean="0">
                <a:latin typeface="Constantia" pitchFamily="18" charset="0"/>
                <a:ea typeface="Majalla UI"/>
                <a:cs typeface="Times New Roman" pitchFamily="18" charset="0"/>
              </a:rPr>
              <a:t> </a:t>
            </a:r>
            <a:r>
              <a:rPr lang="ar-SA" sz="2800" b="1" dirty="0">
                <a:latin typeface="Constantia" pitchFamily="18" charset="0"/>
                <a:ea typeface="Majalla UI"/>
                <a:cs typeface="Times New Roman" pitchFamily="18" charset="0"/>
              </a:rPr>
              <a:t>ا </a:t>
            </a:r>
            <a:r>
              <a:rPr lang="ar-IQ" sz="2800" b="1" dirty="0" smtClean="0">
                <a:latin typeface="Constantia" pitchFamily="18" charset="0"/>
                <a:ea typeface="Majalla UI"/>
                <a:cs typeface="Times New Roman" pitchFamily="18" charset="0"/>
              </a:rPr>
              <a:t>)</a:t>
            </a:r>
            <a:r>
              <a:rPr lang="ar-SA" sz="2800" b="1" dirty="0" smtClean="0">
                <a:latin typeface="Constantia" pitchFamily="18" charset="0"/>
                <a:ea typeface="Majalla UI"/>
                <a:cs typeface="Times New Roman" pitchFamily="18" charset="0"/>
              </a:rPr>
              <a:t>. </a:t>
            </a:r>
            <a:r>
              <a:rPr lang="ar-SA" sz="2800" b="1" dirty="0">
                <a:latin typeface="Constantia" pitchFamily="18" charset="0"/>
                <a:ea typeface="Majalla UI"/>
                <a:cs typeface="Times New Roman" pitchFamily="18" charset="0"/>
              </a:rPr>
              <a:t>على الرغم من أن المسافة بين النقطتين ثابتة، لكن اتجاه الحركة مختلف. ويمكن التمييز بين الحالتين باعتبار الحركة الأولى موجبة وتوضع إشارة + واعتبار الحركة الثانية سالبة وتوضع إشارة -</a:t>
            </a:r>
          </a:p>
        </p:txBody>
      </p:sp>
      <p:sp>
        <p:nvSpPr>
          <p:cNvPr id="4" name="مربع نص 1"/>
          <p:cNvSpPr txBox="1">
            <a:spLocks noChangeArrowheads="1"/>
          </p:cNvSpPr>
          <p:nvPr/>
        </p:nvSpPr>
        <p:spPr bwMode="auto">
          <a:xfrm>
            <a:off x="6248400" y="838200"/>
            <a:ext cx="2833688" cy="579438"/>
          </a:xfrm>
          <a:prstGeom prst="rect">
            <a:avLst/>
          </a:prstGeom>
          <a:noFill/>
          <a:ln w="9525">
            <a:noFill/>
            <a:miter lim="800000"/>
            <a:headEnd/>
            <a:tailEnd/>
          </a:ln>
        </p:spPr>
        <p:txBody>
          <a:bodyPr>
            <a:spAutoFit/>
          </a:bodyPr>
          <a:lstStyle/>
          <a:p>
            <a:pPr>
              <a:buFont typeface="Arial" pitchFamily="34" charset="0"/>
              <a:buNone/>
            </a:pPr>
            <a:r>
              <a:rPr lang="ar-SA" sz="3200" b="1">
                <a:solidFill>
                  <a:srgbClr val="FF0000"/>
                </a:solidFill>
                <a:latin typeface="Constantia" pitchFamily="18" charset="0"/>
                <a:ea typeface="Majalla UI"/>
                <a:cs typeface="Times New Roman" pitchFamily="18" charset="0"/>
              </a:rPr>
              <a:t> مفهوم الاتجاه:</a:t>
            </a:r>
          </a:p>
        </p:txBody>
      </p:sp>
    </p:spTree>
    <p:extLst>
      <p:ext uri="{BB962C8B-B14F-4D97-AF65-F5344CB8AC3E}">
        <p14:creationId xmlns:p14="http://schemas.microsoft.com/office/powerpoint/2010/main" val="28489030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heel(4)">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heckerboard(across)">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40" presetClass="entr" presetSubtype="0" fill="hold" nodeType="clickEffect">
                                  <p:stCondLst>
                                    <p:cond delay="0"/>
                                  </p:stCondLst>
                                  <p:iterate type="lt">
                                    <p:tmPct val="10000"/>
                                  </p:iterate>
                                  <p:childTnLst>
                                    <p:set>
                                      <p:cBhvr>
                                        <p:cTn id="16" dur="1" fill="hold">
                                          <p:stCondLst>
                                            <p:cond delay="0"/>
                                          </p:stCondLst>
                                        </p:cTn>
                                        <p:tgtEl>
                                          <p:spTgt spid="4">
                                            <p:txEl>
                                              <p:pRg st="0" end="0"/>
                                            </p:txEl>
                                          </p:spTgt>
                                        </p:tgtEl>
                                        <p:attrNameLst>
                                          <p:attrName>style.visibility</p:attrName>
                                        </p:attrNameLst>
                                      </p:cBhvr>
                                      <p:to>
                                        <p:strVal val="visible"/>
                                      </p:to>
                                    </p:set>
                                    <p:animEffect transition="in" filter="fade">
                                      <p:cBhvr>
                                        <p:cTn id="17" dur="1000"/>
                                        <p:tgtEl>
                                          <p:spTgt spid="4">
                                            <p:txEl>
                                              <p:pRg st="0" end="0"/>
                                            </p:txEl>
                                          </p:spTgt>
                                        </p:tgtEl>
                                      </p:cBhvr>
                                    </p:animEffect>
                                    <p:anim calcmode="lin" valueType="num">
                                      <p:cBhvr>
                                        <p:cTn id="18" dur="1000" fill="hold"/>
                                        <p:tgtEl>
                                          <p:spTgt spid="4">
                                            <p:txEl>
                                              <p:pRg st="0" end="0"/>
                                            </p:txEl>
                                          </p:spTgt>
                                        </p:tgtEl>
                                        <p:attrNameLst>
                                          <p:attrName>ppt_x</p:attrName>
                                        </p:attrNameLst>
                                      </p:cBhvr>
                                      <p:tavLst>
                                        <p:tav tm="0">
                                          <p:val>
                                            <p:strVal val="#ppt_x-.1"/>
                                          </p:val>
                                        </p:tav>
                                        <p:tav tm="100000">
                                          <p:val>
                                            <p:strVal val="#ppt_x"/>
                                          </p:val>
                                        </p:tav>
                                      </p:tavLst>
                                    </p:anim>
                                    <p:anim calcmode="lin" valueType="num">
                                      <p:cBhvr>
                                        <p:cTn id="19" dur="1000" fill="hold"/>
                                        <p:tgtEl>
                                          <p:spTgt spid="4">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a:spLocks noChangeArrowheads="1"/>
          </p:cNvSpPr>
          <p:nvPr/>
        </p:nvSpPr>
        <p:spPr bwMode="auto">
          <a:xfrm>
            <a:off x="838200" y="76200"/>
            <a:ext cx="8153400" cy="519113"/>
          </a:xfrm>
          <a:prstGeom prst="rect">
            <a:avLst/>
          </a:prstGeom>
          <a:noFill/>
          <a:ln w="9525">
            <a:noFill/>
            <a:miter lim="800000"/>
            <a:headEnd/>
            <a:tailEnd/>
          </a:ln>
        </p:spPr>
        <p:txBody>
          <a:bodyPr>
            <a:spAutoFit/>
          </a:bodyPr>
          <a:lstStyle/>
          <a:p>
            <a:pPr algn="r" rtl="1">
              <a:buFont typeface="Arial" pitchFamily="34" charset="0"/>
              <a:buNone/>
            </a:pPr>
            <a:r>
              <a:rPr lang="ar-SA" sz="2800" b="1">
                <a:solidFill>
                  <a:srgbClr val="9900CC"/>
                </a:solidFill>
                <a:latin typeface="Constantia" pitchFamily="18" charset="0"/>
                <a:ea typeface="Majalla UI"/>
                <a:cs typeface="Times New Roman" pitchFamily="18" charset="0"/>
              </a:rPr>
              <a:t>ويمكن تقسيم الكميات الفيزيائية طبقاً لمفهوم الاتجاه إلي نوعين هما:</a:t>
            </a:r>
          </a:p>
        </p:txBody>
      </p:sp>
      <p:sp>
        <p:nvSpPr>
          <p:cNvPr id="3" name="مربع نص 2"/>
          <p:cNvSpPr txBox="1">
            <a:spLocks noChangeArrowheads="1"/>
          </p:cNvSpPr>
          <p:nvPr/>
        </p:nvSpPr>
        <p:spPr bwMode="auto">
          <a:xfrm>
            <a:off x="-71438" y="457200"/>
            <a:ext cx="9144001" cy="1701800"/>
          </a:xfrm>
          <a:prstGeom prst="rect">
            <a:avLst/>
          </a:prstGeom>
          <a:noFill/>
          <a:ln w="9525">
            <a:noFill/>
            <a:miter lim="800000"/>
            <a:headEnd/>
            <a:tailEnd/>
          </a:ln>
        </p:spPr>
        <p:txBody>
          <a:bodyPr>
            <a:spAutoFit/>
          </a:bodyPr>
          <a:lstStyle/>
          <a:p>
            <a:pPr algn="r" rtl="1">
              <a:lnSpc>
                <a:spcPct val="120000"/>
              </a:lnSpc>
            </a:pPr>
            <a:r>
              <a:rPr lang="ar-SA" sz="3200" b="1" dirty="0">
                <a:solidFill>
                  <a:srgbClr val="FF0000"/>
                </a:solidFill>
                <a:latin typeface="Constantia" pitchFamily="18" charset="0"/>
                <a:ea typeface="Majalla UI"/>
                <a:cs typeface="Times New Roman" pitchFamily="18" charset="0"/>
              </a:rPr>
              <a:t>الكميات </a:t>
            </a:r>
            <a:r>
              <a:rPr lang="ar-SA" sz="3200" b="1" dirty="0" smtClean="0">
                <a:solidFill>
                  <a:srgbClr val="FF0000"/>
                </a:solidFill>
                <a:latin typeface="Constantia" pitchFamily="18" charset="0"/>
                <a:ea typeface="Majalla UI"/>
                <a:cs typeface="Times New Roman" pitchFamily="18" charset="0"/>
              </a:rPr>
              <a:t>العدد</a:t>
            </a:r>
            <a:r>
              <a:rPr lang="ar-IQ" sz="3200" b="1" dirty="0" smtClean="0">
                <a:solidFill>
                  <a:srgbClr val="FF0000"/>
                </a:solidFill>
                <a:latin typeface="Constantia" pitchFamily="18" charset="0"/>
                <a:ea typeface="Majalla UI"/>
                <a:cs typeface="Times New Roman" pitchFamily="18" charset="0"/>
              </a:rPr>
              <a:t>ي</a:t>
            </a:r>
            <a:r>
              <a:rPr lang="ar-SA" sz="3200" b="1" dirty="0" smtClean="0">
                <a:solidFill>
                  <a:srgbClr val="FF0000"/>
                </a:solidFill>
                <a:latin typeface="Constantia" pitchFamily="18" charset="0"/>
                <a:ea typeface="Majalla UI"/>
                <a:cs typeface="Times New Roman" pitchFamily="18" charset="0"/>
              </a:rPr>
              <a:t>ة </a:t>
            </a:r>
            <a:r>
              <a:rPr lang="ar-SA" sz="3200" b="1" dirty="0">
                <a:solidFill>
                  <a:srgbClr val="FF0000"/>
                </a:solidFill>
                <a:latin typeface="Constantia" pitchFamily="18" charset="0"/>
                <a:ea typeface="Majalla UI"/>
                <a:cs typeface="Times New Roman" pitchFamily="18" charset="0"/>
              </a:rPr>
              <a:t>(القياسية):</a:t>
            </a:r>
            <a:r>
              <a:rPr lang="ar-SA" sz="2800" b="1" dirty="0">
                <a:latin typeface="Constantia" pitchFamily="18" charset="0"/>
                <a:ea typeface="Majalla UI"/>
                <a:cs typeface="Times New Roman" pitchFamily="18" charset="0"/>
              </a:rPr>
              <a:t> </a:t>
            </a:r>
          </a:p>
          <a:p>
            <a:pPr algn="r" rtl="1">
              <a:lnSpc>
                <a:spcPct val="120000"/>
              </a:lnSpc>
            </a:pPr>
            <a:r>
              <a:rPr lang="ar-SA" sz="2800" b="1" dirty="0">
                <a:solidFill>
                  <a:srgbClr val="0000CC"/>
                </a:solidFill>
                <a:latin typeface="Constantia" pitchFamily="18" charset="0"/>
                <a:ea typeface="Majalla UI"/>
                <a:cs typeface="Times New Roman" pitchFamily="18" charset="0"/>
              </a:rPr>
              <a:t>هي الكميات التي تحدد وتعرف عن طريق معرفة مقدارها فقط.</a:t>
            </a:r>
          </a:p>
          <a:p>
            <a:pPr algn="r" rtl="1">
              <a:lnSpc>
                <a:spcPct val="120000"/>
              </a:lnSpc>
            </a:pPr>
            <a:r>
              <a:rPr lang="ar-SA" sz="2800" b="1" dirty="0">
                <a:solidFill>
                  <a:srgbClr val="006600"/>
                </a:solidFill>
                <a:latin typeface="Constantia" pitchFamily="18" charset="0"/>
                <a:ea typeface="Majalla UI"/>
                <a:cs typeface="Times New Roman" pitchFamily="18" charset="0"/>
              </a:rPr>
              <a:t>مثل الكتلة – </a:t>
            </a:r>
            <a:r>
              <a:rPr lang="ar-SA" sz="2800" b="1" dirty="0">
                <a:solidFill>
                  <a:srgbClr val="33CC33"/>
                </a:solidFill>
                <a:latin typeface="Constantia" pitchFamily="18" charset="0"/>
                <a:ea typeface="Majalla UI"/>
                <a:cs typeface="Times New Roman" pitchFamily="18" charset="0"/>
              </a:rPr>
              <a:t>درجة الحرارة</a:t>
            </a:r>
            <a:r>
              <a:rPr lang="ar-SA" sz="2800" b="1" dirty="0">
                <a:solidFill>
                  <a:srgbClr val="006600"/>
                </a:solidFill>
                <a:latin typeface="Constantia" pitchFamily="18" charset="0"/>
                <a:ea typeface="Majalla UI"/>
                <a:cs typeface="Times New Roman" pitchFamily="18" charset="0"/>
              </a:rPr>
              <a:t> – الزمن – </a:t>
            </a:r>
            <a:r>
              <a:rPr lang="ar-SA" sz="2800" b="1" dirty="0">
                <a:solidFill>
                  <a:srgbClr val="33CC33"/>
                </a:solidFill>
                <a:latin typeface="Constantia" pitchFamily="18" charset="0"/>
                <a:ea typeface="Majalla UI"/>
                <a:cs typeface="Times New Roman" pitchFamily="18" charset="0"/>
              </a:rPr>
              <a:t>الشحنة</a:t>
            </a:r>
            <a:r>
              <a:rPr lang="ar-SA" sz="2800" b="1" dirty="0">
                <a:solidFill>
                  <a:srgbClr val="006600"/>
                </a:solidFill>
                <a:latin typeface="Constantia" pitchFamily="18" charset="0"/>
                <a:ea typeface="Majalla UI"/>
                <a:cs typeface="Times New Roman" pitchFamily="18" charset="0"/>
              </a:rPr>
              <a:t> – الشغل – </a:t>
            </a:r>
            <a:r>
              <a:rPr lang="ar-SA" sz="2800" b="1" dirty="0">
                <a:solidFill>
                  <a:srgbClr val="33CC33"/>
                </a:solidFill>
                <a:latin typeface="Constantia" pitchFamily="18" charset="0"/>
                <a:ea typeface="Majalla UI"/>
                <a:cs typeface="Times New Roman" pitchFamily="18" charset="0"/>
              </a:rPr>
              <a:t>القدرة</a:t>
            </a:r>
            <a:r>
              <a:rPr lang="ar-SA" sz="2800" b="1" dirty="0">
                <a:solidFill>
                  <a:srgbClr val="006600"/>
                </a:solidFill>
                <a:latin typeface="Constantia" pitchFamily="18" charset="0"/>
                <a:ea typeface="Majalla UI"/>
                <a:cs typeface="Times New Roman" pitchFamily="18" charset="0"/>
              </a:rPr>
              <a:t>.</a:t>
            </a:r>
          </a:p>
        </p:txBody>
      </p:sp>
      <p:sp>
        <p:nvSpPr>
          <p:cNvPr id="4" name="مربع نص 3"/>
          <p:cNvSpPr txBox="1">
            <a:spLocks noChangeArrowheads="1"/>
          </p:cNvSpPr>
          <p:nvPr/>
        </p:nvSpPr>
        <p:spPr bwMode="auto">
          <a:xfrm>
            <a:off x="0" y="2057400"/>
            <a:ext cx="9144000" cy="1568450"/>
          </a:xfrm>
          <a:prstGeom prst="rect">
            <a:avLst/>
          </a:prstGeom>
          <a:noFill/>
          <a:ln w="9525">
            <a:noFill/>
            <a:miter lim="800000"/>
            <a:headEnd/>
            <a:tailEnd/>
          </a:ln>
        </p:spPr>
        <p:txBody>
          <a:bodyPr>
            <a:spAutoFit/>
          </a:bodyPr>
          <a:lstStyle/>
          <a:p>
            <a:pPr algn="r" rtl="1">
              <a:lnSpc>
                <a:spcPct val="110000"/>
              </a:lnSpc>
            </a:pPr>
            <a:r>
              <a:rPr lang="ar-SA" sz="3200" b="1" dirty="0">
                <a:solidFill>
                  <a:srgbClr val="FF0000"/>
                </a:solidFill>
                <a:latin typeface="Constantia" pitchFamily="18" charset="0"/>
                <a:ea typeface="Majalla UI"/>
                <a:cs typeface="Times New Roman" pitchFamily="18" charset="0"/>
              </a:rPr>
              <a:t>الكميات المتجهة:-</a:t>
            </a:r>
            <a:r>
              <a:rPr lang="ar-SA" sz="2800" b="1" dirty="0">
                <a:latin typeface="Constantia" pitchFamily="18" charset="0"/>
                <a:ea typeface="Majalla UI"/>
                <a:cs typeface="Times New Roman" pitchFamily="18" charset="0"/>
              </a:rPr>
              <a:t> </a:t>
            </a:r>
          </a:p>
          <a:p>
            <a:pPr algn="r" rtl="1">
              <a:lnSpc>
                <a:spcPct val="110000"/>
              </a:lnSpc>
            </a:pPr>
            <a:r>
              <a:rPr lang="ar-SA" sz="2800" b="1" dirty="0">
                <a:solidFill>
                  <a:srgbClr val="0000CC"/>
                </a:solidFill>
                <a:latin typeface="Constantia" pitchFamily="18" charset="0"/>
                <a:ea typeface="Majalla UI"/>
                <a:cs typeface="Times New Roman" pitchFamily="18" charset="0"/>
              </a:rPr>
              <a:t>هي الكميات التي تحدد أو تعرف عن طريق كل من مقدارها واتجاهها.</a:t>
            </a:r>
          </a:p>
          <a:p>
            <a:pPr algn="r" rtl="1">
              <a:lnSpc>
                <a:spcPct val="110000"/>
              </a:lnSpc>
            </a:pPr>
            <a:r>
              <a:rPr lang="ar-SA" sz="2800" b="1" dirty="0">
                <a:solidFill>
                  <a:srgbClr val="006600"/>
                </a:solidFill>
                <a:latin typeface="Constantia" pitchFamily="18" charset="0"/>
                <a:ea typeface="Majalla UI"/>
                <a:cs typeface="Times New Roman" pitchFamily="18" charset="0"/>
              </a:rPr>
              <a:t>مثل الإزاحة – </a:t>
            </a:r>
            <a:r>
              <a:rPr lang="ar-SA" sz="2800" b="1" dirty="0">
                <a:solidFill>
                  <a:srgbClr val="33CC33"/>
                </a:solidFill>
                <a:latin typeface="Constantia" pitchFamily="18" charset="0"/>
                <a:ea typeface="Majalla UI"/>
                <a:cs typeface="Times New Roman" pitchFamily="18" charset="0"/>
              </a:rPr>
              <a:t>السرعة</a:t>
            </a:r>
            <a:r>
              <a:rPr lang="ar-SA" sz="2800" b="1" dirty="0">
                <a:solidFill>
                  <a:srgbClr val="006600"/>
                </a:solidFill>
                <a:latin typeface="Constantia" pitchFamily="18" charset="0"/>
                <a:ea typeface="Majalla UI"/>
                <a:cs typeface="Times New Roman" pitchFamily="18" charset="0"/>
              </a:rPr>
              <a:t> – التسارع – </a:t>
            </a:r>
            <a:r>
              <a:rPr lang="ar-SA" sz="2800" b="1" dirty="0">
                <a:solidFill>
                  <a:srgbClr val="33CC33"/>
                </a:solidFill>
                <a:latin typeface="Constantia" pitchFamily="18" charset="0"/>
                <a:ea typeface="Majalla UI"/>
                <a:cs typeface="Times New Roman" pitchFamily="18" charset="0"/>
              </a:rPr>
              <a:t>القوة</a:t>
            </a:r>
            <a:r>
              <a:rPr lang="ar-SA" sz="2800" b="1" dirty="0">
                <a:solidFill>
                  <a:srgbClr val="006600"/>
                </a:solidFill>
                <a:latin typeface="Constantia" pitchFamily="18" charset="0"/>
                <a:ea typeface="Majalla UI"/>
                <a:cs typeface="Times New Roman" pitchFamily="18" charset="0"/>
              </a:rPr>
              <a:t> – كمية التحرك.</a:t>
            </a:r>
          </a:p>
        </p:txBody>
      </p:sp>
      <p:sp>
        <p:nvSpPr>
          <p:cNvPr id="5" name="مربع نص 4"/>
          <p:cNvSpPr txBox="1">
            <a:spLocks noChangeArrowheads="1"/>
          </p:cNvSpPr>
          <p:nvPr/>
        </p:nvSpPr>
        <p:spPr bwMode="auto">
          <a:xfrm>
            <a:off x="0" y="4191000"/>
            <a:ext cx="8991600" cy="946150"/>
          </a:xfrm>
          <a:prstGeom prst="rect">
            <a:avLst/>
          </a:prstGeom>
          <a:noFill/>
          <a:ln w="9525">
            <a:noFill/>
            <a:miter lim="800000"/>
            <a:headEnd/>
            <a:tailEnd/>
          </a:ln>
        </p:spPr>
        <p:txBody>
          <a:bodyPr>
            <a:spAutoFit/>
          </a:bodyPr>
          <a:lstStyle/>
          <a:p>
            <a:pPr algn="just" rtl="1"/>
            <a:r>
              <a:rPr lang="ar-SA" sz="2800" b="1" dirty="0">
                <a:latin typeface="Times New Roman" pitchFamily="18" charset="0"/>
                <a:ea typeface="Majalla UI"/>
                <a:cs typeface="Times New Roman" pitchFamily="18" charset="0"/>
              </a:rPr>
              <a:t>مجرد معرفة أن جسيم تحرك مسافة مقدارها 5 سم لا يعطى معلومات كاملة عن نقطة النهاية. </a:t>
            </a:r>
          </a:p>
        </p:txBody>
      </p:sp>
      <p:grpSp>
        <p:nvGrpSpPr>
          <p:cNvPr id="8" name="Group 6"/>
          <p:cNvGrpSpPr>
            <a:grpSpLocks/>
          </p:cNvGrpSpPr>
          <p:nvPr/>
        </p:nvGrpSpPr>
        <p:grpSpPr bwMode="auto">
          <a:xfrm>
            <a:off x="33338" y="4724400"/>
            <a:ext cx="3014662" cy="1905000"/>
            <a:chOff x="0" y="2976"/>
            <a:chExt cx="1899" cy="1200"/>
          </a:xfrm>
        </p:grpSpPr>
        <p:sp>
          <p:nvSpPr>
            <p:cNvPr id="13" name="قوس 12"/>
            <p:cNvSpPr/>
            <p:nvPr/>
          </p:nvSpPr>
          <p:spPr>
            <a:xfrm>
              <a:off x="495" y="3678"/>
              <a:ext cx="270" cy="360"/>
            </a:xfrm>
            <a:prstGeom prst="arc">
              <a:avLst/>
            </a:prstGeom>
            <a:ln>
              <a:solidFill>
                <a:srgbClr val="FF0000"/>
              </a:solidFill>
            </a:ln>
          </p:spPr>
          <p:style>
            <a:lnRef idx="3">
              <a:schemeClr val="dk1"/>
            </a:lnRef>
            <a:fillRef idx="0">
              <a:schemeClr val="dk1"/>
            </a:fillRef>
            <a:effectRef idx="2">
              <a:schemeClr val="dk1"/>
            </a:effectRef>
            <a:fontRef idx="minor">
              <a:schemeClr val="tx1"/>
            </a:fontRef>
          </p:style>
          <p:txBody>
            <a:bodyPr rtlCol="1" anchor="ctr"/>
            <a:lstStyle/>
            <a:p>
              <a:pPr algn="ctr" rtl="1" fontAlgn="auto">
                <a:spcBef>
                  <a:spcPts val="0"/>
                </a:spcBef>
                <a:spcAft>
                  <a:spcPts val="0"/>
                </a:spcAft>
                <a:defRPr/>
              </a:pPr>
              <a:endParaRPr lang="ar-SA"/>
            </a:p>
          </p:txBody>
        </p:sp>
        <p:grpSp>
          <p:nvGrpSpPr>
            <p:cNvPr id="10" name="Group 8"/>
            <p:cNvGrpSpPr>
              <a:grpSpLocks/>
            </p:cNvGrpSpPr>
            <p:nvPr/>
          </p:nvGrpSpPr>
          <p:grpSpPr bwMode="auto">
            <a:xfrm>
              <a:off x="0" y="2976"/>
              <a:ext cx="1899" cy="1200"/>
              <a:chOff x="0" y="2976"/>
              <a:chExt cx="1899" cy="1200"/>
            </a:xfrm>
          </p:grpSpPr>
          <p:sp>
            <p:nvSpPr>
              <p:cNvPr id="11" name="مربع نص 10"/>
              <p:cNvSpPr txBox="1">
                <a:spLocks noChangeArrowheads="1"/>
              </p:cNvSpPr>
              <p:nvPr/>
            </p:nvSpPr>
            <p:spPr bwMode="auto">
              <a:xfrm>
                <a:off x="0" y="3504"/>
                <a:ext cx="315" cy="365"/>
              </a:xfrm>
              <a:prstGeom prst="rect">
                <a:avLst/>
              </a:prstGeom>
              <a:noFill/>
              <a:ln w="9525">
                <a:noFill/>
                <a:miter lim="800000"/>
                <a:headEnd/>
                <a:tailEnd/>
              </a:ln>
            </p:spPr>
            <p:txBody>
              <a:bodyPr>
                <a:spAutoFit/>
              </a:bodyPr>
              <a:lstStyle/>
              <a:p>
                <a:pPr algn="r" rtl="1"/>
                <a:r>
                  <a:rPr lang="ar-IQ" sz="3200" b="1" dirty="0" smtClean="0">
                    <a:latin typeface="Constantia" pitchFamily="18" charset="0"/>
                    <a:ea typeface="Majalla UI"/>
                    <a:cs typeface="Majalla UI"/>
                  </a:rPr>
                  <a:t>أ</a:t>
                </a:r>
                <a:endParaRPr lang="ar-SA" sz="3200" b="1" dirty="0">
                  <a:latin typeface="Constantia" pitchFamily="18" charset="0"/>
                  <a:ea typeface="Majalla UI"/>
                  <a:cs typeface="Majalla UI"/>
                </a:endParaRPr>
              </a:p>
            </p:txBody>
          </p:sp>
          <p:sp>
            <p:nvSpPr>
              <p:cNvPr id="12" name="مربع نص 11"/>
              <p:cNvSpPr txBox="1">
                <a:spLocks noChangeArrowheads="1"/>
              </p:cNvSpPr>
              <p:nvPr/>
            </p:nvSpPr>
            <p:spPr bwMode="auto">
              <a:xfrm>
                <a:off x="1035" y="2976"/>
                <a:ext cx="315" cy="365"/>
              </a:xfrm>
              <a:prstGeom prst="rect">
                <a:avLst/>
              </a:prstGeom>
              <a:noFill/>
              <a:ln w="9525">
                <a:noFill/>
                <a:miter lim="800000"/>
                <a:headEnd/>
                <a:tailEnd/>
              </a:ln>
            </p:spPr>
            <p:txBody>
              <a:bodyPr>
                <a:spAutoFit/>
              </a:bodyPr>
              <a:lstStyle/>
              <a:p>
                <a:pPr algn="r" rtl="1"/>
                <a:r>
                  <a:rPr lang="ar-SA" sz="3200" b="1" dirty="0">
                    <a:latin typeface="Constantia" pitchFamily="18" charset="0"/>
                    <a:ea typeface="Majalla UI"/>
                    <a:cs typeface="Majalla UI"/>
                  </a:rPr>
                  <a:t>ب</a:t>
                </a:r>
              </a:p>
            </p:txBody>
          </p:sp>
          <p:sp>
            <p:nvSpPr>
              <p:cNvPr id="14" name="مربع نص 13"/>
              <p:cNvSpPr txBox="1">
                <a:spLocks noChangeArrowheads="1"/>
              </p:cNvSpPr>
              <p:nvPr/>
            </p:nvSpPr>
            <p:spPr bwMode="auto">
              <a:xfrm>
                <a:off x="765" y="3547"/>
                <a:ext cx="450" cy="327"/>
              </a:xfrm>
              <a:prstGeom prst="rect">
                <a:avLst/>
              </a:prstGeom>
              <a:noFill/>
              <a:ln w="9525">
                <a:noFill/>
                <a:miter lim="800000"/>
                <a:headEnd/>
                <a:tailEnd/>
              </a:ln>
            </p:spPr>
            <p:txBody>
              <a:bodyPr>
                <a:spAutoFit/>
              </a:bodyPr>
              <a:lstStyle/>
              <a:p>
                <a:pPr algn="r" rtl="1"/>
                <a:r>
                  <a:rPr lang="en-US" sz="2800">
                    <a:latin typeface="Constantia" pitchFamily="18" charset="0"/>
                    <a:ea typeface="Majalla UI"/>
                    <a:cs typeface="Majalla UI"/>
                  </a:rPr>
                  <a:t>37</a:t>
                </a:r>
                <a:r>
                  <a:rPr lang="en-US" sz="2800" baseline="30000">
                    <a:latin typeface="Constantia" pitchFamily="18" charset="0"/>
                    <a:ea typeface="Majalla UI"/>
                    <a:cs typeface="Majalla UI"/>
                  </a:rPr>
                  <a:t>o</a:t>
                </a:r>
                <a:endParaRPr lang="ar-SA" sz="2800">
                  <a:latin typeface="Constantia" pitchFamily="18" charset="0"/>
                  <a:ea typeface="Majalla UI"/>
                  <a:cs typeface="Majalla UI"/>
                </a:endParaRPr>
              </a:p>
            </p:txBody>
          </p:sp>
          <p:cxnSp>
            <p:nvCxnSpPr>
              <p:cNvPr id="7" name="رابط كسهم مستقيم 6"/>
              <p:cNvCxnSpPr>
                <a:cxnSpLocks noChangeShapeType="1"/>
              </p:cNvCxnSpPr>
              <p:nvPr/>
            </p:nvCxnSpPr>
            <p:spPr bwMode="auto">
              <a:xfrm flipV="1">
                <a:off x="228" y="3832"/>
                <a:ext cx="1548" cy="18"/>
              </a:xfrm>
              <a:prstGeom prst="straightConnector1">
                <a:avLst/>
              </a:prstGeom>
              <a:noFill/>
              <a:ln w="38100" algn="ctr">
                <a:solidFill>
                  <a:schemeClr val="tx1"/>
                </a:solidFill>
                <a:round/>
                <a:headEnd/>
                <a:tailEnd type="arrow" w="med" len="med"/>
              </a:ln>
              <a:effectLst>
                <a:outerShdw dist="38100" dir="5400000" algn="ctr" rotWithShape="0">
                  <a:srgbClr val="000000">
                    <a:alpha val="48000"/>
                  </a:srgbClr>
                </a:outerShdw>
              </a:effectLst>
            </p:spPr>
          </p:cxnSp>
          <p:sp>
            <p:nvSpPr>
              <p:cNvPr id="37901" name="مربع نص 14"/>
              <p:cNvSpPr txBox="1">
                <a:spLocks noChangeArrowheads="1"/>
              </p:cNvSpPr>
              <p:nvPr/>
            </p:nvSpPr>
            <p:spPr bwMode="auto">
              <a:xfrm>
                <a:off x="1584" y="3811"/>
                <a:ext cx="315" cy="365"/>
              </a:xfrm>
              <a:prstGeom prst="rect">
                <a:avLst/>
              </a:prstGeom>
              <a:noFill/>
              <a:ln w="9525">
                <a:noFill/>
                <a:miter lim="800000"/>
                <a:headEnd/>
                <a:tailEnd/>
              </a:ln>
            </p:spPr>
            <p:txBody>
              <a:bodyPr>
                <a:spAutoFit/>
              </a:bodyPr>
              <a:lstStyle/>
              <a:p>
                <a:pPr algn="r" rtl="1"/>
                <a:r>
                  <a:rPr lang="en-US" sz="3200">
                    <a:latin typeface="Constantia" pitchFamily="18" charset="0"/>
                    <a:ea typeface="Majalla UI"/>
                    <a:cs typeface="Majalla UI"/>
                  </a:rPr>
                  <a:t>x</a:t>
                </a:r>
                <a:endParaRPr lang="ar-SA" sz="3200">
                  <a:latin typeface="Constantia" pitchFamily="18" charset="0"/>
                  <a:ea typeface="Majalla UI"/>
                  <a:cs typeface="Majalla UI"/>
                </a:endParaRPr>
              </a:p>
            </p:txBody>
          </p:sp>
          <p:cxnSp>
            <p:nvCxnSpPr>
              <p:cNvPr id="9" name="رابط كسهم مستقيم 8"/>
              <p:cNvCxnSpPr/>
              <p:nvPr/>
            </p:nvCxnSpPr>
            <p:spPr>
              <a:xfrm flipV="1">
                <a:off x="219" y="3345"/>
                <a:ext cx="1125" cy="495"/>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37903" name="مربع نص 16"/>
              <p:cNvSpPr txBox="1">
                <a:spLocks noChangeArrowheads="1"/>
              </p:cNvSpPr>
              <p:nvPr/>
            </p:nvSpPr>
            <p:spPr bwMode="auto">
              <a:xfrm rot="-1364294">
                <a:off x="370" y="3403"/>
                <a:ext cx="540" cy="288"/>
              </a:xfrm>
              <a:prstGeom prst="rect">
                <a:avLst/>
              </a:prstGeom>
              <a:noFill/>
              <a:ln w="9525">
                <a:noFill/>
                <a:miter lim="800000"/>
                <a:headEnd/>
                <a:tailEnd/>
              </a:ln>
            </p:spPr>
            <p:txBody>
              <a:bodyPr>
                <a:spAutoFit/>
              </a:bodyPr>
              <a:lstStyle/>
              <a:p>
                <a:pPr algn="r" rtl="1"/>
                <a:r>
                  <a:rPr lang="en-US" sz="2400">
                    <a:latin typeface="Constantia" pitchFamily="18" charset="0"/>
                    <a:ea typeface="Majalla UI"/>
                    <a:cs typeface="Majalla UI"/>
                  </a:rPr>
                  <a:t>5 cm</a:t>
                </a:r>
                <a:endParaRPr lang="ar-SA" sz="2400">
                  <a:latin typeface="Constantia" pitchFamily="18" charset="0"/>
                  <a:ea typeface="Majalla UI"/>
                  <a:cs typeface="Majalla UI"/>
                </a:endParaRPr>
              </a:p>
            </p:txBody>
          </p:sp>
        </p:grpSp>
      </p:grpSp>
      <p:sp>
        <p:nvSpPr>
          <p:cNvPr id="6" name="مربع نص 4"/>
          <p:cNvSpPr txBox="1">
            <a:spLocks noChangeArrowheads="1"/>
          </p:cNvSpPr>
          <p:nvPr/>
        </p:nvSpPr>
        <p:spPr bwMode="auto">
          <a:xfrm>
            <a:off x="3276600" y="5057775"/>
            <a:ext cx="5715000" cy="1800225"/>
          </a:xfrm>
          <a:prstGeom prst="rect">
            <a:avLst/>
          </a:prstGeom>
          <a:noFill/>
          <a:ln w="9525">
            <a:noFill/>
            <a:miter lim="800000"/>
            <a:headEnd/>
            <a:tailEnd/>
          </a:ln>
        </p:spPr>
        <p:txBody>
          <a:bodyPr>
            <a:spAutoFit/>
          </a:bodyPr>
          <a:lstStyle/>
          <a:p>
            <a:pPr algn="just" rtl="1"/>
            <a:r>
              <a:rPr lang="ar-SA" sz="2800" b="1" dirty="0">
                <a:latin typeface="Times New Roman" pitchFamily="18" charset="0"/>
                <a:ea typeface="Majalla UI"/>
                <a:cs typeface="Times New Roman" pitchFamily="18" charset="0"/>
              </a:rPr>
              <a:t>أما إذا تحرك هذا الجسيم من النقطة  </a:t>
            </a:r>
            <a:r>
              <a:rPr lang="ar-SA" sz="2800" b="1" dirty="0" err="1">
                <a:latin typeface="Times New Roman" pitchFamily="18" charset="0"/>
                <a:ea typeface="Majalla UI"/>
                <a:cs typeface="Times New Roman" pitchFamily="18" charset="0"/>
              </a:rPr>
              <a:t>ا</a:t>
            </a:r>
            <a:r>
              <a:rPr lang="ar-SA" sz="2800" b="1" dirty="0">
                <a:latin typeface="Times New Roman" pitchFamily="18" charset="0"/>
                <a:ea typeface="Majalla UI"/>
                <a:cs typeface="Times New Roman" pitchFamily="18" charset="0"/>
              </a:rPr>
              <a:t>  إلى </a:t>
            </a:r>
            <a:r>
              <a:rPr lang="ar-SA" sz="2800" b="1" dirty="0" err="1">
                <a:latin typeface="Times New Roman" pitchFamily="18" charset="0"/>
                <a:ea typeface="Majalla UI"/>
                <a:cs typeface="Times New Roman" pitchFamily="18" charset="0"/>
              </a:rPr>
              <a:t>ب</a:t>
            </a:r>
            <a:r>
              <a:rPr lang="ar-SA" sz="2800" b="1" dirty="0">
                <a:latin typeface="Times New Roman" pitchFamily="18" charset="0"/>
                <a:ea typeface="Majalla UI"/>
                <a:cs typeface="Times New Roman" pitchFamily="18" charset="0"/>
              </a:rPr>
              <a:t> ، كما بالرسم. فان ذلك يعنى أن الجسيم تحرك مسافة مقدارها 5 سم وفي اتجاه يصنع زاوية مقدارها 37 درجة مع ألإحداثي  </a:t>
            </a:r>
            <a:r>
              <a:rPr lang="en-US" sz="2800" b="1" dirty="0">
                <a:latin typeface="Times New Roman" pitchFamily="18" charset="0"/>
                <a:ea typeface="Majalla UI"/>
                <a:cs typeface="Times New Roman" pitchFamily="18" charset="0"/>
              </a:rPr>
              <a:t>x</a:t>
            </a:r>
            <a:r>
              <a:rPr lang="ar-SA" sz="2800" b="1" dirty="0">
                <a:latin typeface="Times New Roman" pitchFamily="18" charset="0"/>
                <a:ea typeface="Majalla UI"/>
                <a:cs typeface="Times New Roman" pitchFamily="18" charset="0"/>
              </a:rPr>
              <a:t>.</a:t>
            </a:r>
          </a:p>
        </p:txBody>
      </p:sp>
      <p:sp>
        <p:nvSpPr>
          <p:cNvPr id="37905" name="Text Box 17"/>
          <p:cNvSpPr txBox="1">
            <a:spLocks noChangeArrowheads="1"/>
          </p:cNvSpPr>
          <p:nvPr/>
        </p:nvSpPr>
        <p:spPr bwMode="auto">
          <a:xfrm>
            <a:off x="2819400" y="3657600"/>
            <a:ext cx="6172200" cy="519113"/>
          </a:xfrm>
          <a:prstGeom prst="rect">
            <a:avLst/>
          </a:prstGeom>
          <a:noFill/>
          <a:ln w="9525">
            <a:noFill/>
            <a:miter lim="800000"/>
            <a:headEnd/>
            <a:tailEnd/>
          </a:ln>
          <a:effectLst/>
        </p:spPr>
        <p:txBody>
          <a:bodyPr>
            <a:spAutoFit/>
          </a:bodyPr>
          <a:lstStyle/>
          <a:p>
            <a:pPr algn="r" rtl="1">
              <a:spcBef>
                <a:spcPct val="50000"/>
              </a:spcBef>
            </a:pPr>
            <a:r>
              <a:rPr lang="ar-SA" sz="2800" b="1">
                <a:solidFill>
                  <a:srgbClr val="9900CC"/>
                </a:solidFill>
                <a:latin typeface="Times New Roman" pitchFamily="18" charset="0"/>
                <a:cs typeface="Times New Roman" pitchFamily="18" charset="0"/>
              </a:rPr>
              <a:t>مثال يوضح أن الإزاحة كمية متجهه:</a:t>
            </a:r>
            <a:endParaRPr lang="en-US" sz="2800" b="1">
              <a:solidFill>
                <a:srgbClr val="9900CC"/>
              </a:solidFill>
              <a:latin typeface="Times New Roman" pitchFamily="18" charset="0"/>
              <a:cs typeface="Times New Roman" pitchFamily="18" charset="0"/>
            </a:endParaRPr>
          </a:p>
        </p:txBody>
      </p:sp>
    </p:spTree>
    <p:extLst>
      <p:ext uri="{BB962C8B-B14F-4D97-AF65-F5344CB8AC3E}">
        <p14:creationId xmlns:p14="http://schemas.microsoft.com/office/powerpoint/2010/main" val="28461332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edge">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0"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edge">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0" presetClass="entr" presetSubtype="0" fill="hold" nodeType="clickEffect">
                                  <p:stCondLst>
                                    <p:cond delay="0"/>
                                  </p:stCondLst>
                                  <p:iterate type="lt">
                                    <p:tmPct val="10000"/>
                                  </p:iterate>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1000"/>
                                        <p:tgtEl>
                                          <p:spTgt spid="3">
                                            <p:txEl>
                                              <p:pRg st="2" end="2"/>
                                            </p:txEl>
                                          </p:spTgt>
                                        </p:tgtEl>
                                      </p:cBhvr>
                                    </p:animEffect>
                                    <p:anim calcmode="lin" valueType="num">
                                      <p:cBhvr>
                                        <p:cTn id="23" dur="1000" fill="hold"/>
                                        <p:tgtEl>
                                          <p:spTgt spid="3">
                                            <p:txEl>
                                              <p:pRg st="2" end="2"/>
                                            </p:txEl>
                                          </p:spTgt>
                                        </p:tgtEl>
                                        <p:attrNameLst>
                                          <p:attrName>ppt_x</p:attrName>
                                        </p:attrNameLst>
                                      </p:cBhvr>
                                      <p:tavLst>
                                        <p:tav tm="0">
                                          <p:val>
                                            <p:strVal val="#ppt_x-.1"/>
                                          </p:val>
                                        </p:tav>
                                        <p:tav tm="100000">
                                          <p:val>
                                            <p:strVal val="#ppt_x"/>
                                          </p:val>
                                        </p:tav>
                                      </p:tavLst>
                                    </p:anim>
                                    <p:anim calcmode="lin" valueType="num">
                                      <p:cBhvr>
                                        <p:cTn id="24" dur="10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0" presetClass="entr" presetSubtype="0" fill="hold" nodeType="clickEffect">
                                  <p:stCondLst>
                                    <p:cond delay="0"/>
                                  </p:stCondLst>
                                  <p:childTnLst>
                                    <p:set>
                                      <p:cBhvr>
                                        <p:cTn id="28" dur="1" fill="hold">
                                          <p:stCondLst>
                                            <p:cond delay="0"/>
                                          </p:stCondLst>
                                        </p:cTn>
                                        <p:tgtEl>
                                          <p:spTgt spid="4">
                                            <p:txEl>
                                              <p:pRg st="0" end="0"/>
                                            </p:txEl>
                                          </p:spTgt>
                                        </p:tgtEl>
                                        <p:attrNameLst>
                                          <p:attrName>style.visibility</p:attrName>
                                        </p:attrNameLst>
                                      </p:cBhvr>
                                      <p:to>
                                        <p:strVal val="visible"/>
                                      </p:to>
                                    </p:set>
                                    <p:animEffect transition="in" filter="wedge">
                                      <p:cBhvr>
                                        <p:cTn id="29" dur="2000"/>
                                        <p:tgtEl>
                                          <p:spTgt spid="4">
                                            <p:txEl>
                                              <p:pRg st="0" end="0"/>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0" presetClass="entr" presetSubtype="0" fill="hold" nodeType="clickEffect">
                                  <p:stCondLst>
                                    <p:cond delay="0"/>
                                  </p:stCondLst>
                                  <p:childTnLst>
                                    <p:set>
                                      <p:cBhvr>
                                        <p:cTn id="33" dur="1" fill="hold">
                                          <p:stCondLst>
                                            <p:cond delay="0"/>
                                          </p:stCondLst>
                                        </p:cTn>
                                        <p:tgtEl>
                                          <p:spTgt spid="4">
                                            <p:txEl>
                                              <p:pRg st="1" end="1"/>
                                            </p:txEl>
                                          </p:spTgt>
                                        </p:tgtEl>
                                        <p:attrNameLst>
                                          <p:attrName>style.visibility</p:attrName>
                                        </p:attrNameLst>
                                      </p:cBhvr>
                                      <p:to>
                                        <p:strVal val="visible"/>
                                      </p:to>
                                    </p:set>
                                    <p:animEffect transition="in" filter="wedge">
                                      <p:cBhvr>
                                        <p:cTn id="34" dur="2000"/>
                                        <p:tgtEl>
                                          <p:spTgt spid="4">
                                            <p:txEl>
                                              <p:pRg st="1" end="1"/>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40" presetClass="entr" presetSubtype="0" fill="hold" nodeType="clickEffect">
                                  <p:stCondLst>
                                    <p:cond delay="0"/>
                                  </p:stCondLst>
                                  <p:iterate type="lt">
                                    <p:tmPct val="10000"/>
                                  </p:iterate>
                                  <p:childTnLst>
                                    <p:set>
                                      <p:cBhvr>
                                        <p:cTn id="38" dur="1" fill="hold">
                                          <p:stCondLst>
                                            <p:cond delay="0"/>
                                          </p:stCondLst>
                                        </p:cTn>
                                        <p:tgtEl>
                                          <p:spTgt spid="4">
                                            <p:txEl>
                                              <p:pRg st="2" end="2"/>
                                            </p:txEl>
                                          </p:spTgt>
                                        </p:tgtEl>
                                        <p:attrNameLst>
                                          <p:attrName>style.visibility</p:attrName>
                                        </p:attrNameLst>
                                      </p:cBhvr>
                                      <p:to>
                                        <p:strVal val="visible"/>
                                      </p:to>
                                    </p:set>
                                    <p:animEffect transition="in" filter="fade">
                                      <p:cBhvr>
                                        <p:cTn id="39" dur="1000"/>
                                        <p:tgtEl>
                                          <p:spTgt spid="4">
                                            <p:txEl>
                                              <p:pRg st="2" end="2"/>
                                            </p:txEl>
                                          </p:spTgt>
                                        </p:tgtEl>
                                      </p:cBhvr>
                                    </p:animEffect>
                                    <p:anim calcmode="lin" valueType="num">
                                      <p:cBhvr>
                                        <p:cTn id="40" dur="1000" fill="hold"/>
                                        <p:tgtEl>
                                          <p:spTgt spid="4">
                                            <p:txEl>
                                              <p:pRg st="2" end="2"/>
                                            </p:txEl>
                                          </p:spTgt>
                                        </p:tgtEl>
                                        <p:attrNameLst>
                                          <p:attrName>ppt_x</p:attrName>
                                        </p:attrNameLst>
                                      </p:cBhvr>
                                      <p:tavLst>
                                        <p:tav tm="0">
                                          <p:val>
                                            <p:strVal val="#ppt_x-.1"/>
                                          </p:val>
                                        </p:tav>
                                        <p:tav tm="100000">
                                          <p:val>
                                            <p:strVal val="#ppt_x"/>
                                          </p:val>
                                        </p:tav>
                                      </p:tavLst>
                                    </p:anim>
                                    <p:anim calcmode="lin" valueType="num">
                                      <p:cBhvr>
                                        <p:cTn id="41" dur="1000" fill="hold"/>
                                        <p:tgtEl>
                                          <p:spTgt spid="4">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20" presetClass="entr" presetSubtype="0" fill="hold" nodeType="clickEffect">
                                  <p:stCondLst>
                                    <p:cond delay="0"/>
                                  </p:stCondLst>
                                  <p:childTnLst>
                                    <p:set>
                                      <p:cBhvr>
                                        <p:cTn id="45" dur="1" fill="hold">
                                          <p:stCondLst>
                                            <p:cond delay="0"/>
                                          </p:stCondLst>
                                        </p:cTn>
                                        <p:tgtEl>
                                          <p:spTgt spid="5">
                                            <p:txEl>
                                              <p:pRg st="0" end="0"/>
                                            </p:txEl>
                                          </p:spTgt>
                                        </p:tgtEl>
                                        <p:attrNameLst>
                                          <p:attrName>style.visibility</p:attrName>
                                        </p:attrNameLst>
                                      </p:cBhvr>
                                      <p:to>
                                        <p:strVal val="visible"/>
                                      </p:to>
                                    </p:set>
                                    <p:animEffect transition="in" filter="wedge">
                                      <p:cBhvr>
                                        <p:cTn id="46" dur="2000"/>
                                        <p:tgtEl>
                                          <p:spTgt spid="5">
                                            <p:txEl>
                                              <p:pRg st="0" end="0"/>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20" presetClass="entr" presetSubtype="0" fill="hold" nodeType="clickEffect">
                                  <p:stCondLst>
                                    <p:cond delay="0"/>
                                  </p:stCondLst>
                                  <p:childTnLst>
                                    <p:set>
                                      <p:cBhvr>
                                        <p:cTn id="50" dur="1" fill="hold">
                                          <p:stCondLst>
                                            <p:cond delay="0"/>
                                          </p:stCondLst>
                                        </p:cTn>
                                        <p:tgtEl>
                                          <p:spTgt spid="6">
                                            <p:txEl>
                                              <p:pRg st="0" end="0"/>
                                            </p:txEl>
                                          </p:spTgt>
                                        </p:tgtEl>
                                        <p:attrNameLst>
                                          <p:attrName>style.visibility</p:attrName>
                                        </p:attrNameLst>
                                      </p:cBhvr>
                                      <p:to>
                                        <p:strVal val="visible"/>
                                      </p:to>
                                    </p:set>
                                    <p:animEffect transition="in" filter="wedge">
                                      <p:cBhvr>
                                        <p:cTn id="51" dur="20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Rectangle 4"/>
          <p:cNvSpPr>
            <a:spLocks noChangeArrowheads="1"/>
          </p:cNvSpPr>
          <p:nvPr/>
        </p:nvSpPr>
        <p:spPr bwMode="auto">
          <a:xfrm>
            <a:off x="3581400" y="381000"/>
            <a:ext cx="4989721" cy="86177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r" defTabSz="914400" rtl="1" eaLnBrk="1" fontAlgn="base" latinLnBrk="0" hangingPunct="1">
              <a:lnSpc>
                <a:spcPct val="100000"/>
              </a:lnSpc>
              <a:spcBef>
                <a:spcPct val="0"/>
              </a:spcBef>
              <a:spcAft>
                <a:spcPct val="0"/>
              </a:spcAft>
              <a:buClrTx/>
              <a:buSzTx/>
              <a:buFontTx/>
              <a:buNone/>
              <a:tabLst/>
            </a:pPr>
            <a:r>
              <a:rPr kumimoji="0" lang="ar-SA" sz="3200" b="1" i="0" u="sng" strike="noStrike" cap="none" normalizeH="0" baseline="0" dirty="0" smtClean="0">
                <a:ln>
                  <a:noFill/>
                </a:ln>
                <a:solidFill>
                  <a:srgbClr val="000000"/>
                </a:solidFill>
                <a:effectLst/>
                <a:latin typeface="Traditional Arabic" pitchFamily="18" charset="-78"/>
                <a:ea typeface="Times New Roman" pitchFamily="18" charset="0"/>
                <a:cs typeface="Traditional Arabic" pitchFamily="18" charset="-78"/>
              </a:rPr>
              <a:t> نظام الإحداثيات </a:t>
            </a:r>
            <a:r>
              <a:rPr kumimoji="0" lang="en-US" sz="3200" b="1" i="0" u="sng" strike="noStrike" cap="none" normalizeH="0" baseline="0" dirty="0" smtClean="0">
                <a:ln>
                  <a:noFill/>
                </a:ln>
                <a:solidFill>
                  <a:srgbClr val="000000"/>
                </a:solidFill>
                <a:effectLst/>
                <a:latin typeface="Traditional Arabic" pitchFamily="18" charset="-78"/>
                <a:ea typeface="Times New Roman" pitchFamily="18" charset="0"/>
                <a:cs typeface="Traditional Arabic" pitchFamily="18" charset="-78"/>
              </a:rPr>
              <a:t> </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grpSp>
        <p:nvGrpSpPr>
          <p:cNvPr id="28673" name="Group 1"/>
          <p:cNvGrpSpPr>
            <a:grpSpLocks/>
          </p:cNvGrpSpPr>
          <p:nvPr/>
        </p:nvGrpSpPr>
        <p:grpSpPr bwMode="auto">
          <a:xfrm>
            <a:off x="1066800" y="4343400"/>
            <a:ext cx="2819400" cy="1997075"/>
            <a:chOff x="1258" y="2288"/>
            <a:chExt cx="4485" cy="3480"/>
          </a:xfrm>
        </p:grpSpPr>
        <p:pic>
          <p:nvPicPr>
            <p:cNvPr id="28675" name="Picture 3" descr="http://hazemsakeek.com/Physics_Lectures/Mechanics/mechanicsimages/lect%2025.gif"/>
            <p:cNvPicPr>
              <a:picLocks noChangeAspect="1" noChangeArrowheads="1"/>
            </p:cNvPicPr>
            <p:nvPr/>
          </p:nvPicPr>
          <p:blipFill>
            <a:blip r:embed="rId2" r:link="rId3"/>
            <a:srcRect/>
            <a:stretch>
              <a:fillRect/>
            </a:stretch>
          </p:blipFill>
          <p:spPr bwMode="auto">
            <a:xfrm>
              <a:off x="1258" y="2288"/>
              <a:ext cx="4485" cy="3480"/>
            </a:xfrm>
            <a:prstGeom prst="rect">
              <a:avLst/>
            </a:prstGeom>
            <a:noFill/>
          </p:spPr>
        </p:pic>
        <p:sp>
          <p:nvSpPr>
            <p:cNvPr id="28674" name="Line 2"/>
            <p:cNvSpPr>
              <a:spLocks noChangeShapeType="1"/>
            </p:cNvSpPr>
            <p:nvPr/>
          </p:nvSpPr>
          <p:spPr bwMode="auto">
            <a:xfrm>
              <a:off x="3673" y="3668"/>
              <a:ext cx="0" cy="1305"/>
            </a:xfrm>
            <a:prstGeom prst="line">
              <a:avLst/>
            </a:prstGeom>
            <a:noFill/>
            <a:ln w="15875">
              <a:solidFill>
                <a:srgbClr val="000000"/>
              </a:solidFill>
              <a:prstDash val="dash"/>
              <a:round/>
              <a:headEnd/>
              <a:tailEnd/>
            </a:ln>
          </p:spPr>
          <p:txBody>
            <a:bodyPr vert="horz" wrap="square" lIns="91440" tIns="45720" rIns="91440" bIns="45720" numCol="1" anchor="t" anchorCtr="0" compatLnSpc="1">
              <a:prstTxWarp prst="textNoShape">
                <a:avLst/>
              </a:prstTxWarp>
            </a:bodyPr>
            <a:lstStyle/>
            <a:p>
              <a:pPr algn="r"/>
              <a:endParaRPr lang="en-US"/>
            </a:p>
          </p:txBody>
        </p:sp>
      </p:grpSp>
      <p:sp>
        <p:nvSpPr>
          <p:cNvPr id="28677" name="Rectangle 5"/>
          <p:cNvSpPr>
            <a:spLocks noChangeArrowheads="1"/>
          </p:cNvSpPr>
          <p:nvPr/>
        </p:nvSpPr>
        <p:spPr bwMode="auto">
          <a:xfrm>
            <a:off x="0" y="1143000"/>
            <a:ext cx="8991601"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1" eaLnBrk="1" fontAlgn="base" latinLnBrk="0" hangingPunct="1">
              <a:lnSpc>
                <a:spcPct val="100000"/>
              </a:lnSpc>
              <a:spcBef>
                <a:spcPct val="0"/>
              </a:spcBef>
              <a:spcAft>
                <a:spcPct val="0"/>
              </a:spcAft>
              <a:buClrTx/>
              <a:buSzTx/>
              <a:buFontTx/>
              <a:buNone/>
              <a:tabLst/>
            </a:pPr>
            <a:r>
              <a:rPr kumimoji="0" lang="ar-SA" sz="28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غالبا ما نستخدم نظم عديدة لتمثيل المتجهات على الإحداثيات وذلك لحساب مقدار المحصلة وزاوية ميلها . ومن أشهر هذه النظم </a:t>
            </a:r>
            <a:r>
              <a:rPr kumimoji="0" lang="ar-SA" sz="2800" b="1"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الكارتيزية</a:t>
            </a:r>
            <a:r>
              <a:rPr kumimoji="0" lang="ar-SA" sz="28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a:t>
            </a:r>
            <a:r>
              <a:rPr kumimoji="0" lang="ar-SA" sz="2800" b="1"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والإسطوانية</a:t>
            </a:r>
            <a:r>
              <a:rPr kumimoji="0" lang="ar-SA" sz="28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والقطبية. </a:t>
            </a:r>
            <a:endParaRPr kumimoji="0" lang="ar-IQ" sz="28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endParaRPr>
          </a:p>
          <a:p>
            <a:pPr marL="0" marR="0" lvl="0" indent="457200" algn="just" defTabSz="914400" rtl="1" eaLnBrk="1" fontAlgn="base" latinLnBrk="0" hangingPunct="1">
              <a:lnSpc>
                <a:spcPct val="100000"/>
              </a:lnSpc>
              <a:spcBef>
                <a:spcPct val="0"/>
              </a:spcBef>
              <a:spcAft>
                <a:spcPct val="0"/>
              </a:spcAft>
              <a:buClrTx/>
              <a:buSzTx/>
              <a:buFontTx/>
              <a:buNone/>
              <a:tabLst/>
            </a:pPr>
            <a:r>
              <a:rPr kumimoji="0" lang="ar-SA" sz="28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تستخدم النظم </a:t>
            </a:r>
            <a:r>
              <a:rPr kumimoji="0" lang="ar-SA" sz="2800" b="1"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الكارتيزية</a:t>
            </a:r>
            <a:r>
              <a:rPr kumimoji="0" lang="ar-SA" sz="28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a:t>
            </a:r>
            <a:r>
              <a:rPr kumimoji="0" lang="ar-SA" sz="2800" b="1"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فى</a:t>
            </a:r>
            <a:r>
              <a:rPr kumimoji="0" lang="ar-SA" sz="28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النظم الميكانيكية البسيطة بينما نستخدم النظم القطبية </a:t>
            </a:r>
            <a:r>
              <a:rPr kumimoji="0" lang="ar-SA" sz="2800" b="1"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فى</a:t>
            </a:r>
            <a:r>
              <a:rPr kumimoji="0" lang="ar-SA" sz="28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قضايا فيزيائية أسهل تطبيقا.</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r" defTabSz="914400" rtl="1" eaLnBrk="0" fontAlgn="base" latinLnBrk="0" hangingPunct="0">
              <a:lnSpc>
                <a:spcPct val="100000"/>
              </a:lnSpc>
              <a:spcBef>
                <a:spcPct val="0"/>
              </a:spcBef>
              <a:spcAft>
                <a:spcPct val="0"/>
              </a:spcAft>
              <a:buClrTx/>
              <a:buSzTx/>
              <a:buFontTx/>
              <a:buNone/>
              <a:tabLst/>
            </a:pPr>
            <a:r>
              <a:rPr kumimoji="0" lang="ar-SA" sz="3600" b="1" i="0" u="sng" strike="noStrike" cap="none" normalizeH="0" baseline="0" dirty="0" smtClean="0">
                <a:ln>
                  <a:noFill/>
                </a:ln>
                <a:solidFill>
                  <a:srgbClr val="000000"/>
                </a:solidFill>
                <a:effectLst/>
                <a:latin typeface="Traditional Arabic" pitchFamily="18" charset="-78"/>
                <a:ea typeface="Times New Roman" pitchFamily="18" charset="0"/>
                <a:cs typeface="Traditional Arabic" pitchFamily="18" charset="-78"/>
              </a:rPr>
              <a:t>الإحداثيات </a:t>
            </a:r>
            <a:r>
              <a:rPr kumimoji="0" lang="ar-SA" sz="3600" b="1" i="0" u="sng" strike="noStrike" cap="none" normalizeH="0" baseline="0" dirty="0" err="1" smtClean="0">
                <a:ln>
                  <a:noFill/>
                </a:ln>
                <a:solidFill>
                  <a:srgbClr val="000000"/>
                </a:solidFill>
                <a:effectLst/>
                <a:latin typeface="Traditional Arabic" pitchFamily="18" charset="-78"/>
                <a:ea typeface="Times New Roman" pitchFamily="18" charset="0"/>
                <a:cs typeface="Traditional Arabic" pitchFamily="18" charset="-78"/>
              </a:rPr>
              <a:t>الكارتيزية</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r" defTabSz="914400" rtl="1" eaLnBrk="0" fontAlgn="base" latinLnBrk="0" hangingPunct="0">
              <a:lnSpc>
                <a:spcPct val="100000"/>
              </a:lnSpc>
              <a:spcBef>
                <a:spcPct val="0"/>
              </a:spcBef>
              <a:spcAft>
                <a:spcPct val="0"/>
              </a:spcAft>
              <a:buClrTx/>
              <a:buSzTx/>
              <a:buFontTx/>
              <a:buNone/>
              <a:tabLst/>
            </a:pPr>
            <a:r>
              <a:rPr kumimoji="0" lang="ar-SA" sz="28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الشكل التالي يمثل الإحداثيات </a:t>
            </a:r>
            <a:r>
              <a:rPr kumimoji="0" lang="ar-SA" sz="2800" b="1"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الكارتيزية</a:t>
            </a:r>
            <a:r>
              <a:rPr kumimoji="0" lang="ar-SA" sz="28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في بعدين </a:t>
            </a:r>
            <a:r>
              <a:rPr kumimoji="0" lang="en-US" sz="2800" b="1" i="0" u="none" strike="noStrike" cap="none" normalizeH="0" baseline="0" dirty="0" smtClean="0">
                <a:ln>
                  <a:noFill/>
                </a:ln>
                <a:solidFill>
                  <a:schemeClr val="tx1"/>
                </a:solidFill>
                <a:effectLst/>
                <a:latin typeface="Arial" pitchFamily="34" charset="0"/>
                <a:ea typeface="Times New Roman" pitchFamily="18" charset="0"/>
                <a:cs typeface="Simplified Arabic" pitchFamily="18" charset="-78"/>
              </a:rPr>
              <a:t>X Y </a:t>
            </a:r>
            <a:r>
              <a:rPr kumimoji="0" lang="ar-SA" sz="28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r" defTabSz="914400" rtl="0" eaLnBrk="0" fontAlgn="base" latinLnBrk="0" hangingPunct="0">
              <a:lnSpc>
                <a:spcPct val="100000"/>
              </a:lnSpc>
              <a:spcBef>
                <a:spcPct val="0"/>
              </a:spcBef>
              <a:spcAft>
                <a:spcPct val="0"/>
              </a:spcAft>
              <a:buClrTx/>
              <a:buSzTx/>
              <a:buFontTx/>
              <a:buNone/>
              <a:tabLst/>
            </a:pP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707767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6"/>
          <p:cNvSpPr>
            <a:spLocks noChangeArrowheads="1"/>
          </p:cNvSpPr>
          <p:nvPr/>
        </p:nvSpPr>
        <p:spPr bwMode="auto">
          <a:xfrm>
            <a:off x="0" y="457200"/>
            <a:ext cx="9144000" cy="21236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r" defTabSz="914400" rtl="1" eaLnBrk="1" fontAlgn="base" latinLnBrk="0" hangingPunct="1">
              <a:lnSpc>
                <a:spcPct val="100000"/>
              </a:lnSpc>
              <a:spcBef>
                <a:spcPct val="0"/>
              </a:spcBef>
              <a:spcAft>
                <a:spcPct val="0"/>
              </a:spcAft>
              <a:buClrTx/>
              <a:buSzTx/>
              <a:buFontTx/>
              <a:buNone/>
              <a:tabLst/>
            </a:pPr>
            <a:r>
              <a:rPr kumimoji="0" lang="ar-SA" sz="2800" b="1" i="0" u="sng" strike="noStrike" cap="none" normalizeH="0" baseline="0" dirty="0" smtClean="0">
                <a:ln>
                  <a:noFill/>
                </a:ln>
                <a:solidFill>
                  <a:srgbClr val="000000"/>
                </a:solidFill>
                <a:effectLst/>
                <a:latin typeface="Traditional Arabic" pitchFamily="18" charset="-78"/>
                <a:ea typeface="Times New Roman" pitchFamily="18" charset="0"/>
                <a:cs typeface="Traditional Arabic" pitchFamily="18" charset="-78"/>
              </a:rPr>
              <a:t> الإحداثيات القطبية</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r" defTabSz="914400" rtl="1" eaLnBrk="0" fontAlgn="base" latinLnBrk="0" hangingPunct="0">
              <a:lnSpc>
                <a:spcPct val="100000"/>
              </a:lnSpc>
              <a:spcBef>
                <a:spcPct val="0"/>
              </a:spcBef>
              <a:spcAft>
                <a:spcPct val="0"/>
              </a:spcAft>
              <a:buClrTx/>
              <a:buSzTx/>
              <a:buFontTx/>
              <a:buNone/>
              <a:tabLst/>
            </a:pPr>
            <a:r>
              <a:rPr kumimoji="0" lang="ar-SA" sz="24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في بعض الأحيان يكون من الأنسب استخدام نظام محاور آخر مثل نظام المحاور</a:t>
            </a:r>
            <a:r>
              <a:rPr kumimoji="0" lang="ar-SA" sz="2400" b="1" i="0" u="none" strike="noStrike" cap="none" normalizeH="0" baseline="0" dirty="0" smtClean="0">
                <a:ln>
                  <a:noFill/>
                </a:ln>
                <a:solidFill>
                  <a:schemeClr val="tx1"/>
                </a:solidFill>
                <a:effectLst/>
                <a:latin typeface="Arial" pitchFamily="34" charset="0"/>
                <a:ea typeface="Times New Roman" pitchFamily="18" charset="0"/>
                <a:cs typeface="Simplified Arabic" pitchFamily="18" charset="-78"/>
              </a:rPr>
              <a:t> </a:t>
            </a:r>
            <a:r>
              <a:rPr kumimoji="0" lang="ar-SA" sz="24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القطبية والذي يحدد بالمسافة ( نصف القطر ) </a:t>
            </a:r>
            <a:r>
              <a:rPr kumimoji="0" lang="en-US" sz="2400" b="1" i="0" u="none" strike="noStrike" cap="none" normalizeH="0" baseline="0" dirty="0" smtClean="0">
                <a:ln>
                  <a:noFill/>
                </a:ln>
                <a:solidFill>
                  <a:schemeClr val="tx1"/>
                </a:solidFill>
                <a:effectLst/>
                <a:latin typeface="Arial" pitchFamily="34" charset="0"/>
                <a:ea typeface="Times New Roman" pitchFamily="18" charset="0"/>
                <a:cs typeface="Simplified Arabic" pitchFamily="18" charset="-78"/>
              </a:rPr>
              <a:t>r </a:t>
            </a:r>
            <a:r>
              <a:rPr kumimoji="0" lang="en-US" sz="24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a:t>
            </a:r>
            <a:r>
              <a:rPr kumimoji="0" lang="ar-SA" sz="24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والزاوية</a:t>
            </a:r>
            <a:r>
              <a:rPr kumimoji="0" lang="en-US" sz="2400" b="1" i="0" u="none" strike="noStrike" cap="none" normalizeH="0" baseline="0" dirty="0" smtClean="0">
                <a:ln>
                  <a:noFill/>
                </a:ln>
                <a:solidFill>
                  <a:schemeClr val="tx1"/>
                </a:solidFill>
                <a:effectLst/>
                <a:latin typeface="Arial" pitchFamily="34" charset="0"/>
                <a:ea typeface="Times New Roman" pitchFamily="18" charset="0"/>
                <a:cs typeface="Simplified Arabic" pitchFamily="18" charset="-78"/>
              </a:rPr>
              <a:t> θ </a:t>
            </a:r>
            <a:r>
              <a:rPr kumimoji="0" lang="ar-SA" sz="24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التي يصنعها مع المحور الأفقي</a:t>
            </a:r>
            <a:r>
              <a:rPr kumimoji="0" lang="en-US" sz="24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a:t>
            </a:r>
            <a:r>
              <a:rPr kumimoji="0" lang="ar-SA" sz="24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كما هو موضح بالشكل السابق.</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r" defTabSz="914400" rtl="0"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p:txBody>
      </p:sp>
      <p:pic>
        <p:nvPicPr>
          <p:cNvPr id="27650" name="Picture 2" descr="lect%2027"/>
          <p:cNvPicPr>
            <a:picLocks noChangeAspect="1" noChangeArrowheads="1"/>
          </p:cNvPicPr>
          <p:nvPr/>
        </p:nvPicPr>
        <p:blipFill>
          <a:blip r:embed="rId3"/>
          <a:srcRect/>
          <a:stretch>
            <a:fillRect/>
          </a:stretch>
        </p:blipFill>
        <p:spPr bwMode="auto">
          <a:xfrm>
            <a:off x="5181600" y="4572000"/>
            <a:ext cx="2209800" cy="605064"/>
          </a:xfrm>
          <a:prstGeom prst="rect">
            <a:avLst/>
          </a:prstGeom>
          <a:noFill/>
        </p:spPr>
      </p:pic>
      <p:graphicFrame>
        <p:nvGraphicFramePr>
          <p:cNvPr id="27649" name="Object 1"/>
          <p:cNvGraphicFramePr>
            <a:graphicFrameLocks noChangeAspect="1"/>
          </p:cNvGraphicFramePr>
          <p:nvPr/>
        </p:nvGraphicFramePr>
        <p:xfrm>
          <a:off x="603250" y="5257800"/>
          <a:ext cx="1917700" cy="620713"/>
        </p:xfrm>
        <a:graphic>
          <a:graphicData uri="http://schemas.openxmlformats.org/presentationml/2006/ole">
            <mc:AlternateContent xmlns:mc="http://schemas.openxmlformats.org/markup-compatibility/2006">
              <mc:Choice xmlns:v="urn:schemas-microsoft-com:vml" Requires="v">
                <p:oleObj spid="_x0000_s2051" name="Equation" r:id="rId4" imgW="698400" imgH="393480" progId="Equation.3">
                  <p:embed/>
                </p:oleObj>
              </mc:Choice>
              <mc:Fallback>
                <p:oleObj name="Equation" r:id="rId4" imgW="698400" imgH="39348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3250" y="5257800"/>
                        <a:ext cx="1917700" cy="6207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27651" name="Picture 3" descr="http://hazemsakeek.com/Physics_Lectures/Mechanics/mechanicsimages/lect%2026.gif"/>
          <p:cNvPicPr>
            <a:picLocks noChangeAspect="1" noChangeArrowheads="1"/>
          </p:cNvPicPr>
          <p:nvPr/>
        </p:nvPicPr>
        <p:blipFill>
          <a:blip r:embed="rId6" r:link="rId7"/>
          <a:srcRect/>
          <a:stretch>
            <a:fillRect/>
          </a:stretch>
        </p:blipFill>
        <p:spPr bwMode="auto">
          <a:xfrm>
            <a:off x="990600" y="2581275"/>
            <a:ext cx="1524000" cy="1381125"/>
          </a:xfrm>
          <a:prstGeom prst="rect">
            <a:avLst/>
          </a:prstGeom>
          <a:noFill/>
        </p:spPr>
      </p:pic>
      <p:sp>
        <p:nvSpPr>
          <p:cNvPr id="27652"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7653" name="Rectangle 5"/>
          <p:cNvSpPr>
            <a:spLocks noChangeArrowheads="1"/>
          </p:cNvSpPr>
          <p:nvPr/>
        </p:nvSpPr>
        <p:spPr bwMode="auto">
          <a:xfrm>
            <a:off x="1405240" y="2105323"/>
            <a:ext cx="7814960" cy="29238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457200" algn="justLow" defTabSz="914400" rtl="1" eaLnBrk="1" fontAlgn="base" latinLnBrk="0" hangingPunct="1">
              <a:lnSpc>
                <a:spcPct val="100000"/>
              </a:lnSpc>
              <a:spcBef>
                <a:spcPct val="0"/>
              </a:spcBef>
              <a:spcAft>
                <a:spcPct val="0"/>
              </a:spcAft>
              <a:buClrTx/>
              <a:buSzTx/>
              <a:buFontTx/>
              <a:buNone/>
              <a:tabLst/>
            </a:pPr>
            <a:r>
              <a:rPr kumimoji="0" lang="ar-SA" sz="3200" b="1" i="0" u="sng" strike="noStrike" cap="none" normalizeH="0" baseline="0" dirty="0" smtClean="0">
                <a:ln>
                  <a:noFill/>
                </a:ln>
                <a:solidFill>
                  <a:srgbClr val="000080"/>
                </a:solidFill>
                <a:effectLst/>
                <a:latin typeface="Traditional Arabic" pitchFamily="18" charset="-78"/>
                <a:ea typeface="Times New Roman" pitchFamily="18" charset="0"/>
                <a:cs typeface="Traditional Arabic" pitchFamily="18" charset="-78"/>
              </a:rPr>
              <a:t>العلاقة بين </a:t>
            </a:r>
            <a:r>
              <a:rPr kumimoji="0" lang="ar-SA" sz="3200" b="1" i="0" u="sng" strike="noStrike" cap="none" normalizeH="0" baseline="0" dirty="0" err="1" smtClean="0">
                <a:ln>
                  <a:noFill/>
                </a:ln>
                <a:solidFill>
                  <a:srgbClr val="000080"/>
                </a:solidFill>
                <a:effectLst/>
                <a:latin typeface="Traditional Arabic" pitchFamily="18" charset="-78"/>
                <a:ea typeface="Times New Roman" pitchFamily="18" charset="0"/>
                <a:cs typeface="Traditional Arabic" pitchFamily="18" charset="-78"/>
              </a:rPr>
              <a:t>الاحداثيات</a:t>
            </a:r>
            <a:r>
              <a:rPr kumimoji="0" lang="ar-SA" sz="3200" b="1" i="0" u="sng" strike="noStrike" cap="none" normalizeH="0" baseline="0" dirty="0" smtClean="0">
                <a:ln>
                  <a:noFill/>
                </a:ln>
                <a:solidFill>
                  <a:srgbClr val="000080"/>
                </a:solidFill>
                <a:effectLst/>
                <a:latin typeface="Traditional Arabic" pitchFamily="18" charset="-78"/>
                <a:ea typeface="Times New Roman" pitchFamily="18" charset="0"/>
                <a:cs typeface="Traditional Arabic" pitchFamily="18" charset="-78"/>
              </a:rPr>
              <a:t> </a:t>
            </a:r>
            <a:r>
              <a:rPr kumimoji="0" lang="ar-SA" sz="3200" b="1" i="0" u="sng" strike="noStrike" cap="none" normalizeH="0" baseline="0" dirty="0" err="1" smtClean="0">
                <a:ln>
                  <a:noFill/>
                </a:ln>
                <a:solidFill>
                  <a:srgbClr val="000080"/>
                </a:solidFill>
                <a:effectLst/>
                <a:latin typeface="Traditional Arabic" pitchFamily="18" charset="-78"/>
                <a:ea typeface="Times New Roman" pitchFamily="18" charset="0"/>
                <a:cs typeface="Traditional Arabic" pitchFamily="18" charset="-78"/>
              </a:rPr>
              <a:t>الكارتيزية</a:t>
            </a:r>
            <a:r>
              <a:rPr kumimoji="0" lang="ar-SA" sz="3200" b="1" i="0" u="sng" strike="noStrike" cap="none" normalizeH="0" baseline="0" dirty="0" smtClean="0">
                <a:ln>
                  <a:noFill/>
                </a:ln>
                <a:solidFill>
                  <a:srgbClr val="000080"/>
                </a:solidFill>
                <a:effectLst/>
                <a:latin typeface="Traditional Arabic" pitchFamily="18" charset="-78"/>
                <a:ea typeface="Times New Roman" pitchFamily="18" charset="0"/>
                <a:cs typeface="Traditional Arabic" pitchFamily="18" charset="-78"/>
              </a:rPr>
              <a:t> والقطبية</a:t>
            </a:r>
            <a:r>
              <a:rPr kumimoji="0" lang="ar-SA" sz="2400" b="1" i="0" u="sng" strike="noStrike" cap="none" normalizeH="0" baseline="0" dirty="0" smtClean="0">
                <a:ln>
                  <a:noFill/>
                </a:ln>
                <a:solidFill>
                  <a:srgbClr val="FF9933"/>
                </a:solidFill>
                <a:effectLst/>
                <a:latin typeface="Traditional Arabic" pitchFamily="18" charset="-78"/>
                <a:ea typeface="Times New Roman" pitchFamily="18" charset="0"/>
                <a:cs typeface="Traditional Arabic" pitchFamily="18" charset="-78"/>
              </a:rPr>
              <a:t>   </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justLow" defTabSz="914400" rtl="1" eaLnBrk="0" fontAlgn="base" latinLnBrk="0" hangingPunct="0">
              <a:lnSpc>
                <a:spcPct val="100000"/>
              </a:lnSpc>
              <a:spcBef>
                <a:spcPct val="0"/>
              </a:spcBef>
              <a:spcAft>
                <a:spcPct val="0"/>
              </a:spcAft>
              <a:buClrTx/>
              <a:buSzTx/>
              <a:buFontTx/>
              <a:buNone/>
              <a:tabLst/>
            </a:pPr>
            <a:r>
              <a:rPr kumimoji="0" lang="ar-SA" sz="2400" b="1"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العلاقة بين </a:t>
            </a:r>
            <a:r>
              <a:rPr kumimoji="0" lang="ar-SA" sz="2400" b="1" i="0" u="none" strike="noStrike" cap="none" normalizeH="0" baseline="0" dirty="0" err="1" smtClean="0">
                <a:ln>
                  <a:noFill/>
                </a:ln>
                <a:solidFill>
                  <a:schemeClr val="tx1"/>
                </a:solidFill>
                <a:effectLst/>
                <a:latin typeface="Arial" pitchFamily="34" charset="0"/>
                <a:ea typeface="Times New Roman" pitchFamily="18" charset="0"/>
                <a:cs typeface="Times New Roman" pitchFamily="18" charset="0"/>
              </a:rPr>
              <a:t>الاحداثيات</a:t>
            </a:r>
            <a:r>
              <a:rPr kumimoji="0" lang="ar-SA" sz="2400" b="1"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 </a:t>
            </a:r>
            <a:r>
              <a:rPr kumimoji="0" lang="ar-SA" sz="2400" b="1" i="0" u="none" strike="noStrike" cap="none" normalizeH="0" baseline="0" dirty="0" err="1" smtClean="0">
                <a:ln>
                  <a:noFill/>
                </a:ln>
                <a:solidFill>
                  <a:schemeClr val="tx1"/>
                </a:solidFill>
                <a:effectLst/>
                <a:latin typeface="Arial" pitchFamily="34" charset="0"/>
                <a:ea typeface="Times New Roman" pitchFamily="18" charset="0"/>
                <a:cs typeface="Times New Roman" pitchFamily="18" charset="0"/>
              </a:rPr>
              <a:t>الكارتيزية</a:t>
            </a:r>
            <a:r>
              <a:rPr kumimoji="0" lang="ar-SA" sz="2400" b="1"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 </a:t>
            </a:r>
            <a:r>
              <a:rPr kumimoji="0" lang="en-GB" sz="2400" b="1"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a:t>
            </a:r>
            <a:r>
              <a:rPr kumimoji="0" lang="en-GB" sz="2400" b="1" i="1" u="none" strike="noStrike" cap="none" normalizeH="0" baseline="0" dirty="0" err="1" smtClean="0">
                <a:ln>
                  <a:noFill/>
                </a:ln>
                <a:solidFill>
                  <a:schemeClr val="tx1"/>
                </a:solidFill>
                <a:effectLst/>
                <a:latin typeface="Arial" pitchFamily="34" charset="0"/>
                <a:ea typeface="Times New Roman" pitchFamily="18" charset="0"/>
                <a:cs typeface="Times New Roman" pitchFamily="18" charset="0"/>
              </a:rPr>
              <a:t>x</a:t>
            </a:r>
            <a:r>
              <a:rPr kumimoji="0" lang="en-GB" sz="2400" b="1" i="0" u="none" strike="noStrike" cap="none" normalizeH="0" baseline="0" dirty="0" err="1" smtClean="0">
                <a:ln>
                  <a:noFill/>
                </a:ln>
                <a:solidFill>
                  <a:schemeClr val="tx1"/>
                </a:solidFill>
                <a:effectLst/>
                <a:latin typeface="Arial" pitchFamily="34" charset="0"/>
                <a:ea typeface="Times New Roman" pitchFamily="18" charset="0"/>
                <a:cs typeface="Times New Roman" pitchFamily="18" charset="0"/>
              </a:rPr>
              <a:t>,</a:t>
            </a:r>
            <a:r>
              <a:rPr kumimoji="0" lang="en-GB" sz="2400" b="1" i="1" u="none" strike="noStrike" cap="none" normalizeH="0" baseline="0" dirty="0" err="1" smtClean="0">
                <a:ln>
                  <a:noFill/>
                </a:ln>
                <a:solidFill>
                  <a:schemeClr val="tx1"/>
                </a:solidFill>
                <a:effectLst/>
                <a:latin typeface="Arial" pitchFamily="34" charset="0"/>
                <a:ea typeface="Times New Roman" pitchFamily="18" charset="0"/>
                <a:cs typeface="Times New Roman" pitchFamily="18" charset="0"/>
              </a:rPr>
              <a:t>y</a:t>
            </a:r>
            <a:r>
              <a:rPr kumimoji="0" lang="en-GB" sz="2400" b="1"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 </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justLow" defTabSz="914400" rtl="1" eaLnBrk="0" fontAlgn="base" latinLnBrk="0" hangingPunct="0">
              <a:lnSpc>
                <a:spcPct val="100000"/>
              </a:lnSpc>
              <a:spcBef>
                <a:spcPct val="0"/>
              </a:spcBef>
              <a:spcAft>
                <a:spcPct val="0"/>
              </a:spcAft>
              <a:buClrTx/>
              <a:buSzTx/>
              <a:buFontTx/>
              <a:buNone/>
              <a:tabLst/>
            </a:pPr>
            <a:r>
              <a:rPr kumimoji="0" lang="ar-SA" sz="2400" b="1" i="0" u="none" strike="noStrike" cap="none" normalizeH="0" baseline="0" dirty="0" err="1" smtClean="0">
                <a:ln>
                  <a:noFill/>
                </a:ln>
                <a:solidFill>
                  <a:schemeClr val="tx1"/>
                </a:solidFill>
                <a:effectLst/>
                <a:latin typeface="Arial" pitchFamily="34" charset="0"/>
                <a:ea typeface="Times New Roman" pitchFamily="18" charset="0"/>
                <a:cs typeface="Times New Roman" pitchFamily="18" charset="0"/>
              </a:rPr>
              <a:t>والاحداثيات</a:t>
            </a:r>
            <a:r>
              <a:rPr kumimoji="0" lang="ar-SA" sz="2400" b="1"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 القطبية</a:t>
            </a:r>
            <a:r>
              <a:rPr kumimoji="0" lang="en-US" sz="2400" b="1"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 (</a:t>
            </a:r>
            <a:r>
              <a:rPr kumimoji="0" lang="en-US" sz="2400" b="1" i="1" u="none" strike="noStrike" cap="none" normalizeH="0" baseline="0" dirty="0" err="1" smtClean="0">
                <a:ln>
                  <a:noFill/>
                </a:ln>
                <a:solidFill>
                  <a:schemeClr val="tx1"/>
                </a:solidFill>
                <a:effectLst/>
                <a:latin typeface="Arial" pitchFamily="34" charset="0"/>
                <a:ea typeface="Times New Roman" pitchFamily="18" charset="0"/>
                <a:cs typeface="Times New Roman" pitchFamily="18" charset="0"/>
              </a:rPr>
              <a:t>r</a:t>
            </a:r>
            <a:r>
              <a:rPr kumimoji="0" lang="en-US" sz="2400" b="1" i="0" u="none" strike="noStrike" cap="none" normalizeH="0" baseline="0" dirty="0" err="1" smtClean="0">
                <a:ln>
                  <a:noFill/>
                </a:ln>
                <a:solidFill>
                  <a:schemeClr val="tx1"/>
                </a:solidFill>
                <a:effectLst/>
                <a:latin typeface="Arial" pitchFamily="34" charset="0"/>
                <a:ea typeface="Times New Roman" pitchFamily="18" charset="0"/>
                <a:cs typeface="Times New Roman" pitchFamily="18" charset="0"/>
              </a:rPr>
              <a:t>,θ</a:t>
            </a:r>
            <a:r>
              <a:rPr kumimoji="0" lang="en-US" sz="2400" b="1"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a:t>
            </a:r>
            <a:r>
              <a:rPr kumimoji="0" lang="en-GB" sz="2400" b="1"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 </a:t>
            </a:r>
            <a:r>
              <a:rPr kumimoji="0" lang="ar-SA" sz="2400" b="1"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موضحة في الشكل التالي</a:t>
            </a:r>
            <a:r>
              <a:rPr kumimoji="0" lang="en-US" sz="2400" b="1"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justLow" defTabSz="914400" rtl="1" eaLnBrk="0" fontAlgn="base" latinLnBrk="0" hangingPunct="0">
              <a:lnSpc>
                <a:spcPct val="100000"/>
              </a:lnSpc>
              <a:spcBef>
                <a:spcPct val="0"/>
              </a:spcBef>
              <a:spcAft>
                <a:spcPct val="0"/>
              </a:spcAft>
              <a:buClrTx/>
              <a:buSzTx/>
              <a:buFontTx/>
              <a:buNone/>
              <a:tabLst/>
            </a:pPr>
            <a:r>
              <a:rPr kumimoji="0" lang="ar-IQ" sz="2800" b="1"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                       </a:t>
            </a:r>
            <a:r>
              <a:rPr kumimoji="0" lang="en-US" sz="2800" b="1"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x = r </a:t>
            </a:r>
            <a:r>
              <a:rPr kumimoji="0" lang="en-US" sz="2800" b="1" i="0" u="none" strike="noStrike" cap="none" normalizeH="0" baseline="0" dirty="0" err="1" smtClean="0">
                <a:ln>
                  <a:noFill/>
                </a:ln>
                <a:solidFill>
                  <a:schemeClr val="tx1"/>
                </a:solidFill>
                <a:effectLst/>
                <a:latin typeface="Arial" pitchFamily="34" charset="0"/>
                <a:ea typeface="Times New Roman" pitchFamily="18" charset="0"/>
                <a:cs typeface="Times New Roman" pitchFamily="18" charset="0"/>
              </a:rPr>
              <a:t>cos</a:t>
            </a:r>
            <a:r>
              <a:rPr kumimoji="0" lang="en-US" sz="2800" b="1"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 θ</a:t>
            </a:r>
            <a:r>
              <a:rPr kumimoji="0" lang="en-US" sz="2400" b="1"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 </a:t>
            </a:r>
            <a:r>
              <a:rPr kumimoji="0" lang="ar-IQ" sz="2400" b="1"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 </a:t>
            </a:r>
            <a:r>
              <a:rPr kumimoji="0" lang="en-US" sz="2400" b="1"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      </a:t>
            </a:r>
            <a:r>
              <a:rPr kumimoji="0" lang="ar-SA" sz="2400" b="1"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   </a:t>
            </a:r>
            <a:endParaRPr kumimoji="0" lang="ar-IQ" sz="2400" b="1"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endParaRPr>
          </a:p>
          <a:p>
            <a:pPr marL="0" marR="0" lvl="0" indent="457200" algn="justLow" defTabSz="914400" rtl="1" eaLnBrk="0" fontAlgn="base" latinLnBrk="0" hangingPunct="0">
              <a:lnSpc>
                <a:spcPct val="100000"/>
              </a:lnSpc>
              <a:spcBef>
                <a:spcPct val="0"/>
              </a:spcBef>
              <a:spcAft>
                <a:spcPct val="0"/>
              </a:spcAft>
              <a:buClrTx/>
              <a:buSzTx/>
              <a:buFontTx/>
              <a:buNone/>
              <a:tabLst/>
            </a:pPr>
            <a:r>
              <a:rPr kumimoji="0" lang="ar-IQ" sz="2400" b="1"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          </a:t>
            </a:r>
            <a:r>
              <a:rPr kumimoji="0" lang="ar-SA" sz="2400" b="1"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  </a:t>
            </a:r>
            <a:r>
              <a:rPr kumimoji="0" lang="ar-SA" sz="2400" b="1" i="0" u="none" strike="noStrike" cap="none" normalizeH="0" baseline="0" dirty="0" err="1" smtClean="0">
                <a:ln>
                  <a:noFill/>
                </a:ln>
                <a:solidFill>
                  <a:schemeClr val="tx1"/>
                </a:solidFill>
                <a:effectLst/>
                <a:latin typeface="Arial" pitchFamily="34" charset="0"/>
                <a:ea typeface="Times New Roman" pitchFamily="18" charset="0"/>
                <a:cs typeface="Times New Roman" pitchFamily="18" charset="0"/>
              </a:rPr>
              <a:t>وايضا</a:t>
            </a:r>
            <a:r>
              <a:rPr kumimoji="0" lang="ar-SA" sz="2400" b="1"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 </a:t>
            </a:r>
            <a:r>
              <a:rPr kumimoji="0" lang="ar-IQ" sz="2400" b="1"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      </a:t>
            </a:r>
            <a:r>
              <a:rPr kumimoji="0" lang="ar-SA" sz="2400" b="1"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 </a:t>
            </a:r>
            <a:r>
              <a:rPr kumimoji="0" lang="en-US" sz="2800" b="1"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y = r sin θ</a:t>
            </a:r>
            <a:r>
              <a:rPr kumimoji="0" lang="en-US" sz="2400" b="1"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 </a:t>
            </a:r>
            <a:r>
              <a:rPr kumimoji="0" lang="ar-IQ" sz="2400" b="1"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 </a:t>
            </a:r>
            <a:r>
              <a:rPr kumimoji="0" lang="en-US" sz="2400" b="1"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     </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justLow" defTabSz="914400" rtl="1" eaLnBrk="0" fontAlgn="base" latinLnBrk="0" hangingPunct="0">
              <a:lnSpc>
                <a:spcPct val="100000"/>
              </a:lnSpc>
              <a:spcBef>
                <a:spcPct val="0"/>
              </a:spcBef>
              <a:spcAft>
                <a:spcPct val="0"/>
              </a:spcAft>
              <a:buClrTx/>
              <a:buSzTx/>
              <a:buFontTx/>
              <a:buNone/>
              <a:tabLst/>
            </a:pPr>
            <a:r>
              <a:rPr kumimoji="0" lang="ar-SA" sz="2400" b="1"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بتربيع </a:t>
            </a:r>
            <a:r>
              <a:rPr kumimoji="0" lang="ar-SA" sz="2400" b="1" i="0" u="none" strike="noStrike" cap="none" normalizeH="0" baseline="0" dirty="0" err="1" smtClean="0">
                <a:ln>
                  <a:noFill/>
                </a:ln>
                <a:solidFill>
                  <a:schemeClr val="tx1"/>
                </a:solidFill>
                <a:effectLst/>
                <a:latin typeface="Arial" pitchFamily="34" charset="0"/>
                <a:ea typeface="Times New Roman" pitchFamily="18" charset="0"/>
                <a:cs typeface="Times New Roman" pitchFamily="18" charset="0"/>
              </a:rPr>
              <a:t>المعادليتن</a:t>
            </a:r>
            <a:r>
              <a:rPr kumimoji="0" lang="ar-SA" sz="2400" b="1"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 السابقتين وجمعهما نحصل على </a:t>
            </a:r>
            <a:r>
              <a:rPr kumimoji="0" lang="ar-EG" sz="2400" b="1"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                              </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justLow" defTabSz="914400" rtl="1" eaLnBrk="0" fontAlgn="base" latinLnBrk="0" hangingPunct="0">
              <a:lnSpc>
                <a:spcPct val="100000"/>
              </a:lnSpc>
              <a:spcBef>
                <a:spcPct val="0"/>
              </a:spcBef>
              <a:spcAft>
                <a:spcPct val="0"/>
              </a:spcAft>
              <a:buClrTx/>
              <a:buSzTx/>
              <a:buFontTx/>
              <a:buNone/>
              <a:tabLst/>
            </a:pPr>
            <a:r>
              <a:rPr kumimoji="0" lang="en-GB" sz="2400" b="1"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   </a:t>
            </a:r>
            <a:r>
              <a:rPr kumimoji="0" lang="ar-SA" sz="2400" b="1"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         </a:t>
            </a:r>
            <a:r>
              <a:rPr kumimoji="0" lang="en-GB" sz="2400" b="1"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      </a:t>
            </a:r>
            <a:endParaRPr kumimoji="0" lang="en-GB" sz="3200" b="0" i="0" u="none" strike="noStrike" cap="none" normalizeH="0" baseline="0" dirty="0" smtClean="0">
              <a:ln>
                <a:noFill/>
              </a:ln>
              <a:solidFill>
                <a:schemeClr val="tx1"/>
              </a:solidFill>
              <a:effectLst/>
              <a:latin typeface="Arial" pitchFamily="34" charset="0"/>
              <a:cs typeface="Arial" pitchFamily="34" charset="0"/>
            </a:endParaRPr>
          </a:p>
        </p:txBody>
      </p:sp>
      <p:sp>
        <p:nvSpPr>
          <p:cNvPr id="27654" name="Rectangle 6"/>
          <p:cNvSpPr>
            <a:spLocks noChangeArrowheads="1"/>
          </p:cNvSpPr>
          <p:nvPr/>
        </p:nvSpPr>
        <p:spPr bwMode="auto">
          <a:xfrm>
            <a:off x="2852408" y="4781252"/>
            <a:ext cx="5910592" cy="2000548"/>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en-GB" sz="2400" b="1"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     </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400" b="1" i="0" u="none" strike="noStrike" cap="none" normalizeH="0" baseline="0" dirty="0" smtClean="0">
                <a:ln>
                  <a:noFill/>
                </a:ln>
                <a:solidFill>
                  <a:srgbClr val="000000"/>
                </a:solidFill>
                <a:effectLst/>
                <a:latin typeface="Simplified Arabic" pitchFamily="18" charset="-78"/>
                <a:ea typeface="Times New Roman" pitchFamily="18" charset="0"/>
                <a:cs typeface="Simplified Arabic" pitchFamily="18" charset="-78"/>
              </a:rPr>
              <a:t>وهذه المعادلة</a:t>
            </a:r>
            <a:r>
              <a:rPr kumimoji="0" lang="ar-SA" sz="2400" b="1" i="0" u="none" strike="noStrike" cap="none" normalizeH="0" baseline="0" dirty="0" smtClean="0">
                <a:ln>
                  <a:noFill/>
                </a:ln>
                <a:solidFill>
                  <a:srgbClr val="000000"/>
                </a:solidFill>
                <a:effectLst/>
                <a:latin typeface="Arial" pitchFamily="34" charset="0"/>
                <a:ea typeface="Times New Roman" pitchFamily="18" charset="0"/>
                <a:cs typeface="Simplified Arabic" pitchFamily="18" charset="-78"/>
              </a:rPr>
              <a:t> </a:t>
            </a:r>
            <a:r>
              <a:rPr kumimoji="0" lang="ar-SA" sz="2400" b="1" i="0" u="none" strike="noStrike" cap="none" normalizeH="0" baseline="0" dirty="0" smtClean="0">
                <a:ln>
                  <a:noFill/>
                </a:ln>
                <a:solidFill>
                  <a:srgbClr val="000000"/>
                </a:solidFill>
                <a:effectLst/>
                <a:latin typeface="Simplified Arabic" pitchFamily="18" charset="-78"/>
                <a:ea typeface="Times New Roman" pitchFamily="18" charset="0"/>
                <a:cs typeface="Simplified Arabic" pitchFamily="18" charset="-78"/>
              </a:rPr>
              <a:t>تعبر عن المحصلة لمركبتين</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400" b="1" i="0" u="none" strike="noStrike" cap="none" normalizeH="0" baseline="0" dirty="0" smtClean="0">
                <a:ln>
                  <a:noFill/>
                </a:ln>
                <a:solidFill>
                  <a:srgbClr val="000000"/>
                </a:solidFill>
                <a:effectLst/>
                <a:latin typeface="Simplified Arabic" pitchFamily="18" charset="-78"/>
                <a:ea typeface="Times New Roman" pitchFamily="18" charset="0"/>
                <a:cs typeface="Simplified Arabic" pitchFamily="18" charset="-78"/>
              </a:rPr>
              <a:t> في اتجاه محور</a:t>
            </a:r>
            <a:r>
              <a:rPr kumimoji="0" lang="en-US" sz="2400" b="1" i="0" u="none" strike="noStrike" cap="none" normalizeH="0" baseline="0" dirty="0" smtClean="0">
                <a:ln>
                  <a:noFill/>
                </a:ln>
                <a:solidFill>
                  <a:srgbClr val="000000"/>
                </a:solidFill>
                <a:effectLst/>
                <a:latin typeface="Arial" pitchFamily="34" charset="0"/>
                <a:ea typeface="Times New Roman" pitchFamily="18" charset="0"/>
                <a:cs typeface="Simplified Arabic" pitchFamily="18" charset="-78"/>
              </a:rPr>
              <a:t> x </a:t>
            </a:r>
            <a:r>
              <a:rPr kumimoji="0" lang="ar-SA" sz="2400" b="1" i="0" u="none" strike="noStrike" cap="none" normalizeH="0" baseline="0" dirty="0" smtClean="0">
                <a:ln>
                  <a:noFill/>
                </a:ln>
                <a:solidFill>
                  <a:srgbClr val="000000"/>
                </a:solidFill>
                <a:effectLst/>
                <a:latin typeface="Simplified Arabic" pitchFamily="18" charset="-78"/>
                <a:ea typeface="Times New Roman" pitchFamily="18" charset="0"/>
                <a:cs typeface="Simplified Arabic" pitchFamily="18" charset="-78"/>
              </a:rPr>
              <a:t>وفي اتجاه محور</a:t>
            </a:r>
            <a:r>
              <a:rPr kumimoji="0" lang="en-US" sz="2400" b="1" i="0" u="none" strike="noStrike" cap="none" normalizeH="0" baseline="0" dirty="0" smtClean="0">
                <a:ln>
                  <a:noFill/>
                </a:ln>
                <a:solidFill>
                  <a:srgbClr val="000000"/>
                </a:solidFill>
                <a:effectLst/>
                <a:latin typeface="Arial" pitchFamily="34" charset="0"/>
                <a:ea typeface="Times New Roman" pitchFamily="18" charset="0"/>
                <a:cs typeface="Simplified Arabic" pitchFamily="18" charset="-78"/>
              </a:rPr>
              <a:t>. y</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400" b="1" i="0" u="none" strike="noStrike" cap="none" normalizeH="0" baseline="0" dirty="0" smtClean="0">
                <a:ln>
                  <a:noFill/>
                </a:ln>
                <a:solidFill>
                  <a:srgbClr val="000000"/>
                </a:solidFill>
                <a:effectLst/>
                <a:latin typeface="Simplified Arabic" pitchFamily="18" charset="-78"/>
                <a:ea typeface="Times New Roman" pitchFamily="18" charset="0"/>
                <a:cs typeface="Simplified Arabic" pitchFamily="18" charset="-78"/>
              </a:rPr>
              <a:t>ولتعين الزاوية (</a:t>
            </a:r>
            <a:r>
              <a:rPr kumimoji="0" lang="el-GR" sz="2800" b="1"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θ</a:t>
            </a:r>
            <a:r>
              <a:rPr kumimoji="0" lang="ar-SA" sz="2400" b="1" i="0" u="none" strike="noStrike" cap="none" normalizeH="0" baseline="0" dirty="0" smtClean="0">
                <a:ln>
                  <a:noFill/>
                </a:ln>
                <a:solidFill>
                  <a:srgbClr val="000000"/>
                </a:solidFill>
                <a:effectLst/>
                <a:latin typeface="Simplified Arabic" pitchFamily="18" charset="-78"/>
                <a:ea typeface="Times New Roman" pitchFamily="18" charset="0"/>
                <a:cs typeface="Simplified Arabic" pitchFamily="18" charset="-78"/>
              </a:rPr>
              <a:t>) التي تصنعها المحصلة مع محور (</a:t>
            </a:r>
            <a:r>
              <a:rPr kumimoji="0" lang="en-US" sz="2400" b="1" i="0" u="none" strike="noStrike" cap="none" normalizeH="0" baseline="0" dirty="0" smtClean="0">
                <a:ln>
                  <a:noFill/>
                </a:ln>
                <a:solidFill>
                  <a:srgbClr val="000000"/>
                </a:solidFill>
                <a:effectLst/>
                <a:latin typeface="Arial" pitchFamily="34" charset="0"/>
                <a:ea typeface="Times New Roman" pitchFamily="18" charset="0"/>
                <a:cs typeface="Simplified Arabic" pitchFamily="18" charset="-78"/>
              </a:rPr>
              <a:t>X</a:t>
            </a:r>
            <a:r>
              <a:rPr kumimoji="0" lang="ar-SA" sz="2400" b="1" i="0" u="none" strike="noStrike" cap="none" normalizeH="0" baseline="0" dirty="0" smtClean="0">
                <a:ln>
                  <a:noFill/>
                </a:ln>
                <a:solidFill>
                  <a:srgbClr val="000000"/>
                </a:solidFill>
                <a:effectLst/>
                <a:latin typeface="Simplified Arabic" pitchFamily="18" charset="-78"/>
                <a:ea typeface="Times New Roman" pitchFamily="18" charset="0"/>
                <a:cs typeface="Simplified Arabic" pitchFamily="18" charset="-78"/>
              </a:rPr>
              <a:t>):</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400" b="1" i="0" u="none" strike="noStrike" cap="none" normalizeH="0" baseline="0" dirty="0" smtClean="0">
                <a:ln>
                  <a:noFill/>
                </a:ln>
                <a:solidFill>
                  <a:srgbClr val="000000"/>
                </a:solidFill>
                <a:effectLst/>
                <a:latin typeface="Simplified Arabic" pitchFamily="18" charset="-78"/>
                <a:ea typeface="Times New Roman" pitchFamily="18" charset="0"/>
                <a:cs typeface="Simplified Arabic" pitchFamily="18" charset="-78"/>
              </a:rPr>
              <a:t>                       </a:t>
            </a:r>
            <a:endParaRPr kumimoji="0" lang="ar-SA" sz="3200" b="0" i="0" u="none" strike="noStrike" cap="none" normalizeH="0" baseline="0" dirty="0" smtClean="0">
              <a:ln>
                <a:noFill/>
              </a:ln>
              <a:solidFill>
                <a:schemeClr val="tx1"/>
              </a:solidFill>
              <a:effectLst/>
              <a:latin typeface="Arial" pitchFamily="34" charset="0"/>
              <a:cs typeface="Arial" pitchFamily="34" charset="0"/>
            </a:endParaRPr>
          </a:p>
        </p:txBody>
      </p:sp>
      <p:sp>
        <p:nvSpPr>
          <p:cNvPr id="27655" name="Rectangle 7"/>
          <p:cNvSpPr>
            <a:spLocks noChangeArrowheads="1"/>
          </p:cNvSpPr>
          <p:nvPr/>
        </p:nvSpPr>
        <p:spPr bwMode="auto">
          <a:xfrm>
            <a:off x="0" y="223202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SA" sz="1400" b="1" i="0" u="none" strike="noStrike" cap="none" normalizeH="0" baseline="0" smtClean="0">
                <a:ln>
                  <a:noFill/>
                </a:ln>
                <a:solidFill>
                  <a:srgbClr val="000000"/>
                </a:solidFill>
                <a:effectLst/>
                <a:latin typeface="Simplified Arabic" pitchFamily="18" charset="-78"/>
                <a:ea typeface="Times New Roman" pitchFamily="18" charset="0"/>
                <a:cs typeface="Simplified Arabic" pitchFamily="18" charset="-78"/>
              </a:rPr>
              <a:t>  </a:t>
            </a:r>
            <a:endParaRPr kumimoji="0" lang="en-US" sz="800" b="0" i="0" u="none" strike="noStrike" cap="none" normalizeH="0" baseline="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pitchFamily="34" charset="0"/>
                <a:ea typeface="Times New Roman" pitchFamily="18" charset="0"/>
                <a:cs typeface="Times New Roman" pitchFamily="18"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9315064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عنوان 1"/>
          <p:cNvSpPr txBox="1">
            <a:spLocks/>
          </p:cNvSpPr>
          <p:nvPr/>
        </p:nvSpPr>
        <p:spPr>
          <a:xfrm>
            <a:off x="5715000" y="1905000"/>
            <a:ext cx="2819400" cy="1857388"/>
          </a:xfrm>
          <a:prstGeom prst="rect">
            <a:avLst/>
          </a:prstGeom>
        </p:spPr>
        <p:txBody>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kumimoji="0" lang="ar-SA" sz="5000" b="0" i="0" u="none" strike="noStrike" kern="1200" cap="none" spc="0" normalizeH="0" baseline="0" noProof="0" dirty="0" smtClean="0">
                <a:ln>
                  <a:noFill/>
                </a:ln>
                <a:solidFill>
                  <a:schemeClr val="tx2"/>
                </a:solidFill>
                <a:effectLst/>
                <a:uLnTx/>
                <a:uFillTx/>
                <a:latin typeface="+mj-lt"/>
                <a:ea typeface="+mj-ea"/>
                <a:cs typeface="+mj-cs"/>
              </a:rPr>
              <a:t>الحل:</a:t>
            </a:r>
            <a:br>
              <a:rPr kumimoji="0" lang="ar-SA" sz="5000" b="0" i="0" u="none" strike="noStrike" kern="1200" cap="none" spc="0" normalizeH="0" baseline="0" noProof="0" dirty="0" smtClean="0">
                <a:ln>
                  <a:noFill/>
                </a:ln>
                <a:solidFill>
                  <a:schemeClr val="tx2"/>
                </a:solidFill>
                <a:effectLst/>
                <a:uLnTx/>
                <a:uFillTx/>
                <a:latin typeface="+mj-lt"/>
                <a:ea typeface="+mj-ea"/>
                <a:cs typeface="+mj-cs"/>
              </a:rPr>
            </a:br>
            <a:r>
              <a:rPr kumimoji="0" lang="ar-SA" sz="5000" b="0" i="0" u="none" strike="noStrike" kern="1200" cap="none" spc="0" normalizeH="0" baseline="0" noProof="0" dirty="0" smtClean="0">
                <a:ln>
                  <a:noFill/>
                </a:ln>
                <a:solidFill>
                  <a:schemeClr val="tx2"/>
                </a:solidFill>
                <a:effectLst/>
                <a:uLnTx/>
                <a:uFillTx/>
                <a:latin typeface="+mj-lt"/>
                <a:ea typeface="+mj-ea"/>
                <a:cs typeface="+mj-cs"/>
              </a:rPr>
              <a:t/>
            </a:r>
            <a:br>
              <a:rPr kumimoji="0" lang="ar-SA" sz="5000" b="0" i="0" u="none" strike="noStrike" kern="1200" cap="none" spc="0" normalizeH="0" baseline="0" noProof="0" dirty="0" smtClean="0">
                <a:ln>
                  <a:noFill/>
                </a:ln>
                <a:solidFill>
                  <a:schemeClr val="tx2"/>
                </a:solidFill>
                <a:effectLst/>
                <a:uLnTx/>
                <a:uFillTx/>
                <a:latin typeface="+mj-lt"/>
                <a:ea typeface="+mj-ea"/>
                <a:cs typeface="+mj-cs"/>
              </a:rPr>
            </a:br>
            <a:endParaRPr kumimoji="0" lang="ar-SA" sz="5000" b="0" i="0" u="none" strike="noStrike" kern="1200" cap="none" spc="0" normalizeH="0" baseline="0" noProof="0" dirty="0">
              <a:ln>
                <a:noFill/>
              </a:ln>
              <a:solidFill>
                <a:schemeClr val="tx2"/>
              </a:solidFill>
              <a:effectLst/>
              <a:uLnTx/>
              <a:uFillTx/>
              <a:latin typeface="+mj-lt"/>
              <a:ea typeface="+mj-ea"/>
              <a:cs typeface="+mj-cs"/>
            </a:endParaRPr>
          </a:p>
        </p:txBody>
      </p:sp>
      <p:sp>
        <p:nvSpPr>
          <p:cNvPr id="7" name="عنصر نائب للمحتوى 2"/>
          <p:cNvSpPr txBox="1">
            <a:spLocks/>
          </p:cNvSpPr>
          <p:nvPr/>
        </p:nvSpPr>
        <p:spPr>
          <a:xfrm>
            <a:off x="502920" y="530352"/>
            <a:ext cx="8183880" cy="2755772"/>
          </a:xfrm>
          <a:prstGeom prst="rect">
            <a:avLst/>
          </a:prstGeom>
        </p:spPr>
        <p:txBody>
          <a:bodyPr/>
          <a:lstStyle/>
          <a:p>
            <a:pPr marL="274320" marR="0" lvl="0" indent="-274320" algn="r" defTabSz="914400" rtl="0" eaLnBrk="1" fontAlgn="auto" latinLnBrk="0" hangingPunct="1">
              <a:lnSpc>
                <a:spcPct val="100000"/>
              </a:lnSpc>
              <a:spcBef>
                <a:spcPct val="20000"/>
              </a:spcBef>
              <a:spcAft>
                <a:spcPts val="0"/>
              </a:spcAft>
              <a:buClr>
                <a:schemeClr val="accent3"/>
              </a:buClr>
              <a:buSzPct val="95000"/>
              <a:tabLst/>
              <a:defRPr/>
            </a:pPr>
            <a:r>
              <a:rPr kumimoji="0" lang="ar-SA" sz="2600" b="0" i="0" u="none" strike="noStrike" kern="1200" cap="none" spc="0" normalizeH="0" baseline="0" noProof="0" dirty="0" smtClean="0">
                <a:ln>
                  <a:noFill/>
                </a:ln>
                <a:solidFill>
                  <a:schemeClr val="tx1"/>
                </a:solidFill>
                <a:effectLst/>
                <a:uLnTx/>
                <a:uFillTx/>
                <a:latin typeface="+mn-lt"/>
                <a:ea typeface="+mn-ea"/>
                <a:cs typeface="+mn-cs"/>
              </a:rPr>
              <a:t>مثال :</a:t>
            </a:r>
          </a:p>
          <a:p>
            <a:pPr marL="274320" marR="0" lvl="0" indent="-274320" algn="l" defTabSz="914400" rtl="1" eaLnBrk="1" fontAlgn="auto" latinLnBrk="0" hangingPunct="1">
              <a:lnSpc>
                <a:spcPct val="100000"/>
              </a:lnSpc>
              <a:spcBef>
                <a:spcPct val="20000"/>
              </a:spcBef>
              <a:spcAft>
                <a:spcPts val="0"/>
              </a:spcAft>
              <a:buClr>
                <a:schemeClr val="accent3"/>
              </a:buClr>
              <a:buSzPct val="95000"/>
              <a:tabLst/>
              <a:defRPr/>
            </a:pPr>
            <a:r>
              <a:rPr kumimoji="0" lang="ar-SA" sz="2600" b="0" i="0" u="none" strike="noStrike" kern="1200" cap="none" spc="0" normalizeH="0" baseline="0" noProof="0" dirty="0" smtClean="0">
                <a:ln>
                  <a:noFill/>
                </a:ln>
                <a:solidFill>
                  <a:schemeClr val="tx1"/>
                </a:solidFill>
                <a:effectLst/>
                <a:uLnTx/>
                <a:uFillTx/>
                <a:latin typeface="+mn-lt"/>
                <a:ea typeface="+mn-ea"/>
                <a:cs typeface="+mn-cs"/>
              </a:rPr>
              <a:t>أوجد الإحداثيات القطبية وذلك للنقطة التي </a:t>
            </a:r>
            <a:r>
              <a:rPr kumimoji="0" lang="ar-SA" sz="2600" b="0" i="0" u="none" strike="noStrike" kern="1200" cap="none" spc="0" normalizeH="0" baseline="0" noProof="0" dirty="0" err="1" smtClean="0">
                <a:ln>
                  <a:noFill/>
                </a:ln>
                <a:solidFill>
                  <a:schemeClr val="tx1"/>
                </a:solidFill>
                <a:effectLst/>
                <a:uLnTx/>
                <a:uFillTx/>
                <a:latin typeface="+mn-lt"/>
                <a:ea typeface="+mn-ea"/>
                <a:cs typeface="+mn-cs"/>
              </a:rPr>
              <a:t>احداثياتها</a:t>
            </a:r>
            <a:r>
              <a:rPr kumimoji="0" lang="ar-SA" sz="2600" b="0" i="0" u="none" strike="noStrike" kern="1200" cap="none" spc="0" normalizeH="0" baseline="0" noProof="0" dirty="0" smtClean="0">
                <a:ln>
                  <a:noFill/>
                </a:ln>
                <a:solidFill>
                  <a:schemeClr val="tx1"/>
                </a:solidFill>
                <a:effectLst/>
                <a:uLnTx/>
                <a:uFillTx/>
                <a:latin typeface="+mn-lt"/>
                <a:ea typeface="+mn-ea"/>
                <a:cs typeface="+mn-cs"/>
              </a:rPr>
              <a:t> </a:t>
            </a:r>
            <a:r>
              <a:rPr kumimoji="0" lang="ar-SA" sz="2600" b="0" i="0" u="none" strike="noStrike" kern="1200" cap="none" spc="0" normalizeH="0" baseline="0" noProof="0" dirty="0" err="1" smtClean="0">
                <a:ln>
                  <a:noFill/>
                </a:ln>
                <a:solidFill>
                  <a:schemeClr val="tx1"/>
                </a:solidFill>
                <a:effectLst/>
                <a:uLnTx/>
                <a:uFillTx/>
                <a:latin typeface="+mn-lt"/>
                <a:ea typeface="+mn-ea"/>
                <a:cs typeface="+mn-cs"/>
              </a:rPr>
              <a:t>الكارتيزيه</a:t>
            </a:r>
            <a:r>
              <a:rPr kumimoji="0" lang="ar-SA" sz="2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600" b="0" i="0" u="none" strike="noStrike" kern="1200" cap="none" spc="0" normalizeH="0" baseline="0" noProof="0" dirty="0" smtClean="0">
                <a:ln>
                  <a:noFill/>
                </a:ln>
                <a:solidFill>
                  <a:schemeClr val="tx1"/>
                </a:solidFill>
                <a:effectLst/>
                <a:uLnTx/>
                <a:uFillTx/>
                <a:latin typeface="+mn-lt"/>
                <a:ea typeface="+mn-ea"/>
                <a:cs typeface="+mn-cs"/>
              </a:rPr>
              <a:t>(-</a:t>
            </a:r>
            <a:r>
              <a:rPr lang="en-US" sz="2600" dirty="0" smtClean="0">
                <a:latin typeface="+mj-lt"/>
              </a:rPr>
              <a:t>4 </a:t>
            </a:r>
            <a:r>
              <a:rPr kumimoji="0" lang="en-US" sz="2600" b="0" i="0" u="none" strike="noStrike" kern="1200" cap="none" spc="0" normalizeH="0" baseline="0" noProof="0" dirty="0" smtClean="0">
                <a:ln>
                  <a:noFill/>
                </a:ln>
                <a:solidFill>
                  <a:schemeClr val="tx1"/>
                </a:solidFill>
                <a:effectLst/>
                <a:uLnTx/>
                <a:uFillTx/>
                <a:latin typeface="+mn-lt"/>
                <a:ea typeface="+mn-ea"/>
                <a:cs typeface="+mn-cs"/>
              </a:rPr>
              <a:t>,-</a:t>
            </a:r>
            <a:r>
              <a:rPr kumimoji="0" lang="en-US" sz="2600" b="0" i="0" u="none" strike="noStrike" kern="1200" cap="none" spc="0" normalizeH="0" baseline="0" noProof="0" dirty="0" smtClean="0">
                <a:ln>
                  <a:noFill/>
                </a:ln>
                <a:solidFill>
                  <a:schemeClr val="tx1"/>
                </a:solidFill>
                <a:effectLst/>
                <a:uLnTx/>
                <a:uFillTx/>
                <a:latin typeface="+mj-lt"/>
                <a:ea typeface="+mn-ea"/>
                <a:cs typeface="+mn-cs"/>
              </a:rPr>
              <a:t>2.5</a:t>
            </a:r>
            <a:r>
              <a:rPr kumimoji="0" lang="en-US" sz="2600" b="0" i="0" u="none" strike="noStrike" kern="1200" cap="none" spc="0" normalizeH="0" baseline="0" noProof="0" dirty="0" smtClean="0">
                <a:ln>
                  <a:noFill/>
                </a:ln>
                <a:solidFill>
                  <a:schemeClr val="tx1"/>
                </a:solidFill>
                <a:effectLst/>
                <a:uLnTx/>
                <a:uFillTx/>
                <a:latin typeface="+mn-lt"/>
                <a:ea typeface="+mn-ea"/>
                <a:cs typeface="+mn-cs"/>
              </a:rPr>
              <a:t>)</a:t>
            </a:r>
            <a:r>
              <a:rPr kumimoji="0" lang="ar-SA" sz="2600" b="0" i="0" u="none" strike="noStrike" kern="1200" cap="none" spc="0" normalizeH="0" baseline="0" noProof="0" dirty="0" smtClean="0">
                <a:ln>
                  <a:noFill/>
                </a:ln>
                <a:solidFill>
                  <a:schemeClr val="tx1"/>
                </a:solidFill>
                <a:effectLst/>
                <a:uLnTx/>
                <a:uFillTx/>
                <a:latin typeface="+mn-lt"/>
                <a:ea typeface="+mn-ea"/>
                <a:cs typeface="+mn-cs"/>
              </a:rPr>
              <a:t>؟</a:t>
            </a:r>
          </a:p>
          <a:p>
            <a:pPr marL="274320" marR="0" lvl="0" indent="-274320" algn="r" defTabSz="914400" rtl="0" eaLnBrk="1" fontAlgn="auto" latinLnBrk="0" hangingPunct="1">
              <a:lnSpc>
                <a:spcPct val="100000"/>
              </a:lnSpc>
              <a:spcBef>
                <a:spcPct val="20000"/>
              </a:spcBef>
              <a:spcAft>
                <a:spcPts val="0"/>
              </a:spcAft>
              <a:buClr>
                <a:schemeClr val="accent3"/>
              </a:buClr>
              <a:buSzPct val="95000"/>
              <a:tabLst/>
              <a:defRPr/>
            </a:pPr>
            <a:endParaRPr kumimoji="0" lang="ar-SA" sz="2600" b="0" i="0" u="none" strike="noStrike" kern="1200" cap="none" spc="0" normalizeH="0" baseline="0" noProof="0" dirty="0">
              <a:ln>
                <a:noFill/>
              </a:ln>
              <a:solidFill>
                <a:schemeClr val="tx1"/>
              </a:solidFill>
              <a:effectLst/>
              <a:uLnTx/>
              <a:uFillTx/>
              <a:latin typeface="+mn-lt"/>
              <a:ea typeface="+mn-ea"/>
              <a:cs typeface="+mn-cs"/>
            </a:endParaRPr>
          </a:p>
        </p:txBody>
      </p:sp>
      <p:graphicFrame>
        <p:nvGraphicFramePr>
          <p:cNvPr id="8" name="Object 3"/>
          <p:cNvGraphicFramePr>
            <a:graphicFrameLocks noChangeAspect="1"/>
          </p:cNvGraphicFramePr>
          <p:nvPr/>
        </p:nvGraphicFramePr>
        <p:xfrm>
          <a:off x="533400" y="3159125"/>
          <a:ext cx="7696200" cy="1946275"/>
        </p:xfrm>
        <a:graphic>
          <a:graphicData uri="http://schemas.openxmlformats.org/presentationml/2006/ole">
            <mc:AlternateContent xmlns:mc="http://schemas.openxmlformats.org/markup-compatibility/2006">
              <mc:Choice xmlns:v="urn:schemas-microsoft-com:vml" Requires="v">
                <p:oleObj spid="_x0000_s3075" name="Equation" r:id="rId3" imgW="2616120" imgH="761760" progId="Equation.3">
                  <p:embed/>
                </p:oleObj>
              </mc:Choice>
              <mc:Fallback>
                <p:oleObj name="Equation" r:id="rId3" imgW="2616120" imgH="76176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3159125"/>
                        <a:ext cx="7696200" cy="1946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35557065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p:cNvPicPr>
            <a:picLocks noChangeAspect="1" noChangeArrowheads="1"/>
          </p:cNvPicPr>
          <p:nvPr/>
        </p:nvPicPr>
        <p:blipFill>
          <a:blip r:embed="rId2"/>
          <a:srcRect/>
          <a:stretch>
            <a:fillRect/>
          </a:stretch>
        </p:blipFill>
        <p:spPr bwMode="auto">
          <a:xfrm>
            <a:off x="304800" y="838200"/>
            <a:ext cx="2857581" cy="2608262"/>
          </a:xfrm>
          <a:prstGeom prst="rect">
            <a:avLst/>
          </a:prstGeom>
          <a:noFill/>
          <a:ln w="9525">
            <a:noFill/>
            <a:miter lim="800000"/>
            <a:headEnd/>
            <a:tailEnd/>
          </a:ln>
        </p:spPr>
      </p:pic>
      <p:pic>
        <p:nvPicPr>
          <p:cNvPr id="3" name="Picture 7" descr="http://hazemsakeek.com/Physics_Lectures/medicalphysics/medicalimages/2006-03-11_23-08-12-709.png"/>
          <p:cNvPicPr>
            <a:picLocks noChangeAspect="1" noChangeArrowheads="1"/>
          </p:cNvPicPr>
          <p:nvPr/>
        </p:nvPicPr>
        <p:blipFill>
          <a:blip r:embed="rId3"/>
          <a:srcRect/>
          <a:stretch>
            <a:fillRect/>
          </a:stretch>
        </p:blipFill>
        <p:spPr bwMode="auto">
          <a:xfrm>
            <a:off x="6084887" y="3962400"/>
            <a:ext cx="2830513" cy="2543175"/>
          </a:xfrm>
          <a:prstGeom prst="rect">
            <a:avLst/>
          </a:prstGeom>
          <a:noFill/>
          <a:ln w="9525">
            <a:noFill/>
            <a:miter lim="800000"/>
            <a:headEnd/>
            <a:tailEnd/>
          </a:ln>
        </p:spPr>
      </p:pic>
      <p:sp>
        <p:nvSpPr>
          <p:cNvPr id="4" name="مستطيل مستدير الزوايا 3"/>
          <p:cNvSpPr/>
          <p:nvPr/>
        </p:nvSpPr>
        <p:spPr>
          <a:xfrm>
            <a:off x="3352800" y="914400"/>
            <a:ext cx="5715000" cy="1000125"/>
          </a:xfrm>
          <a:prstGeom prst="roundRect">
            <a:avLst/>
          </a:prstGeom>
          <a:solidFill>
            <a:srgbClr val="FFD1FF"/>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r">
              <a:defRPr/>
            </a:pPr>
            <a:r>
              <a:rPr lang="ar-SA" sz="2400" b="1" dirty="0">
                <a:solidFill>
                  <a:schemeClr val="tx1"/>
                </a:solidFill>
                <a:latin typeface="Arial" pitchFamily="34" charset="0"/>
                <a:cs typeface="Arial" pitchFamily="34" charset="0"/>
              </a:rPr>
              <a:t>تمرين (1):</a:t>
            </a:r>
          </a:p>
          <a:p>
            <a:pPr algn="r">
              <a:defRPr/>
            </a:pPr>
            <a:r>
              <a:rPr lang="ar-SA" sz="2400" b="1" dirty="0" smtClean="0">
                <a:solidFill>
                  <a:schemeClr val="tx1"/>
                </a:solidFill>
                <a:latin typeface="Arial" pitchFamily="34" charset="0"/>
                <a:cs typeface="Arial" pitchFamily="34" charset="0"/>
              </a:rPr>
              <a:t>أوجد </a:t>
            </a:r>
            <a:r>
              <a:rPr lang="ar-SA" sz="2400" b="1" dirty="0">
                <a:solidFill>
                  <a:schemeClr val="tx1"/>
                </a:solidFill>
                <a:latin typeface="Arial" pitchFamily="34" charset="0"/>
                <a:cs typeface="Arial" pitchFamily="34" charset="0"/>
              </a:rPr>
              <a:t>الإحداثيات القطبية للنقطة الممثلة في الشكل.</a:t>
            </a:r>
          </a:p>
        </p:txBody>
      </p:sp>
      <p:sp>
        <p:nvSpPr>
          <p:cNvPr id="5" name="مستطيل مستدير الزوايا 4"/>
          <p:cNvSpPr/>
          <p:nvPr/>
        </p:nvSpPr>
        <p:spPr>
          <a:xfrm>
            <a:off x="152400" y="4343400"/>
            <a:ext cx="5715000" cy="1000125"/>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r">
              <a:defRPr/>
            </a:pPr>
            <a:r>
              <a:rPr lang="ar-SA" sz="2400" b="1" dirty="0">
                <a:solidFill>
                  <a:schemeClr val="tx1"/>
                </a:solidFill>
                <a:latin typeface="Arial" pitchFamily="34" charset="0"/>
                <a:cs typeface="Arial" pitchFamily="34" charset="0"/>
              </a:rPr>
              <a:t>تمرين (2):</a:t>
            </a:r>
          </a:p>
          <a:p>
            <a:pPr algn="l" rtl="1">
              <a:defRPr/>
            </a:pPr>
            <a:r>
              <a:rPr lang="ar-SA" sz="2400" b="1" dirty="0" smtClean="0">
                <a:solidFill>
                  <a:schemeClr val="tx1"/>
                </a:solidFill>
                <a:latin typeface="Arial" pitchFamily="34" charset="0"/>
                <a:cs typeface="Arial" pitchFamily="34" charset="0"/>
              </a:rPr>
              <a:t>أوجد </a:t>
            </a:r>
            <a:r>
              <a:rPr lang="ar-SA" sz="2400" b="1" dirty="0">
                <a:solidFill>
                  <a:schemeClr val="tx1"/>
                </a:solidFill>
                <a:latin typeface="Arial" pitchFamily="34" charset="0"/>
                <a:cs typeface="Arial" pitchFamily="34" charset="0"/>
              </a:rPr>
              <a:t>الإحداثيات </a:t>
            </a:r>
            <a:r>
              <a:rPr lang="ar-SA" sz="2400" b="1" dirty="0" err="1">
                <a:solidFill>
                  <a:schemeClr val="tx1"/>
                </a:solidFill>
                <a:latin typeface="Arial" pitchFamily="34" charset="0"/>
                <a:cs typeface="Arial" pitchFamily="34" charset="0"/>
              </a:rPr>
              <a:t>الكرتيزية</a:t>
            </a:r>
            <a:r>
              <a:rPr lang="ar-SA" sz="2400" b="1" dirty="0">
                <a:solidFill>
                  <a:schemeClr val="tx1"/>
                </a:solidFill>
                <a:latin typeface="Arial" pitchFamily="34" charset="0"/>
                <a:cs typeface="Arial" pitchFamily="34" charset="0"/>
              </a:rPr>
              <a:t> للنقطة حيث </a:t>
            </a:r>
            <a:r>
              <a:rPr lang="en-US" sz="2400" b="1" dirty="0">
                <a:solidFill>
                  <a:schemeClr val="tx1"/>
                </a:solidFill>
                <a:latin typeface="Arial" pitchFamily="34" charset="0"/>
                <a:cs typeface="Arial" pitchFamily="34" charset="0"/>
              </a:rPr>
              <a:t>r=5.5m, </a:t>
            </a:r>
            <a:r>
              <a:rPr lang="el-GR" sz="2400" b="1" dirty="0">
                <a:solidFill>
                  <a:schemeClr val="tx1"/>
                </a:solidFill>
                <a:latin typeface="Arial" pitchFamily="34" charset="0"/>
                <a:cs typeface="Arial" pitchFamily="34" charset="0"/>
              </a:rPr>
              <a:t>θ</a:t>
            </a:r>
            <a:r>
              <a:rPr lang="en-US" sz="2400" b="1" dirty="0">
                <a:solidFill>
                  <a:schemeClr val="tx1"/>
                </a:solidFill>
                <a:latin typeface="Arial" pitchFamily="34" charset="0"/>
                <a:cs typeface="Arial" pitchFamily="34" charset="0"/>
              </a:rPr>
              <a:t>=240</a:t>
            </a:r>
            <a:r>
              <a:rPr lang="en-US" sz="2400" b="1" baseline="30000" dirty="0">
                <a:solidFill>
                  <a:schemeClr val="tx1"/>
                </a:solidFill>
                <a:latin typeface="Arial" pitchFamily="34" charset="0"/>
                <a:cs typeface="Arial" pitchFamily="34" charset="0"/>
              </a:rPr>
              <a:t>o</a:t>
            </a:r>
            <a:r>
              <a:rPr lang="ar-SA" sz="2400" b="1" dirty="0">
                <a:solidFill>
                  <a:schemeClr val="tx1"/>
                </a:solidFill>
                <a:latin typeface="Arial" pitchFamily="34" charset="0"/>
                <a:cs typeface="Arial" pitchFamily="34" charset="0"/>
              </a:rPr>
              <a:t>.</a:t>
            </a:r>
          </a:p>
        </p:txBody>
      </p:sp>
    </p:spTree>
    <p:extLst>
      <p:ext uri="{BB962C8B-B14F-4D97-AF65-F5344CB8AC3E}">
        <p14:creationId xmlns:p14="http://schemas.microsoft.com/office/powerpoint/2010/main" val="8636689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ستطيل 6"/>
          <p:cNvSpPr/>
          <p:nvPr/>
        </p:nvSpPr>
        <p:spPr>
          <a:xfrm>
            <a:off x="1981200" y="1371600"/>
            <a:ext cx="4346020" cy="3631763"/>
          </a:xfrm>
          <a:prstGeom prst="rect">
            <a:avLst/>
          </a:prstGeom>
        </p:spPr>
        <p:txBody>
          <a:bodyPr wrap="square">
            <a:spAutoFit/>
          </a:bodyPr>
          <a:lstStyle/>
          <a:p>
            <a:pPr algn="ctr"/>
            <a:r>
              <a:rPr lang="ar-IQ" sz="11500" b="1" kern="10" dirty="0" smtClean="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Arial Black"/>
              </a:rPr>
              <a:t>شكرا </a:t>
            </a:r>
            <a:r>
              <a:rPr lang="ar-IQ" sz="11500" b="1" kern="10" dirty="0" err="1" smtClean="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Arial Black"/>
              </a:rPr>
              <a:t>لاصغائكم</a:t>
            </a:r>
            <a:endParaRPr lang="en-US" sz="11500" b="1" dirty="0"/>
          </a:p>
        </p:txBody>
      </p:sp>
    </p:spTree>
    <p:extLst>
      <p:ext uri="{BB962C8B-B14F-4D97-AF65-F5344CB8AC3E}">
        <p14:creationId xmlns:p14="http://schemas.microsoft.com/office/powerpoint/2010/main" val="16058083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Rectangle 2"/>
          <p:cNvSpPr>
            <a:spLocks noGrp="1" noChangeArrowheads="1"/>
          </p:cNvSpPr>
          <p:nvPr>
            <p:ph idx="1"/>
          </p:nvPr>
        </p:nvSpPr>
        <p:spPr>
          <a:xfrm>
            <a:off x="395288" y="762000"/>
            <a:ext cx="8229600" cy="1728788"/>
          </a:xfrm>
        </p:spPr>
        <p:txBody>
          <a:bodyPr>
            <a:normAutofit/>
          </a:bodyPr>
          <a:lstStyle/>
          <a:p>
            <a:pPr>
              <a:lnSpc>
                <a:spcPct val="80000"/>
              </a:lnSpc>
            </a:pPr>
            <a:endParaRPr lang="ar-SA" sz="1600" dirty="0"/>
          </a:p>
          <a:p>
            <a:pPr>
              <a:lnSpc>
                <a:spcPct val="80000"/>
              </a:lnSpc>
            </a:pPr>
            <a:endParaRPr lang="ar-SA" sz="1600" dirty="0"/>
          </a:p>
          <a:p>
            <a:pPr algn="ctr">
              <a:lnSpc>
                <a:spcPct val="80000"/>
              </a:lnSpc>
              <a:buFontTx/>
              <a:buNone/>
            </a:pPr>
            <a:r>
              <a:rPr lang="ar-SA" sz="7800" dirty="0">
                <a:solidFill>
                  <a:srgbClr val="9900CC"/>
                </a:solidFill>
                <a:latin typeface="Kunstler Script" pitchFamily="66" charset="0"/>
                <a:cs typeface="Monotype Koufi" pitchFamily="2" charset="-78"/>
              </a:rPr>
              <a:t>المحاضرة </a:t>
            </a:r>
            <a:r>
              <a:rPr lang="ar-SA" sz="7800" dirty="0" smtClean="0">
                <a:solidFill>
                  <a:srgbClr val="9900CC"/>
                </a:solidFill>
                <a:latin typeface="Kunstler Script" pitchFamily="66" charset="0"/>
                <a:cs typeface="Monotype Koufi" pitchFamily="2" charset="-78"/>
              </a:rPr>
              <a:t>الأول</a:t>
            </a:r>
            <a:r>
              <a:rPr lang="ar-IQ" sz="7800" dirty="0" smtClean="0">
                <a:solidFill>
                  <a:srgbClr val="9900CC"/>
                </a:solidFill>
                <a:latin typeface="Kunstler Script" pitchFamily="66" charset="0"/>
                <a:cs typeface="Monotype Koufi" pitchFamily="2" charset="-78"/>
              </a:rPr>
              <a:t>ى</a:t>
            </a:r>
            <a:endParaRPr lang="en-US" sz="4000" dirty="0">
              <a:solidFill>
                <a:srgbClr val="339933"/>
              </a:solidFill>
              <a:cs typeface="Monotype Koufi" pitchFamily="2" charset="-78"/>
            </a:endParaRPr>
          </a:p>
        </p:txBody>
      </p:sp>
      <p:sp>
        <p:nvSpPr>
          <p:cNvPr id="25603" name="WordArt 3"/>
          <p:cNvSpPr>
            <a:spLocks noChangeArrowheads="1" noChangeShapeType="1" noTextEdit="1"/>
          </p:cNvSpPr>
          <p:nvPr/>
        </p:nvSpPr>
        <p:spPr bwMode="auto">
          <a:xfrm>
            <a:off x="1979613" y="3200400"/>
            <a:ext cx="4967287" cy="2016125"/>
          </a:xfrm>
          <a:prstGeom prst="rect">
            <a:avLst/>
          </a:prstGeom>
        </p:spPr>
        <p:txBody>
          <a:bodyPr wrap="none" fromWordArt="1">
            <a:prstTxWarp prst="textPlain">
              <a:avLst>
                <a:gd name="adj" fmla="val 50000"/>
              </a:avLst>
            </a:prstTxWarp>
          </a:bodyPr>
          <a:lstStyle/>
          <a:p>
            <a:pPr algn="ctr"/>
            <a:r>
              <a:rPr lang="ar-IQ" sz="3600" kern="10" dirty="0">
                <a:ln w="12700">
                  <a:solidFill>
                    <a:srgbClr val="EAEAEA"/>
                  </a:solidFill>
                  <a:round/>
                  <a:headEnd/>
                  <a:tailEnd/>
                </a:ln>
                <a:solidFill>
                  <a:srgbClr val="FF0000"/>
                </a:solidFill>
                <a:effectLst>
                  <a:outerShdw dist="35921" dir="2700000" sy="50000" kx="2115830" algn="bl" rotWithShape="0">
                    <a:srgbClr val="C0C0C0">
                      <a:alpha val="80000"/>
                    </a:srgbClr>
                  </a:outerShdw>
                </a:effectLst>
                <a:latin typeface="Arial Black"/>
              </a:rPr>
              <a:t>القياس</a:t>
            </a:r>
            <a:endParaRPr lang="en-US" sz="3600" kern="10" dirty="0">
              <a:ln w="12700">
                <a:solidFill>
                  <a:srgbClr val="EAEAEA"/>
                </a:solidFill>
                <a:round/>
                <a:headEnd/>
                <a:tailEnd/>
              </a:ln>
              <a:solidFill>
                <a:srgbClr val="FF0000"/>
              </a:solidFill>
              <a:effectLst>
                <a:outerShdw dist="35921" dir="2700000" sy="50000" kx="2115830" algn="bl" rotWithShape="0">
                  <a:srgbClr val="C0C0C0">
                    <a:alpha val="80000"/>
                  </a:srgbClr>
                </a:outerShdw>
              </a:effectLst>
              <a:latin typeface="Arial Black"/>
            </a:endParaRPr>
          </a:p>
        </p:txBody>
      </p:sp>
    </p:spTree>
    <p:extLst>
      <p:ext uri="{BB962C8B-B14F-4D97-AF65-F5344CB8AC3E}">
        <p14:creationId xmlns:p14="http://schemas.microsoft.com/office/powerpoint/2010/main" val="23682223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5602">
                                            <p:txEl>
                                              <p:pRg st="2" end="2"/>
                                            </p:txEl>
                                          </p:spTgt>
                                        </p:tgtEl>
                                        <p:attrNameLst>
                                          <p:attrName>style.visibility</p:attrName>
                                        </p:attrNameLst>
                                      </p:cBhvr>
                                      <p:to>
                                        <p:strVal val="visible"/>
                                      </p:to>
                                    </p:set>
                                    <p:animEffect transition="in" filter="box(in)">
                                      <p:cBhvr>
                                        <p:cTn id="7" dur="500"/>
                                        <p:tgtEl>
                                          <p:spTgt spid="25602">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5603"/>
                                        </p:tgtEl>
                                        <p:attrNameLst>
                                          <p:attrName>style.visibility</p:attrName>
                                        </p:attrNameLst>
                                      </p:cBhvr>
                                      <p:to>
                                        <p:strVal val="visible"/>
                                      </p:to>
                                    </p:set>
                                    <p:animEffect transition="in" filter="checkerboard(across)">
                                      <p:cBhvr>
                                        <p:cTn id="12" dur="500"/>
                                        <p:tgtEl>
                                          <p:spTgt spid="256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2" grpId="0" build="p"/>
      <p:bldP spid="2560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WordArt 2"/>
          <p:cNvSpPr>
            <a:spLocks noChangeArrowheads="1" noChangeShapeType="1" noTextEdit="1"/>
          </p:cNvSpPr>
          <p:nvPr/>
        </p:nvSpPr>
        <p:spPr bwMode="auto">
          <a:xfrm>
            <a:off x="1447800" y="0"/>
            <a:ext cx="6543675" cy="1400175"/>
          </a:xfrm>
          <a:prstGeom prst="rect">
            <a:avLst/>
          </a:prstGeom>
        </p:spPr>
        <p:txBody>
          <a:bodyPr wrap="none" fromWordArt="1">
            <a:prstTxWarp prst="textPlain">
              <a:avLst>
                <a:gd name="adj" fmla="val 50000"/>
              </a:avLst>
            </a:prstTxWarp>
          </a:bodyPr>
          <a:lstStyle/>
          <a:p>
            <a:pPr algn="ctr" rtl="1"/>
            <a:r>
              <a:rPr lang="ar-IQ" sz="6000" b="1" i="1" kern="10" dirty="0">
                <a:ln w="12700">
                  <a:solidFill>
                    <a:srgbClr val="EAEAEA"/>
                  </a:solidFill>
                  <a:round/>
                  <a:headEnd/>
                  <a:tailEnd/>
                </a:ln>
                <a:solidFill>
                  <a:srgbClr val="FF0000"/>
                </a:solidFill>
                <a:effectLst>
                  <a:outerShdw dist="35921" dir="2700000" sy="50000" kx="2115830" algn="bl" rotWithShape="0">
                    <a:srgbClr val="C0C0C0">
                      <a:alpha val="80000"/>
                    </a:srgbClr>
                  </a:outerShdw>
                </a:effectLst>
                <a:cs typeface="Mudir MT"/>
              </a:rPr>
              <a:t>أهداف المحاضرة الأولى</a:t>
            </a:r>
            <a:endParaRPr lang="en-US" sz="6000" b="1" i="1" kern="10" dirty="0">
              <a:ln w="12700">
                <a:solidFill>
                  <a:srgbClr val="EAEAEA"/>
                </a:solidFill>
                <a:round/>
                <a:headEnd/>
                <a:tailEnd/>
              </a:ln>
              <a:solidFill>
                <a:srgbClr val="FF0000"/>
              </a:solidFill>
              <a:effectLst>
                <a:outerShdw dist="35921" dir="2700000" sy="50000" kx="2115830" algn="bl" rotWithShape="0">
                  <a:srgbClr val="C0C0C0">
                    <a:alpha val="80000"/>
                  </a:srgbClr>
                </a:outerShdw>
              </a:effectLst>
              <a:cs typeface="Mudir MT"/>
            </a:endParaRPr>
          </a:p>
        </p:txBody>
      </p:sp>
      <p:sp>
        <p:nvSpPr>
          <p:cNvPr id="26627" name="Rectangle 3"/>
          <p:cNvSpPr>
            <a:spLocks noChangeArrowheads="1"/>
          </p:cNvSpPr>
          <p:nvPr/>
        </p:nvSpPr>
        <p:spPr bwMode="auto">
          <a:xfrm>
            <a:off x="457200" y="3482975"/>
            <a:ext cx="8147050" cy="479425"/>
          </a:xfrm>
          <a:prstGeom prst="rect">
            <a:avLst/>
          </a:prstGeom>
          <a:noFill/>
          <a:ln w="9525">
            <a:noFill/>
            <a:miter lim="800000"/>
            <a:headEnd/>
            <a:tailEnd/>
          </a:ln>
          <a:effectLst/>
        </p:spPr>
        <p:txBody>
          <a:bodyPr/>
          <a:lstStyle/>
          <a:p>
            <a:pPr marL="342900" indent="-342900" algn="r" rtl="1">
              <a:lnSpc>
                <a:spcPct val="90000"/>
              </a:lnSpc>
              <a:spcBef>
                <a:spcPct val="20000"/>
              </a:spcBef>
              <a:buFontTx/>
              <a:buChar char="•"/>
            </a:pPr>
            <a:r>
              <a:rPr lang="ar-SA" sz="2800" b="1" dirty="0" smtClean="0"/>
              <a:t>التعرف </a:t>
            </a:r>
            <a:r>
              <a:rPr lang="ar-SA" sz="2800" b="1" dirty="0"/>
              <a:t>على أنظمة القياس المختلفة</a:t>
            </a:r>
            <a:r>
              <a:rPr lang="ar-SA" sz="2800" b="1" dirty="0">
                <a:latin typeface="Times New Roman" pitchFamily="18" charset="0"/>
                <a:cs typeface="Times New Roman" pitchFamily="18" charset="0"/>
              </a:rPr>
              <a:t>.</a:t>
            </a:r>
            <a:endParaRPr lang="ar-EG" sz="2800" b="1" dirty="0">
              <a:latin typeface="Times New Roman" pitchFamily="18" charset="0"/>
              <a:cs typeface="Times New Roman" pitchFamily="18" charset="0"/>
            </a:endParaRPr>
          </a:p>
        </p:txBody>
      </p:sp>
      <p:sp>
        <p:nvSpPr>
          <p:cNvPr id="26628" name="Rectangle 4"/>
          <p:cNvSpPr>
            <a:spLocks noChangeArrowheads="1"/>
          </p:cNvSpPr>
          <p:nvPr/>
        </p:nvSpPr>
        <p:spPr bwMode="auto">
          <a:xfrm>
            <a:off x="1447800" y="4114800"/>
            <a:ext cx="7162800" cy="533400"/>
          </a:xfrm>
          <a:prstGeom prst="rect">
            <a:avLst/>
          </a:prstGeom>
          <a:noFill/>
          <a:ln w="9525">
            <a:noFill/>
            <a:miter lim="800000"/>
            <a:headEnd/>
            <a:tailEnd/>
          </a:ln>
          <a:effectLst/>
        </p:spPr>
        <p:txBody>
          <a:bodyPr/>
          <a:lstStyle/>
          <a:p>
            <a:pPr marL="342900" indent="-342900" algn="r" rtl="1">
              <a:lnSpc>
                <a:spcPct val="90000"/>
              </a:lnSpc>
              <a:spcBef>
                <a:spcPct val="20000"/>
              </a:spcBef>
              <a:buFontTx/>
              <a:buChar char="•"/>
            </a:pPr>
            <a:r>
              <a:rPr lang="ar-SA" sz="2800" b="1" dirty="0">
                <a:latin typeface="Times New Roman" pitchFamily="18" charset="0"/>
                <a:cs typeface="Times New Roman" pitchFamily="18" charset="0"/>
              </a:rPr>
              <a:t>معرفة مدلولات المقاطع </a:t>
            </a:r>
            <a:r>
              <a:rPr lang="ar-SA" sz="2800" b="1" dirty="0" err="1">
                <a:latin typeface="Times New Roman" pitchFamily="18" charset="0"/>
                <a:cs typeface="Times New Roman" pitchFamily="18" charset="0"/>
              </a:rPr>
              <a:t>التى</a:t>
            </a:r>
            <a:r>
              <a:rPr lang="ar-SA" sz="2800" b="1" dirty="0">
                <a:latin typeface="Times New Roman" pitchFamily="18" charset="0"/>
                <a:cs typeface="Times New Roman" pitchFamily="18" charset="0"/>
              </a:rPr>
              <a:t> تضاف إلي وحدات القياس.</a:t>
            </a:r>
            <a:endParaRPr lang="ar-EG" sz="2800" b="1" dirty="0">
              <a:latin typeface="Times New Roman" pitchFamily="18" charset="0"/>
              <a:cs typeface="Times New Roman" pitchFamily="18" charset="0"/>
            </a:endParaRPr>
          </a:p>
        </p:txBody>
      </p:sp>
      <p:sp>
        <p:nvSpPr>
          <p:cNvPr id="26629" name="Rectangle 5"/>
          <p:cNvSpPr>
            <a:spLocks noChangeArrowheads="1"/>
          </p:cNvSpPr>
          <p:nvPr/>
        </p:nvSpPr>
        <p:spPr bwMode="auto">
          <a:xfrm>
            <a:off x="1981200" y="2819400"/>
            <a:ext cx="6629400" cy="533400"/>
          </a:xfrm>
          <a:prstGeom prst="rect">
            <a:avLst/>
          </a:prstGeom>
          <a:noFill/>
          <a:ln w="9525">
            <a:noFill/>
            <a:miter lim="800000"/>
            <a:headEnd/>
            <a:tailEnd/>
          </a:ln>
          <a:effectLst/>
        </p:spPr>
        <p:txBody>
          <a:bodyPr/>
          <a:lstStyle/>
          <a:p>
            <a:pPr marL="342900" indent="-342900" algn="r" rtl="1">
              <a:lnSpc>
                <a:spcPct val="90000"/>
              </a:lnSpc>
              <a:spcBef>
                <a:spcPct val="20000"/>
              </a:spcBef>
              <a:buFontTx/>
              <a:buChar char="•"/>
            </a:pPr>
            <a:r>
              <a:rPr lang="ar-SA" sz="2800" b="1" dirty="0" smtClean="0"/>
              <a:t>التعرف </a:t>
            </a:r>
            <a:r>
              <a:rPr lang="ar-SA" sz="2800" b="1" dirty="0"/>
              <a:t>على وحدات القياس وأنواعها.</a:t>
            </a:r>
            <a:endParaRPr lang="en-US" sz="2800" b="1" dirty="0"/>
          </a:p>
        </p:txBody>
      </p:sp>
      <p:sp>
        <p:nvSpPr>
          <p:cNvPr id="26630" name="Rectangle 6"/>
          <p:cNvSpPr>
            <a:spLocks noChangeArrowheads="1"/>
          </p:cNvSpPr>
          <p:nvPr/>
        </p:nvSpPr>
        <p:spPr bwMode="auto">
          <a:xfrm>
            <a:off x="685800" y="1676400"/>
            <a:ext cx="7924800" cy="533400"/>
          </a:xfrm>
          <a:prstGeom prst="rect">
            <a:avLst/>
          </a:prstGeom>
          <a:noFill/>
          <a:ln w="9525">
            <a:noFill/>
            <a:miter lim="800000"/>
            <a:headEnd/>
            <a:tailEnd/>
          </a:ln>
          <a:effectLst/>
        </p:spPr>
        <p:txBody>
          <a:bodyPr/>
          <a:lstStyle/>
          <a:p>
            <a:pPr marL="342900" indent="-342900" algn="r" rtl="1">
              <a:lnSpc>
                <a:spcPct val="90000"/>
              </a:lnSpc>
              <a:spcBef>
                <a:spcPct val="20000"/>
              </a:spcBef>
              <a:buFontTx/>
              <a:buChar char="•"/>
            </a:pPr>
            <a:r>
              <a:rPr lang="ar-SA" sz="2800" b="1" dirty="0">
                <a:latin typeface="Times New Roman" pitchFamily="18" charset="0"/>
                <a:cs typeface="Times New Roman" pitchFamily="18" charset="0"/>
              </a:rPr>
              <a:t>معرفة أن علم الفيزياء علم أساسه التجربة القائمة على القياس.</a:t>
            </a:r>
            <a:r>
              <a:rPr lang="ar-EG" sz="2800" b="1" dirty="0">
                <a:latin typeface="Times New Roman" pitchFamily="18" charset="0"/>
                <a:cs typeface="Times New Roman" pitchFamily="18" charset="0"/>
              </a:rPr>
              <a:t> </a:t>
            </a:r>
            <a:endParaRPr lang="en-US" sz="2800" b="1" dirty="0">
              <a:latin typeface="Times New Roman" pitchFamily="18" charset="0"/>
              <a:cs typeface="Times New Roman" pitchFamily="18" charset="0"/>
            </a:endParaRPr>
          </a:p>
        </p:txBody>
      </p:sp>
      <p:sp>
        <p:nvSpPr>
          <p:cNvPr id="26631" name="Rectangle 7"/>
          <p:cNvSpPr>
            <a:spLocks noChangeArrowheads="1"/>
          </p:cNvSpPr>
          <p:nvPr/>
        </p:nvSpPr>
        <p:spPr bwMode="auto">
          <a:xfrm>
            <a:off x="1143000" y="4800600"/>
            <a:ext cx="7461250" cy="479425"/>
          </a:xfrm>
          <a:prstGeom prst="rect">
            <a:avLst/>
          </a:prstGeom>
          <a:noFill/>
          <a:ln w="9525">
            <a:noFill/>
            <a:miter lim="800000"/>
            <a:headEnd/>
            <a:tailEnd/>
          </a:ln>
          <a:effectLst/>
        </p:spPr>
        <p:txBody>
          <a:bodyPr/>
          <a:lstStyle/>
          <a:p>
            <a:pPr marL="342900" indent="-342900" algn="r" rtl="1">
              <a:lnSpc>
                <a:spcPct val="90000"/>
              </a:lnSpc>
              <a:spcBef>
                <a:spcPct val="20000"/>
              </a:spcBef>
              <a:buFontTx/>
              <a:buChar char="•"/>
            </a:pPr>
            <a:r>
              <a:rPr lang="ar-SA" sz="2800" b="1" dirty="0">
                <a:latin typeface="Times New Roman" pitchFamily="18" charset="0"/>
                <a:cs typeface="Times New Roman" pitchFamily="18" charset="0"/>
              </a:rPr>
              <a:t>دراسة الأنظمة المختلفة لقياس الزوايا المستوية.</a:t>
            </a:r>
            <a:endParaRPr lang="ar-EG" sz="2800" b="1" dirty="0">
              <a:latin typeface="Times New Roman" pitchFamily="18" charset="0"/>
              <a:cs typeface="Times New Roman" pitchFamily="18" charset="0"/>
            </a:endParaRPr>
          </a:p>
        </p:txBody>
      </p:sp>
      <p:sp>
        <p:nvSpPr>
          <p:cNvPr id="26632" name="Rectangle 8"/>
          <p:cNvSpPr>
            <a:spLocks noChangeArrowheads="1"/>
          </p:cNvSpPr>
          <p:nvPr/>
        </p:nvSpPr>
        <p:spPr bwMode="auto">
          <a:xfrm>
            <a:off x="4330700" y="5410200"/>
            <a:ext cx="4279900" cy="533400"/>
          </a:xfrm>
          <a:prstGeom prst="rect">
            <a:avLst/>
          </a:prstGeom>
          <a:noFill/>
          <a:ln w="9525">
            <a:noFill/>
            <a:miter lim="800000"/>
            <a:headEnd/>
            <a:tailEnd/>
          </a:ln>
          <a:effectLst/>
        </p:spPr>
        <p:txBody>
          <a:bodyPr/>
          <a:lstStyle/>
          <a:p>
            <a:pPr marL="342900" indent="-342900" algn="r" rtl="1">
              <a:lnSpc>
                <a:spcPct val="90000"/>
              </a:lnSpc>
              <a:spcBef>
                <a:spcPct val="20000"/>
              </a:spcBef>
              <a:buFontTx/>
              <a:buChar char="•"/>
            </a:pPr>
            <a:r>
              <a:rPr lang="ar-SA" sz="2800" b="1">
                <a:latin typeface="Times New Roman" pitchFamily="18" charset="0"/>
                <a:cs typeface="Times New Roman" pitchFamily="18" charset="0"/>
              </a:rPr>
              <a:t>معرفة مفهوم الاتجاه.</a:t>
            </a:r>
            <a:endParaRPr lang="ar-EG" sz="2800" b="1">
              <a:latin typeface="Times New Roman" pitchFamily="18" charset="0"/>
              <a:cs typeface="Times New Roman" pitchFamily="18" charset="0"/>
            </a:endParaRPr>
          </a:p>
        </p:txBody>
      </p:sp>
      <p:sp>
        <p:nvSpPr>
          <p:cNvPr id="26633" name="Rectangle 9"/>
          <p:cNvSpPr>
            <a:spLocks noChangeArrowheads="1"/>
          </p:cNvSpPr>
          <p:nvPr/>
        </p:nvSpPr>
        <p:spPr bwMode="auto">
          <a:xfrm>
            <a:off x="609600" y="6096000"/>
            <a:ext cx="8001000" cy="533400"/>
          </a:xfrm>
          <a:prstGeom prst="rect">
            <a:avLst/>
          </a:prstGeom>
          <a:noFill/>
          <a:ln w="9525">
            <a:noFill/>
            <a:miter lim="800000"/>
            <a:headEnd/>
            <a:tailEnd/>
          </a:ln>
          <a:effectLst/>
        </p:spPr>
        <p:txBody>
          <a:bodyPr/>
          <a:lstStyle/>
          <a:p>
            <a:pPr marL="342900" indent="-342900" algn="r" rtl="1">
              <a:lnSpc>
                <a:spcPct val="90000"/>
              </a:lnSpc>
              <a:spcBef>
                <a:spcPct val="20000"/>
              </a:spcBef>
              <a:buFontTx/>
              <a:buChar char="•"/>
            </a:pPr>
            <a:r>
              <a:rPr lang="ar-SA" sz="2800" b="1">
                <a:cs typeface="Times New Roman" pitchFamily="18" charset="0"/>
              </a:rPr>
              <a:t>تقسيم الكميات الفيزيائية ككميات قياسية وكميات متجهه</a:t>
            </a:r>
            <a:r>
              <a:rPr lang="ar-SA" sz="2800" b="1">
                <a:latin typeface="Times New Roman" pitchFamily="18" charset="0"/>
                <a:cs typeface="Times New Roman" pitchFamily="18" charset="0"/>
              </a:rPr>
              <a:t>.</a:t>
            </a:r>
            <a:endParaRPr lang="ar-EG" sz="2800" b="1">
              <a:latin typeface="Times New Roman" pitchFamily="18" charset="0"/>
              <a:cs typeface="Times New Roman" pitchFamily="18" charset="0"/>
            </a:endParaRPr>
          </a:p>
        </p:txBody>
      </p:sp>
      <p:sp>
        <p:nvSpPr>
          <p:cNvPr id="26634" name="Rectangle 10"/>
          <p:cNvSpPr>
            <a:spLocks noChangeArrowheads="1"/>
          </p:cNvSpPr>
          <p:nvPr/>
        </p:nvSpPr>
        <p:spPr bwMode="auto">
          <a:xfrm>
            <a:off x="533400" y="2209800"/>
            <a:ext cx="8077200" cy="533400"/>
          </a:xfrm>
          <a:prstGeom prst="rect">
            <a:avLst/>
          </a:prstGeom>
          <a:noFill/>
          <a:ln w="9525">
            <a:noFill/>
            <a:miter lim="800000"/>
            <a:headEnd/>
            <a:tailEnd/>
          </a:ln>
          <a:effectLst/>
        </p:spPr>
        <p:txBody>
          <a:bodyPr/>
          <a:lstStyle/>
          <a:p>
            <a:pPr marL="342900" indent="-342900" algn="r" rtl="1">
              <a:lnSpc>
                <a:spcPct val="90000"/>
              </a:lnSpc>
              <a:spcBef>
                <a:spcPct val="20000"/>
              </a:spcBef>
              <a:buFontTx/>
              <a:buChar char="•"/>
            </a:pPr>
            <a:r>
              <a:rPr lang="ar-SA" sz="2800" b="1" dirty="0">
                <a:latin typeface="Times New Roman" pitchFamily="18" charset="0"/>
                <a:cs typeface="Times New Roman" pitchFamily="18" charset="0"/>
              </a:rPr>
              <a:t>دراسة الكميات الفيزيائية وأنواعها ”أساسية ومشتقة“.</a:t>
            </a:r>
            <a:endParaRPr lang="ar-EG" sz="2800" b="1" dirty="0">
              <a:latin typeface="Times New Roman" pitchFamily="18" charset="0"/>
              <a:cs typeface="Times New Roman" pitchFamily="18" charset="0"/>
            </a:endParaRPr>
          </a:p>
        </p:txBody>
      </p:sp>
    </p:spTree>
    <p:extLst>
      <p:ext uri="{BB962C8B-B14F-4D97-AF65-F5344CB8AC3E}">
        <p14:creationId xmlns:p14="http://schemas.microsoft.com/office/powerpoint/2010/main" val="37596594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6626"/>
                                        </p:tgtEl>
                                        <p:attrNameLst>
                                          <p:attrName>style.visibility</p:attrName>
                                        </p:attrNameLst>
                                      </p:cBhvr>
                                      <p:to>
                                        <p:strVal val="visible"/>
                                      </p:to>
                                    </p:set>
                                    <p:animEffect transition="in" filter="checkerboard(across)">
                                      <p:cBhvr>
                                        <p:cTn id="7" dur="500"/>
                                        <p:tgtEl>
                                          <p:spTgt spid="26626"/>
                                        </p:tgtEl>
                                      </p:cBhvr>
                                    </p:animEffect>
                                  </p:childTnLst>
                                  <p:subTnLst>
                                    <p:audio>
                                      <p:cMediaNode>
                                        <p:cTn display="0" masterRel="sameClick">
                                          <p:stCondLst>
                                            <p:cond evt="begin" delay="0">
                                              <p:tn val="5"/>
                                            </p:cond>
                                          </p:stCondLst>
                                          <p:endCondLst>
                                            <p:cond evt="onStopAudio" delay="0">
                                              <p:tgtEl>
                                                <p:sldTgt/>
                                              </p:tgtEl>
                                            </p:cond>
                                          </p:endCondLst>
                                        </p:cTn>
                                        <p:tgtEl>
                                          <p:sndTgt r:embed="rId2" name="laser.wav"/>
                                        </p:tgtEl>
                                      </p:cMediaNode>
                                    </p:audio>
                                  </p:subTnLst>
                                </p:cTn>
                              </p:par>
                            </p:childTnLst>
                          </p:cTn>
                        </p:par>
                      </p:childTnLst>
                    </p:cTn>
                  </p:par>
                  <p:par>
                    <p:cTn id="8" fill="hold">
                      <p:stCondLst>
                        <p:cond delay="indefinite"/>
                      </p:stCondLst>
                      <p:childTnLst>
                        <p:par>
                          <p:cTn id="9" fill="hold">
                            <p:stCondLst>
                              <p:cond delay="0"/>
                            </p:stCondLst>
                            <p:childTnLst>
                              <p:par>
                                <p:cTn id="10" presetID="45" presetClass="entr" presetSubtype="0" fill="hold" grpId="0" nodeType="clickEffect">
                                  <p:stCondLst>
                                    <p:cond delay="0"/>
                                  </p:stCondLst>
                                  <p:iterate type="lt">
                                    <p:tmPct val="10000"/>
                                  </p:iterate>
                                  <p:childTnLst>
                                    <p:set>
                                      <p:cBhvr>
                                        <p:cTn id="11" dur="1" fill="hold">
                                          <p:stCondLst>
                                            <p:cond delay="0"/>
                                          </p:stCondLst>
                                        </p:cTn>
                                        <p:tgtEl>
                                          <p:spTgt spid="26630">
                                            <p:txEl>
                                              <p:pRg st="0" end="0"/>
                                            </p:txEl>
                                          </p:spTgt>
                                        </p:tgtEl>
                                        <p:attrNameLst>
                                          <p:attrName>style.visibility</p:attrName>
                                        </p:attrNameLst>
                                      </p:cBhvr>
                                      <p:to>
                                        <p:strVal val="visible"/>
                                      </p:to>
                                    </p:set>
                                    <p:animEffect transition="in" filter="fade">
                                      <p:cBhvr>
                                        <p:cTn id="12" dur="500"/>
                                        <p:tgtEl>
                                          <p:spTgt spid="26630">
                                            <p:txEl>
                                              <p:pRg st="0" end="0"/>
                                            </p:txEl>
                                          </p:spTgt>
                                        </p:tgtEl>
                                      </p:cBhvr>
                                    </p:animEffect>
                                    <p:anim calcmode="lin" valueType="num">
                                      <p:cBhvr>
                                        <p:cTn id="13" dur="500" fill="hold"/>
                                        <p:tgtEl>
                                          <p:spTgt spid="26630">
                                            <p:txEl>
                                              <p:pRg st="0" end="0"/>
                                            </p:txEl>
                                          </p:spTgt>
                                        </p:tgtEl>
                                        <p:attrNameLst>
                                          <p:attrName>ppt_w</p:attrName>
                                        </p:attrNameLst>
                                      </p:cBhvr>
                                      <p:tavLst>
                                        <p:tav tm="0" fmla="#ppt_w*sin(2.5*pi*$)">
                                          <p:val>
                                            <p:fltVal val="0"/>
                                          </p:val>
                                        </p:tav>
                                        <p:tav tm="100000">
                                          <p:val>
                                            <p:fltVal val="1"/>
                                          </p:val>
                                        </p:tav>
                                      </p:tavLst>
                                    </p:anim>
                                    <p:anim calcmode="lin" valueType="num">
                                      <p:cBhvr>
                                        <p:cTn id="14" dur="500" fill="hold"/>
                                        <p:tgtEl>
                                          <p:spTgt spid="26630">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45" presetClass="entr" presetSubtype="0" fill="hold" grpId="0" nodeType="clickEffect">
                                  <p:stCondLst>
                                    <p:cond delay="0"/>
                                  </p:stCondLst>
                                  <p:iterate type="lt">
                                    <p:tmPct val="10000"/>
                                  </p:iterate>
                                  <p:childTnLst>
                                    <p:set>
                                      <p:cBhvr>
                                        <p:cTn id="18" dur="1" fill="hold">
                                          <p:stCondLst>
                                            <p:cond delay="0"/>
                                          </p:stCondLst>
                                        </p:cTn>
                                        <p:tgtEl>
                                          <p:spTgt spid="26634">
                                            <p:txEl>
                                              <p:pRg st="0" end="0"/>
                                            </p:txEl>
                                          </p:spTgt>
                                        </p:tgtEl>
                                        <p:attrNameLst>
                                          <p:attrName>style.visibility</p:attrName>
                                        </p:attrNameLst>
                                      </p:cBhvr>
                                      <p:to>
                                        <p:strVal val="visible"/>
                                      </p:to>
                                    </p:set>
                                    <p:animEffect transition="in" filter="fade">
                                      <p:cBhvr>
                                        <p:cTn id="19" dur="500"/>
                                        <p:tgtEl>
                                          <p:spTgt spid="26634">
                                            <p:txEl>
                                              <p:pRg st="0" end="0"/>
                                            </p:txEl>
                                          </p:spTgt>
                                        </p:tgtEl>
                                      </p:cBhvr>
                                    </p:animEffect>
                                    <p:anim calcmode="lin" valueType="num">
                                      <p:cBhvr>
                                        <p:cTn id="20" dur="500" fill="hold"/>
                                        <p:tgtEl>
                                          <p:spTgt spid="26634">
                                            <p:txEl>
                                              <p:pRg st="0" end="0"/>
                                            </p:txEl>
                                          </p:spTgt>
                                        </p:tgtEl>
                                        <p:attrNameLst>
                                          <p:attrName>ppt_w</p:attrName>
                                        </p:attrNameLst>
                                      </p:cBhvr>
                                      <p:tavLst>
                                        <p:tav tm="0" fmla="#ppt_w*sin(2.5*pi*$)">
                                          <p:val>
                                            <p:fltVal val="0"/>
                                          </p:val>
                                        </p:tav>
                                        <p:tav tm="100000">
                                          <p:val>
                                            <p:fltVal val="1"/>
                                          </p:val>
                                        </p:tav>
                                      </p:tavLst>
                                    </p:anim>
                                    <p:anim calcmode="lin" valueType="num">
                                      <p:cBhvr>
                                        <p:cTn id="21" dur="500" fill="hold"/>
                                        <p:tgtEl>
                                          <p:spTgt spid="26634">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22" fill="hold">
                      <p:stCondLst>
                        <p:cond delay="indefinite"/>
                      </p:stCondLst>
                      <p:childTnLst>
                        <p:par>
                          <p:cTn id="23" fill="hold">
                            <p:stCondLst>
                              <p:cond delay="0"/>
                            </p:stCondLst>
                            <p:childTnLst>
                              <p:par>
                                <p:cTn id="24" presetID="45" presetClass="entr" presetSubtype="0" fill="hold" grpId="0" nodeType="clickEffect">
                                  <p:stCondLst>
                                    <p:cond delay="0"/>
                                  </p:stCondLst>
                                  <p:iterate type="lt">
                                    <p:tmPct val="10000"/>
                                  </p:iterate>
                                  <p:childTnLst>
                                    <p:set>
                                      <p:cBhvr>
                                        <p:cTn id="25" dur="1" fill="hold">
                                          <p:stCondLst>
                                            <p:cond delay="0"/>
                                          </p:stCondLst>
                                        </p:cTn>
                                        <p:tgtEl>
                                          <p:spTgt spid="26629">
                                            <p:txEl>
                                              <p:pRg st="0" end="0"/>
                                            </p:txEl>
                                          </p:spTgt>
                                        </p:tgtEl>
                                        <p:attrNameLst>
                                          <p:attrName>style.visibility</p:attrName>
                                        </p:attrNameLst>
                                      </p:cBhvr>
                                      <p:to>
                                        <p:strVal val="visible"/>
                                      </p:to>
                                    </p:set>
                                    <p:animEffect transition="in" filter="fade">
                                      <p:cBhvr>
                                        <p:cTn id="26" dur="500"/>
                                        <p:tgtEl>
                                          <p:spTgt spid="26629">
                                            <p:txEl>
                                              <p:pRg st="0" end="0"/>
                                            </p:txEl>
                                          </p:spTgt>
                                        </p:tgtEl>
                                      </p:cBhvr>
                                    </p:animEffect>
                                    <p:anim calcmode="lin" valueType="num">
                                      <p:cBhvr>
                                        <p:cTn id="27" dur="500" fill="hold"/>
                                        <p:tgtEl>
                                          <p:spTgt spid="26629">
                                            <p:txEl>
                                              <p:pRg st="0" end="0"/>
                                            </p:txEl>
                                          </p:spTgt>
                                        </p:tgtEl>
                                        <p:attrNameLst>
                                          <p:attrName>ppt_w</p:attrName>
                                        </p:attrNameLst>
                                      </p:cBhvr>
                                      <p:tavLst>
                                        <p:tav tm="0" fmla="#ppt_w*sin(2.5*pi*$)">
                                          <p:val>
                                            <p:fltVal val="0"/>
                                          </p:val>
                                        </p:tav>
                                        <p:tav tm="100000">
                                          <p:val>
                                            <p:fltVal val="1"/>
                                          </p:val>
                                        </p:tav>
                                      </p:tavLst>
                                    </p:anim>
                                    <p:anim calcmode="lin" valueType="num">
                                      <p:cBhvr>
                                        <p:cTn id="28" dur="500" fill="hold"/>
                                        <p:tgtEl>
                                          <p:spTgt spid="26629">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45" presetClass="entr" presetSubtype="0" fill="hold" grpId="0" nodeType="clickEffect">
                                  <p:stCondLst>
                                    <p:cond delay="0"/>
                                  </p:stCondLst>
                                  <p:iterate type="lt">
                                    <p:tmPct val="10000"/>
                                  </p:iterate>
                                  <p:childTnLst>
                                    <p:set>
                                      <p:cBhvr>
                                        <p:cTn id="32" dur="1" fill="hold">
                                          <p:stCondLst>
                                            <p:cond delay="0"/>
                                          </p:stCondLst>
                                        </p:cTn>
                                        <p:tgtEl>
                                          <p:spTgt spid="26627">
                                            <p:txEl>
                                              <p:pRg st="0" end="0"/>
                                            </p:txEl>
                                          </p:spTgt>
                                        </p:tgtEl>
                                        <p:attrNameLst>
                                          <p:attrName>style.visibility</p:attrName>
                                        </p:attrNameLst>
                                      </p:cBhvr>
                                      <p:to>
                                        <p:strVal val="visible"/>
                                      </p:to>
                                    </p:set>
                                    <p:animEffect transition="in" filter="fade">
                                      <p:cBhvr>
                                        <p:cTn id="33" dur="500"/>
                                        <p:tgtEl>
                                          <p:spTgt spid="26627">
                                            <p:txEl>
                                              <p:pRg st="0" end="0"/>
                                            </p:txEl>
                                          </p:spTgt>
                                        </p:tgtEl>
                                      </p:cBhvr>
                                    </p:animEffect>
                                    <p:anim calcmode="lin" valueType="num">
                                      <p:cBhvr>
                                        <p:cTn id="34" dur="500" fill="hold"/>
                                        <p:tgtEl>
                                          <p:spTgt spid="26627">
                                            <p:txEl>
                                              <p:pRg st="0" end="0"/>
                                            </p:txEl>
                                          </p:spTgt>
                                        </p:tgtEl>
                                        <p:attrNameLst>
                                          <p:attrName>ppt_w</p:attrName>
                                        </p:attrNameLst>
                                      </p:cBhvr>
                                      <p:tavLst>
                                        <p:tav tm="0" fmla="#ppt_w*sin(2.5*pi*$)">
                                          <p:val>
                                            <p:fltVal val="0"/>
                                          </p:val>
                                        </p:tav>
                                        <p:tav tm="100000">
                                          <p:val>
                                            <p:fltVal val="1"/>
                                          </p:val>
                                        </p:tav>
                                      </p:tavLst>
                                    </p:anim>
                                    <p:anim calcmode="lin" valueType="num">
                                      <p:cBhvr>
                                        <p:cTn id="35" dur="500" fill="hold"/>
                                        <p:tgtEl>
                                          <p:spTgt spid="26627">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36" fill="hold">
                      <p:stCondLst>
                        <p:cond delay="indefinite"/>
                      </p:stCondLst>
                      <p:childTnLst>
                        <p:par>
                          <p:cTn id="37" fill="hold">
                            <p:stCondLst>
                              <p:cond delay="0"/>
                            </p:stCondLst>
                            <p:childTnLst>
                              <p:par>
                                <p:cTn id="38" presetID="45" presetClass="entr" presetSubtype="0" fill="hold" grpId="0" nodeType="clickEffect">
                                  <p:stCondLst>
                                    <p:cond delay="0"/>
                                  </p:stCondLst>
                                  <p:iterate type="lt">
                                    <p:tmPct val="10000"/>
                                  </p:iterate>
                                  <p:childTnLst>
                                    <p:set>
                                      <p:cBhvr>
                                        <p:cTn id="39" dur="1" fill="hold">
                                          <p:stCondLst>
                                            <p:cond delay="0"/>
                                          </p:stCondLst>
                                        </p:cTn>
                                        <p:tgtEl>
                                          <p:spTgt spid="26628">
                                            <p:txEl>
                                              <p:pRg st="0" end="0"/>
                                            </p:txEl>
                                          </p:spTgt>
                                        </p:tgtEl>
                                        <p:attrNameLst>
                                          <p:attrName>style.visibility</p:attrName>
                                        </p:attrNameLst>
                                      </p:cBhvr>
                                      <p:to>
                                        <p:strVal val="visible"/>
                                      </p:to>
                                    </p:set>
                                    <p:animEffect transition="in" filter="fade">
                                      <p:cBhvr>
                                        <p:cTn id="40" dur="500"/>
                                        <p:tgtEl>
                                          <p:spTgt spid="26628">
                                            <p:txEl>
                                              <p:pRg st="0" end="0"/>
                                            </p:txEl>
                                          </p:spTgt>
                                        </p:tgtEl>
                                      </p:cBhvr>
                                    </p:animEffect>
                                    <p:anim calcmode="lin" valueType="num">
                                      <p:cBhvr>
                                        <p:cTn id="41" dur="500" fill="hold"/>
                                        <p:tgtEl>
                                          <p:spTgt spid="26628">
                                            <p:txEl>
                                              <p:pRg st="0" end="0"/>
                                            </p:txEl>
                                          </p:spTgt>
                                        </p:tgtEl>
                                        <p:attrNameLst>
                                          <p:attrName>ppt_w</p:attrName>
                                        </p:attrNameLst>
                                      </p:cBhvr>
                                      <p:tavLst>
                                        <p:tav tm="0" fmla="#ppt_w*sin(2.5*pi*$)">
                                          <p:val>
                                            <p:fltVal val="0"/>
                                          </p:val>
                                        </p:tav>
                                        <p:tav tm="100000">
                                          <p:val>
                                            <p:fltVal val="1"/>
                                          </p:val>
                                        </p:tav>
                                      </p:tavLst>
                                    </p:anim>
                                    <p:anim calcmode="lin" valueType="num">
                                      <p:cBhvr>
                                        <p:cTn id="42" dur="500" fill="hold"/>
                                        <p:tgtEl>
                                          <p:spTgt spid="26628">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43" fill="hold">
                      <p:stCondLst>
                        <p:cond delay="indefinite"/>
                      </p:stCondLst>
                      <p:childTnLst>
                        <p:par>
                          <p:cTn id="44" fill="hold">
                            <p:stCondLst>
                              <p:cond delay="0"/>
                            </p:stCondLst>
                            <p:childTnLst>
                              <p:par>
                                <p:cTn id="45" presetID="45" presetClass="entr" presetSubtype="0" fill="hold" grpId="0" nodeType="clickEffect">
                                  <p:stCondLst>
                                    <p:cond delay="0"/>
                                  </p:stCondLst>
                                  <p:iterate type="lt">
                                    <p:tmPct val="10000"/>
                                  </p:iterate>
                                  <p:childTnLst>
                                    <p:set>
                                      <p:cBhvr>
                                        <p:cTn id="46" dur="1" fill="hold">
                                          <p:stCondLst>
                                            <p:cond delay="0"/>
                                          </p:stCondLst>
                                        </p:cTn>
                                        <p:tgtEl>
                                          <p:spTgt spid="26631">
                                            <p:txEl>
                                              <p:pRg st="0" end="0"/>
                                            </p:txEl>
                                          </p:spTgt>
                                        </p:tgtEl>
                                        <p:attrNameLst>
                                          <p:attrName>style.visibility</p:attrName>
                                        </p:attrNameLst>
                                      </p:cBhvr>
                                      <p:to>
                                        <p:strVal val="visible"/>
                                      </p:to>
                                    </p:set>
                                    <p:animEffect transition="in" filter="fade">
                                      <p:cBhvr>
                                        <p:cTn id="47" dur="500"/>
                                        <p:tgtEl>
                                          <p:spTgt spid="26631">
                                            <p:txEl>
                                              <p:pRg st="0" end="0"/>
                                            </p:txEl>
                                          </p:spTgt>
                                        </p:tgtEl>
                                      </p:cBhvr>
                                    </p:animEffect>
                                    <p:anim calcmode="lin" valueType="num">
                                      <p:cBhvr>
                                        <p:cTn id="48" dur="500" fill="hold"/>
                                        <p:tgtEl>
                                          <p:spTgt spid="26631">
                                            <p:txEl>
                                              <p:pRg st="0" end="0"/>
                                            </p:txEl>
                                          </p:spTgt>
                                        </p:tgtEl>
                                        <p:attrNameLst>
                                          <p:attrName>ppt_w</p:attrName>
                                        </p:attrNameLst>
                                      </p:cBhvr>
                                      <p:tavLst>
                                        <p:tav tm="0" fmla="#ppt_w*sin(2.5*pi*$)">
                                          <p:val>
                                            <p:fltVal val="0"/>
                                          </p:val>
                                        </p:tav>
                                        <p:tav tm="100000">
                                          <p:val>
                                            <p:fltVal val="1"/>
                                          </p:val>
                                        </p:tav>
                                      </p:tavLst>
                                    </p:anim>
                                    <p:anim calcmode="lin" valueType="num">
                                      <p:cBhvr>
                                        <p:cTn id="49" dur="500" fill="hold"/>
                                        <p:tgtEl>
                                          <p:spTgt spid="26631">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50" fill="hold">
                      <p:stCondLst>
                        <p:cond delay="indefinite"/>
                      </p:stCondLst>
                      <p:childTnLst>
                        <p:par>
                          <p:cTn id="51" fill="hold">
                            <p:stCondLst>
                              <p:cond delay="0"/>
                            </p:stCondLst>
                            <p:childTnLst>
                              <p:par>
                                <p:cTn id="52" presetID="45" presetClass="entr" presetSubtype="0" fill="hold" grpId="0" nodeType="clickEffect">
                                  <p:stCondLst>
                                    <p:cond delay="0"/>
                                  </p:stCondLst>
                                  <p:iterate type="lt">
                                    <p:tmPct val="10000"/>
                                  </p:iterate>
                                  <p:childTnLst>
                                    <p:set>
                                      <p:cBhvr>
                                        <p:cTn id="53" dur="1" fill="hold">
                                          <p:stCondLst>
                                            <p:cond delay="0"/>
                                          </p:stCondLst>
                                        </p:cTn>
                                        <p:tgtEl>
                                          <p:spTgt spid="26632">
                                            <p:txEl>
                                              <p:pRg st="0" end="0"/>
                                            </p:txEl>
                                          </p:spTgt>
                                        </p:tgtEl>
                                        <p:attrNameLst>
                                          <p:attrName>style.visibility</p:attrName>
                                        </p:attrNameLst>
                                      </p:cBhvr>
                                      <p:to>
                                        <p:strVal val="visible"/>
                                      </p:to>
                                    </p:set>
                                    <p:animEffect transition="in" filter="fade">
                                      <p:cBhvr>
                                        <p:cTn id="54" dur="500"/>
                                        <p:tgtEl>
                                          <p:spTgt spid="26632">
                                            <p:txEl>
                                              <p:pRg st="0" end="0"/>
                                            </p:txEl>
                                          </p:spTgt>
                                        </p:tgtEl>
                                      </p:cBhvr>
                                    </p:animEffect>
                                    <p:anim calcmode="lin" valueType="num">
                                      <p:cBhvr>
                                        <p:cTn id="55" dur="500" fill="hold"/>
                                        <p:tgtEl>
                                          <p:spTgt spid="26632">
                                            <p:txEl>
                                              <p:pRg st="0" end="0"/>
                                            </p:txEl>
                                          </p:spTgt>
                                        </p:tgtEl>
                                        <p:attrNameLst>
                                          <p:attrName>ppt_w</p:attrName>
                                        </p:attrNameLst>
                                      </p:cBhvr>
                                      <p:tavLst>
                                        <p:tav tm="0" fmla="#ppt_w*sin(2.5*pi*$)">
                                          <p:val>
                                            <p:fltVal val="0"/>
                                          </p:val>
                                        </p:tav>
                                        <p:tav tm="100000">
                                          <p:val>
                                            <p:fltVal val="1"/>
                                          </p:val>
                                        </p:tav>
                                      </p:tavLst>
                                    </p:anim>
                                    <p:anim calcmode="lin" valueType="num">
                                      <p:cBhvr>
                                        <p:cTn id="56" dur="500" fill="hold"/>
                                        <p:tgtEl>
                                          <p:spTgt spid="26632">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57" fill="hold">
                      <p:stCondLst>
                        <p:cond delay="indefinite"/>
                      </p:stCondLst>
                      <p:childTnLst>
                        <p:par>
                          <p:cTn id="58" fill="hold">
                            <p:stCondLst>
                              <p:cond delay="0"/>
                            </p:stCondLst>
                            <p:childTnLst>
                              <p:par>
                                <p:cTn id="59" presetID="45" presetClass="entr" presetSubtype="0" fill="hold" grpId="0" nodeType="clickEffect">
                                  <p:stCondLst>
                                    <p:cond delay="0"/>
                                  </p:stCondLst>
                                  <p:iterate type="lt">
                                    <p:tmPct val="10000"/>
                                  </p:iterate>
                                  <p:childTnLst>
                                    <p:set>
                                      <p:cBhvr>
                                        <p:cTn id="60" dur="1" fill="hold">
                                          <p:stCondLst>
                                            <p:cond delay="0"/>
                                          </p:stCondLst>
                                        </p:cTn>
                                        <p:tgtEl>
                                          <p:spTgt spid="26633">
                                            <p:txEl>
                                              <p:pRg st="0" end="0"/>
                                            </p:txEl>
                                          </p:spTgt>
                                        </p:tgtEl>
                                        <p:attrNameLst>
                                          <p:attrName>style.visibility</p:attrName>
                                        </p:attrNameLst>
                                      </p:cBhvr>
                                      <p:to>
                                        <p:strVal val="visible"/>
                                      </p:to>
                                    </p:set>
                                    <p:animEffect transition="in" filter="fade">
                                      <p:cBhvr>
                                        <p:cTn id="61" dur="500"/>
                                        <p:tgtEl>
                                          <p:spTgt spid="26633">
                                            <p:txEl>
                                              <p:pRg st="0" end="0"/>
                                            </p:txEl>
                                          </p:spTgt>
                                        </p:tgtEl>
                                      </p:cBhvr>
                                    </p:animEffect>
                                    <p:anim calcmode="lin" valueType="num">
                                      <p:cBhvr>
                                        <p:cTn id="62" dur="500" fill="hold"/>
                                        <p:tgtEl>
                                          <p:spTgt spid="26633">
                                            <p:txEl>
                                              <p:pRg st="0" end="0"/>
                                            </p:txEl>
                                          </p:spTgt>
                                        </p:tgtEl>
                                        <p:attrNameLst>
                                          <p:attrName>ppt_w</p:attrName>
                                        </p:attrNameLst>
                                      </p:cBhvr>
                                      <p:tavLst>
                                        <p:tav tm="0" fmla="#ppt_w*sin(2.5*pi*$)">
                                          <p:val>
                                            <p:fltVal val="0"/>
                                          </p:val>
                                        </p:tav>
                                        <p:tav tm="100000">
                                          <p:val>
                                            <p:fltVal val="1"/>
                                          </p:val>
                                        </p:tav>
                                      </p:tavLst>
                                    </p:anim>
                                    <p:anim calcmode="lin" valueType="num">
                                      <p:cBhvr>
                                        <p:cTn id="63" dur="500" fill="hold"/>
                                        <p:tgtEl>
                                          <p:spTgt spid="26633">
                                            <p:txEl>
                                              <p:pRg st="0" end="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6" grpId="0"/>
      <p:bldP spid="26627" grpId="0" build="p"/>
      <p:bldP spid="26628" grpId="0" build="p"/>
      <p:bldP spid="26629" grpId="0" build="p"/>
      <p:bldP spid="26630" grpId="0" build="p"/>
      <p:bldP spid="26631" grpId="0" build="p"/>
      <p:bldP spid="26632" grpId="0" build="p"/>
      <p:bldP spid="26633" grpId="0" build="p"/>
      <p:bldP spid="26634"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 Box 2"/>
          <p:cNvSpPr txBox="1">
            <a:spLocks noChangeArrowheads="1"/>
          </p:cNvSpPr>
          <p:nvPr/>
        </p:nvSpPr>
        <p:spPr bwMode="auto">
          <a:xfrm>
            <a:off x="609600" y="3429000"/>
            <a:ext cx="8305800" cy="579438"/>
          </a:xfrm>
          <a:prstGeom prst="rect">
            <a:avLst/>
          </a:prstGeom>
          <a:noFill/>
          <a:ln w="9525">
            <a:noFill/>
            <a:miter lim="800000"/>
            <a:headEnd/>
            <a:tailEnd/>
          </a:ln>
          <a:effectLst/>
        </p:spPr>
        <p:txBody>
          <a:bodyPr>
            <a:spAutoFit/>
          </a:bodyPr>
          <a:lstStyle/>
          <a:p>
            <a:pPr>
              <a:spcBef>
                <a:spcPct val="50000"/>
              </a:spcBef>
            </a:pPr>
            <a:r>
              <a:rPr lang="ar-SA" sz="3200" b="1">
                <a:solidFill>
                  <a:srgbClr val="9900CC"/>
                </a:solidFill>
                <a:latin typeface="Tahoma" pitchFamily="34" charset="0"/>
                <a:cs typeface="Tahoma" pitchFamily="34" charset="0"/>
              </a:rPr>
              <a:t>يعرف علم الفيزياء أيضاً بأنه علم القياس.</a:t>
            </a:r>
            <a:endParaRPr lang="en-US" sz="3200" b="1">
              <a:solidFill>
                <a:srgbClr val="9900CC"/>
              </a:solidFill>
              <a:latin typeface="Tahoma" pitchFamily="34" charset="0"/>
              <a:cs typeface="Tahoma" pitchFamily="34" charset="0"/>
            </a:endParaRPr>
          </a:p>
        </p:txBody>
      </p:sp>
      <p:sp>
        <p:nvSpPr>
          <p:cNvPr id="27651" name="Text Box 3"/>
          <p:cNvSpPr txBox="1">
            <a:spLocks noChangeArrowheads="1"/>
          </p:cNvSpPr>
          <p:nvPr/>
        </p:nvSpPr>
        <p:spPr bwMode="auto">
          <a:xfrm>
            <a:off x="152400" y="76200"/>
            <a:ext cx="8839200" cy="3139193"/>
          </a:xfrm>
          <a:prstGeom prst="rect">
            <a:avLst/>
          </a:prstGeom>
          <a:noFill/>
          <a:ln w="9525">
            <a:noFill/>
            <a:miter lim="800000"/>
            <a:headEnd/>
            <a:tailEnd/>
          </a:ln>
          <a:effectLst/>
        </p:spPr>
        <p:txBody>
          <a:bodyPr>
            <a:spAutoFit/>
          </a:bodyPr>
          <a:lstStyle/>
          <a:p>
            <a:pPr algn="justLow" rtl="1">
              <a:lnSpc>
                <a:spcPct val="120000"/>
              </a:lnSpc>
              <a:spcBef>
                <a:spcPct val="50000"/>
              </a:spcBef>
            </a:pPr>
            <a:r>
              <a:rPr lang="ar-SA" sz="2800" b="1" dirty="0">
                <a:solidFill>
                  <a:srgbClr val="FF0000"/>
                </a:solidFill>
                <a:latin typeface="Tahoma" pitchFamily="34" charset="0"/>
                <a:cs typeface="Tahoma" pitchFamily="34" charset="0"/>
              </a:rPr>
              <a:t>علم الفيزياء </a:t>
            </a:r>
            <a:r>
              <a:rPr lang="en-US" sz="2800" b="1" dirty="0" smtClean="0">
                <a:solidFill>
                  <a:srgbClr val="FF0000"/>
                </a:solidFill>
                <a:latin typeface="Tahoma" pitchFamily="34" charset="0"/>
                <a:cs typeface="Tahoma" pitchFamily="34" charset="0"/>
              </a:rPr>
              <a:t>:</a:t>
            </a:r>
            <a:r>
              <a:rPr lang="ar-SA" sz="2800" b="1" dirty="0" smtClean="0">
                <a:latin typeface="Tahoma" pitchFamily="34" charset="0"/>
                <a:cs typeface="Tahoma" pitchFamily="34" charset="0"/>
              </a:rPr>
              <a:t>هو </a:t>
            </a:r>
            <a:r>
              <a:rPr lang="ar-SA" sz="2800" b="1" dirty="0">
                <a:latin typeface="Tahoma" pitchFamily="34" charset="0"/>
                <a:cs typeface="Tahoma" pitchFamily="34" charset="0"/>
              </a:rPr>
              <a:t>علم تجريبي يهتم بإيجاد القوانين الأساسية التي تحكم الظواهر الطبيعية، معتمداً على الملاحظات العملية والقياسات الكمية. فكل شيء نعرفه عن هذا الكون وعن القوانين التي تحكمه تم التوصل إليها عن طريق القياسات  والملاحظات لأي ظاهرة طبيعية.</a:t>
            </a:r>
            <a:endParaRPr lang="en-US" sz="2800" b="1" dirty="0">
              <a:latin typeface="Tahoma" pitchFamily="34" charset="0"/>
              <a:cs typeface="Tahoma" pitchFamily="34" charset="0"/>
            </a:endParaRPr>
          </a:p>
        </p:txBody>
      </p:sp>
      <p:sp>
        <p:nvSpPr>
          <p:cNvPr id="27652" name="Text Box 4"/>
          <p:cNvSpPr txBox="1">
            <a:spLocks noChangeArrowheads="1"/>
          </p:cNvSpPr>
          <p:nvPr/>
        </p:nvSpPr>
        <p:spPr bwMode="auto">
          <a:xfrm>
            <a:off x="152400" y="4067175"/>
            <a:ext cx="8915400" cy="2094484"/>
          </a:xfrm>
          <a:prstGeom prst="rect">
            <a:avLst/>
          </a:prstGeom>
          <a:noFill/>
          <a:ln w="9525">
            <a:noFill/>
            <a:miter lim="800000"/>
            <a:headEnd/>
            <a:tailEnd/>
          </a:ln>
          <a:effectLst/>
        </p:spPr>
        <p:txBody>
          <a:bodyPr>
            <a:spAutoFit/>
          </a:bodyPr>
          <a:lstStyle/>
          <a:p>
            <a:pPr algn="justLow" rtl="1">
              <a:lnSpc>
                <a:spcPct val="140000"/>
              </a:lnSpc>
              <a:spcBef>
                <a:spcPct val="50000"/>
              </a:spcBef>
            </a:pPr>
            <a:r>
              <a:rPr lang="ar-SA" sz="2400" b="1" dirty="0">
                <a:latin typeface="Tahoma" pitchFamily="34" charset="0"/>
                <a:cs typeface="Tahoma" pitchFamily="34" charset="0"/>
              </a:rPr>
              <a:t>يقول العالم الشهير كلفن "عندما تستطيع قياس ما تتكلم عنه وتعبر عنه بالأرقام فإنك إذاً تعرف شيئاً عنه، ولكن عندما لا تستطيع التعبير عنه بالأرقام فإن معرفتك في هذه الحالة غير كافية ولكن تعتبر البداية".</a:t>
            </a:r>
            <a:endParaRPr lang="en-US" sz="2400" b="1" dirty="0">
              <a:latin typeface="Tahoma" pitchFamily="34" charset="0"/>
              <a:cs typeface="Tahoma" pitchFamily="34" charset="0"/>
            </a:endParaRPr>
          </a:p>
        </p:txBody>
      </p:sp>
    </p:spTree>
    <p:extLst>
      <p:ext uri="{BB962C8B-B14F-4D97-AF65-F5344CB8AC3E}">
        <p14:creationId xmlns:p14="http://schemas.microsoft.com/office/powerpoint/2010/main" val="2239518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27651"/>
                                        </p:tgtEl>
                                        <p:attrNameLst>
                                          <p:attrName>style.visibility</p:attrName>
                                        </p:attrNameLst>
                                      </p:cBhvr>
                                      <p:to>
                                        <p:strVal val="visible"/>
                                      </p:to>
                                    </p:set>
                                    <p:animEffect transition="in" filter="wheel(4)">
                                      <p:cBhvr>
                                        <p:cTn id="7" dur="500"/>
                                        <p:tgtEl>
                                          <p:spTgt spid="27651"/>
                                        </p:tgtEl>
                                      </p:cBhvr>
                                    </p:animEffect>
                                  </p:childTnLst>
                                </p:cTn>
                              </p:par>
                            </p:childTnLst>
                          </p:cTn>
                        </p:par>
                      </p:childTnLst>
                    </p:cTn>
                  </p:par>
                  <p:par>
                    <p:cTn id="8" fill="hold">
                      <p:stCondLst>
                        <p:cond delay="indefinite"/>
                      </p:stCondLst>
                      <p:childTnLst>
                        <p:par>
                          <p:cTn id="9" fill="hold">
                            <p:stCondLst>
                              <p:cond delay="0"/>
                            </p:stCondLst>
                            <p:childTnLst>
                              <p:par>
                                <p:cTn id="10" presetID="17" presetClass="entr" presetSubtype="10" fill="hold" grpId="0" nodeType="clickEffect">
                                  <p:stCondLst>
                                    <p:cond delay="0"/>
                                  </p:stCondLst>
                                  <p:childTnLst>
                                    <p:set>
                                      <p:cBhvr>
                                        <p:cTn id="11" dur="1" fill="hold">
                                          <p:stCondLst>
                                            <p:cond delay="0"/>
                                          </p:stCondLst>
                                        </p:cTn>
                                        <p:tgtEl>
                                          <p:spTgt spid="27650"/>
                                        </p:tgtEl>
                                        <p:attrNameLst>
                                          <p:attrName>style.visibility</p:attrName>
                                        </p:attrNameLst>
                                      </p:cBhvr>
                                      <p:to>
                                        <p:strVal val="visible"/>
                                      </p:to>
                                    </p:set>
                                    <p:anim calcmode="lin" valueType="num">
                                      <p:cBhvr>
                                        <p:cTn id="12" dur="500" fill="hold"/>
                                        <p:tgtEl>
                                          <p:spTgt spid="27650"/>
                                        </p:tgtEl>
                                        <p:attrNameLst>
                                          <p:attrName>ppt_w</p:attrName>
                                        </p:attrNameLst>
                                      </p:cBhvr>
                                      <p:tavLst>
                                        <p:tav tm="0">
                                          <p:val>
                                            <p:fltVal val="0"/>
                                          </p:val>
                                        </p:tav>
                                        <p:tav tm="100000">
                                          <p:val>
                                            <p:strVal val="#ppt_w"/>
                                          </p:val>
                                        </p:tav>
                                      </p:tavLst>
                                    </p:anim>
                                    <p:anim calcmode="lin" valueType="num">
                                      <p:cBhvr>
                                        <p:cTn id="13" dur="500" fill="hold"/>
                                        <p:tgtEl>
                                          <p:spTgt spid="27650"/>
                                        </p:tgtEl>
                                        <p:attrNameLst>
                                          <p:attrName>ppt_h</p:attrName>
                                        </p:attrNameLst>
                                      </p:cBhvr>
                                      <p:tavLst>
                                        <p:tav tm="0">
                                          <p:val>
                                            <p:strVal val="#ppt_h"/>
                                          </p:val>
                                        </p:tav>
                                        <p:tav tm="100000">
                                          <p:val>
                                            <p:strVal val="#ppt_h"/>
                                          </p:val>
                                        </p:tav>
                                      </p:tavLst>
                                    </p:anim>
                                  </p:childTnLst>
                                </p:cTn>
                              </p:par>
                            </p:childTnLst>
                          </p:cTn>
                        </p:par>
                      </p:childTnLst>
                    </p:cTn>
                  </p:par>
                  <p:par>
                    <p:cTn id="14" fill="hold">
                      <p:stCondLst>
                        <p:cond delay="indefinite"/>
                      </p:stCondLst>
                      <p:childTnLst>
                        <p:par>
                          <p:cTn id="15" fill="hold">
                            <p:stCondLst>
                              <p:cond delay="0"/>
                            </p:stCondLst>
                            <p:childTnLst>
                              <p:par>
                                <p:cTn id="16" presetID="20" presetClass="entr" presetSubtype="0" fill="hold" grpId="0" nodeType="clickEffect">
                                  <p:stCondLst>
                                    <p:cond delay="0"/>
                                  </p:stCondLst>
                                  <p:childTnLst>
                                    <p:set>
                                      <p:cBhvr>
                                        <p:cTn id="17" dur="1" fill="hold">
                                          <p:stCondLst>
                                            <p:cond delay="0"/>
                                          </p:stCondLst>
                                        </p:cTn>
                                        <p:tgtEl>
                                          <p:spTgt spid="27652"/>
                                        </p:tgtEl>
                                        <p:attrNameLst>
                                          <p:attrName>style.visibility</p:attrName>
                                        </p:attrNameLst>
                                      </p:cBhvr>
                                      <p:to>
                                        <p:strVal val="visible"/>
                                      </p:to>
                                    </p:set>
                                    <p:animEffect transition="in" filter="wedge">
                                      <p:cBhvr>
                                        <p:cTn id="18" dur="500"/>
                                        <p:tgtEl>
                                          <p:spTgt spid="276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0" grpId="0"/>
      <p:bldP spid="27651" grpId="0"/>
      <p:bldP spid="2765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شكل بيضاوي 4"/>
          <p:cNvSpPr>
            <a:spLocks noChangeArrowheads="1"/>
          </p:cNvSpPr>
          <p:nvPr/>
        </p:nvSpPr>
        <p:spPr bwMode="auto">
          <a:xfrm>
            <a:off x="7315200" y="4800600"/>
            <a:ext cx="1757363" cy="1571625"/>
          </a:xfrm>
          <a:prstGeom prst="ellipse">
            <a:avLst/>
          </a:prstGeom>
          <a:solidFill>
            <a:schemeClr val="bg1"/>
          </a:solidFill>
          <a:ln w="25400" algn="ctr">
            <a:solidFill>
              <a:srgbClr val="385D8A"/>
            </a:solidFill>
            <a:round/>
            <a:headEnd/>
            <a:tailEnd/>
          </a:ln>
        </p:spPr>
        <p:txBody>
          <a:bodyPr anchor="ctr"/>
          <a:lstStyle/>
          <a:p>
            <a:pPr algn="ctr"/>
            <a:r>
              <a:rPr lang="ar-SA" sz="3200" b="1" dirty="0">
                <a:solidFill>
                  <a:srgbClr val="0000CC"/>
                </a:solidFill>
                <a:latin typeface="Calibri" pitchFamily="34" charset="0"/>
                <a:ea typeface="Majalla UI"/>
                <a:cs typeface="Times New Roman" pitchFamily="18" charset="0"/>
              </a:rPr>
              <a:t>ظاهرة فيزيائية</a:t>
            </a:r>
          </a:p>
        </p:txBody>
      </p:sp>
      <p:sp>
        <p:nvSpPr>
          <p:cNvPr id="7" name="شكل بيضاوي 6"/>
          <p:cNvSpPr>
            <a:spLocks noChangeArrowheads="1"/>
          </p:cNvSpPr>
          <p:nvPr/>
        </p:nvSpPr>
        <p:spPr bwMode="auto">
          <a:xfrm>
            <a:off x="4953000" y="4786313"/>
            <a:ext cx="1762125" cy="1571625"/>
          </a:xfrm>
          <a:prstGeom prst="ellipse">
            <a:avLst/>
          </a:prstGeom>
          <a:solidFill>
            <a:schemeClr val="bg1"/>
          </a:solidFill>
          <a:ln w="25400" algn="ctr">
            <a:solidFill>
              <a:srgbClr val="385D8A"/>
            </a:solidFill>
            <a:round/>
            <a:headEnd/>
            <a:tailEnd/>
          </a:ln>
        </p:spPr>
        <p:txBody>
          <a:bodyPr anchor="ctr"/>
          <a:lstStyle/>
          <a:p>
            <a:pPr algn="ctr"/>
            <a:r>
              <a:rPr lang="ar-SA" sz="3200" b="1" dirty="0">
                <a:solidFill>
                  <a:srgbClr val="0000CC"/>
                </a:solidFill>
                <a:latin typeface="Calibri" pitchFamily="34" charset="0"/>
                <a:ea typeface="Majalla UI"/>
                <a:cs typeface="Times New Roman" pitchFamily="18" charset="0"/>
              </a:rPr>
              <a:t>قياس صفة فيزيائية</a:t>
            </a:r>
          </a:p>
        </p:txBody>
      </p:sp>
      <p:sp>
        <p:nvSpPr>
          <p:cNvPr id="8" name="شكل بيضاوي 7"/>
          <p:cNvSpPr>
            <a:spLocks noChangeArrowheads="1"/>
          </p:cNvSpPr>
          <p:nvPr/>
        </p:nvSpPr>
        <p:spPr bwMode="auto">
          <a:xfrm>
            <a:off x="2643188" y="4786313"/>
            <a:ext cx="1643062" cy="1571625"/>
          </a:xfrm>
          <a:prstGeom prst="ellipse">
            <a:avLst/>
          </a:prstGeom>
          <a:solidFill>
            <a:schemeClr val="bg1"/>
          </a:solidFill>
          <a:ln w="25400" algn="ctr">
            <a:solidFill>
              <a:srgbClr val="385D8A"/>
            </a:solidFill>
            <a:round/>
            <a:headEnd/>
            <a:tailEnd/>
          </a:ln>
        </p:spPr>
        <p:txBody>
          <a:bodyPr anchor="ctr"/>
          <a:lstStyle/>
          <a:p>
            <a:pPr algn="ctr"/>
            <a:r>
              <a:rPr lang="ar-SA" sz="3200" b="1">
                <a:solidFill>
                  <a:srgbClr val="0000CC"/>
                </a:solidFill>
                <a:latin typeface="Calibri" pitchFamily="34" charset="0"/>
                <a:ea typeface="Majalla UI"/>
                <a:cs typeface="Times New Roman" pitchFamily="18" charset="0"/>
              </a:rPr>
              <a:t>أداة القياس</a:t>
            </a:r>
          </a:p>
        </p:txBody>
      </p:sp>
      <p:sp>
        <p:nvSpPr>
          <p:cNvPr id="9" name="شكل بيضاوي 8"/>
          <p:cNvSpPr>
            <a:spLocks noChangeArrowheads="1"/>
          </p:cNvSpPr>
          <p:nvPr/>
        </p:nvSpPr>
        <p:spPr bwMode="auto">
          <a:xfrm>
            <a:off x="246063" y="4827588"/>
            <a:ext cx="1643062" cy="1571625"/>
          </a:xfrm>
          <a:prstGeom prst="ellipse">
            <a:avLst/>
          </a:prstGeom>
          <a:solidFill>
            <a:schemeClr val="bg1"/>
          </a:solidFill>
          <a:ln w="25400" algn="ctr">
            <a:solidFill>
              <a:srgbClr val="385D8A"/>
            </a:solidFill>
            <a:round/>
            <a:headEnd/>
            <a:tailEnd/>
          </a:ln>
        </p:spPr>
        <p:txBody>
          <a:bodyPr anchor="ctr"/>
          <a:lstStyle/>
          <a:p>
            <a:pPr algn="ctr"/>
            <a:r>
              <a:rPr lang="ar-SA" sz="3200" b="1">
                <a:solidFill>
                  <a:srgbClr val="0000CC"/>
                </a:solidFill>
                <a:latin typeface="Calibri" pitchFamily="34" charset="0"/>
                <a:ea typeface="Majalla UI"/>
                <a:cs typeface="Times New Roman" pitchFamily="18" charset="0"/>
              </a:rPr>
              <a:t>وحدة القياس</a:t>
            </a:r>
          </a:p>
        </p:txBody>
      </p:sp>
      <p:sp>
        <p:nvSpPr>
          <p:cNvPr id="10" name="سهم مسنن إلى اليمين 9"/>
          <p:cNvSpPr/>
          <p:nvPr/>
        </p:nvSpPr>
        <p:spPr>
          <a:xfrm rot="10800000">
            <a:off x="6715125" y="5429250"/>
            <a:ext cx="714375" cy="285750"/>
          </a:xfrm>
          <a:prstGeom prst="notched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ar-IQ">
              <a:solidFill>
                <a:srgbClr val="FFFFFF"/>
              </a:solidFill>
              <a:latin typeface="Calibri" pitchFamily="34" charset="0"/>
              <a:ea typeface="Majalla UI"/>
              <a:cs typeface="Majalla UI"/>
            </a:endParaRPr>
          </a:p>
        </p:txBody>
      </p:sp>
      <p:sp>
        <p:nvSpPr>
          <p:cNvPr id="11" name="سهم مسنن إلى اليمين 10"/>
          <p:cNvSpPr/>
          <p:nvPr/>
        </p:nvSpPr>
        <p:spPr>
          <a:xfrm rot="10800000">
            <a:off x="4286250" y="5429250"/>
            <a:ext cx="714375" cy="285750"/>
          </a:xfrm>
          <a:prstGeom prst="notched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ar-IQ">
              <a:solidFill>
                <a:srgbClr val="FFFFFF"/>
              </a:solidFill>
              <a:latin typeface="Calibri" pitchFamily="34" charset="0"/>
              <a:ea typeface="Majalla UI"/>
              <a:cs typeface="Majalla UI"/>
            </a:endParaRPr>
          </a:p>
        </p:txBody>
      </p:sp>
      <p:sp>
        <p:nvSpPr>
          <p:cNvPr id="12" name="سهم مسنن إلى اليمين 11"/>
          <p:cNvSpPr/>
          <p:nvPr/>
        </p:nvSpPr>
        <p:spPr>
          <a:xfrm rot="10800000">
            <a:off x="1887538" y="5429250"/>
            <a:ext cx="714375" cy="285750"/>
          </a:xfrm>
          <a:prstGeom prst="notched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ar-IQ">
              <a:solidFill>
                <a:srgbClr val="FFFFFF"/>
              </a:solidFill>
              <a:latin typeface="Calibri" pitchFamily="34" charset="0"/>
              <a:ea typeface="Majalla UI"/>
              <a:cs typeface="Majalla UI"/>
            </a:endParaRPr>
          </a:p>
        </p:txBody>
      </p:sp>
      <p:sp>
        <p:nvSpPr>
          <p:cNvPr id="3" name="مربع نص 2"/>
          <p:cNvSpPr txBox="1">
            <a:spLocks noChangeArrowheads="1"/>
          </p:cNvSpPr>
          <p:nvPr/>
        </p:nvSpPr>
        <p:spPr bwMode="auto">
          <a:xfrm>
            <a:off x="228600" y="549275"/>
            <a:ext cx="8686800" cy="3539430"/>
          </a:xfrm>
          <a:prstGeom prst="rect">
            <a:avLst/>
          </a:prstGeom>
          <a:noFill/>
          <a:ln w="9525">
            <a:noFill/>
            <a:miter lim="800000"/>
            <a:headEnd/>
            <a:tailEnd/>
          </a:ln>
        </p:spPr>
        <p:txBody>
          <a:bodyPr>
            <a:spAutoFit/>
          </a:bodyPr>
          <a:lstStyle/>
          <a:p>
            <a:pPr algn="r" rtl="1"/>
            <a:r>
              <a:rPr lang="ar-SA" sz="3200" b="1" dirty="0">
                <a:latin typeface="Times New Roman" pitchFamily="18" charset="0"/>
                <a:cs typeface="Times New Roman" pitchFamily="18" charset="0"/>
              </a:rPr>
              <a:t>عند دراسة أي ظاهرة فيزيائية معينة فإن مجرد الملاحظة لا </a:t>
            </a:r>
            <a:r>
              <a:rPr lang="ar-SA" sz="3200" b="1" dirty="0" smtClean="0">
                <a:latin typeface="Times New Roman" pitchFamily="18" charset="0"/>
                <a:cs typeface="Times New Roman" pitchFamily="18" charset="0"/>
              </a:rPr>
              <a:t>تكفي، وللحصول على معلومات </a:t>
            </a:r>
            <a:r>
              <a:rPr lang="ar-IQ" sz="3200" b="1" dirty="0" smtClean="0">
                <a:latin typeface="Times New Roman" pitchFamily="18" charset="0"/>
                <a:cs typeface="Times New Roman" pitchFamily="18" charset="0"/>
              </a:rPr>
              <a:t>كافية لهذه الظاهرة</a:t>
            </a:r>
            <a:r>
              <a:rPr lang="ar-SA" sz="3200" b="1" dirty="0" smtClean="0">
                <a:latin typeface="Times New Roman" pitchFamily="18" charset="0"/>
                <a:cs typeface="Times New Roman" pitchFamily="18" charset="0"/>
              </a:rPr>
              <a:t> </a:t>
            </a:r>
            <a:r>
              <a:rPr lang="ar-SA" sz="3200" b="1" dirty="0">
                <a:latin typeface="Times New Roman" pitchFamily="18" charset="0"/>
                <a:cs typeface="Times New Roman" pitchFamily="18" charset="0"/>
              </a:rPr>
              <a:t>نحتاج إلى </a:t>
            </a:r>
            <a:r>
              <a:rPr lang="ar-SA" sz="3200" b="1" dirty="0">
                <a:solidFill>
                  <a:srgbClr val="0000FF"/>
                </a:solidFill>
                <a:latin typeface="Times New Roman" pitchFamily="18" charset="0"/>
                <a:cs typeface="Times New Roman" pitchFamily="18" charset="0"/>
              </a:rPr>
              <a:t>قياس الصفات الفيزيائية</a:t>
            </a:r>
            <a:r>
              <a:rPr lang="ar-SA" sz="3200" b="1" dirty="0">
                <a:solidFill>
                  <a:srgbClr val="FF0000"/>
                </a:solidFill>
                <a:latin typeface="Times New Roman" pitchFamily="18" charset="0"/>
                <a:cs typeface="Times New Roman" pitchFamily="18" charset="0"/>
              </a:rPr>
              <a:t> </a:t>
            </a:r>
            <a:r>
              <a:rPr lang="ar-SA" sz="3200" b="1" dirty="0">
                <a:latin typeface="Times New Roman" pitchFamily="18" charset="0"/>
                <a:cs typeface="Times New Roman" pitchFamily="18" charset="0"/>
              </a:rPr>
              <a:t>لهذه </a:t>
            </a:r>
            <a:r>
              <a:rPr lang="ar-SA" sz="3200" b="1" dirty="0" smtClean="0">
                <a:latin typeface="Times New Roman" pitchFamily="18" charset="0"/>
                <a:cs typeface="Times New Roman" pitchFamily="18" charset="0"/>
              </a:rPr>
              <a:t>الظاهرة</a:t>
            </a:r>
            <a:r>
              <a:rPr lang="ar-IQ" sz="3200" b="1" dirty="0" smtClean="0">
                <a:latin typeface="Times New Roman" pitchFamily="18" charset="0"/>
                <a:cs typeface="Times New Roman" pitchFamily="18" charset="0"/>
              </a:rPr>
              <a:t>, </a:t>
            </a:r>
            <a:r>
              <a:rPr lang="ar-SA" sz="3200" b="1" dirty="0" smtClean="0">
                <a:latin typeface="Constantia" pitchFamily="18" charset="0"/>
                <a:ea typeface="Majalla UI"/>
                <a:cs typeface="Times New Roman" pitchFamily="18" charset="0"/>
              </a:rPr>
              <a:t>ومن ثم </a:t>
            </a:r>
            <a:r>
              <a:rPr lang="ar-SA" sz="3200" b="1" dirty="0" smtClean="0">
                <a:ea typeface="Majalla UI"/>
                <a:cs typeface="Times New Roman" pitchFamily="18" charset="0"/>
              </a:rPr>
              <a:t>يجب علينا التعرف على</a:t>
            </a:r>
            <a:endParaRPr lang="ar-IQ" sz="3200" b="1" dirty="0" smtClean="0">
              <a:ea typeface="Majalla UI"/>
              <a:cs typeface="Times New Roman" pitchFamily="18" charset="0"/>
            </a:endParaRPr>
          </a:p>
          <a:p>
            <a:pPr algn="r" rtl="1">
              <a:buFont typeface="Arial" pitchFamily="34" charset="0"/>
              <a:buChar char="•"/>
            </a:pPr>
            <a:r>
              <a:rPr lang="ar-SA" sz="3200" b="1" dirty="0" smtClean="0">
                <a:ea typeface="Majalla UI"/>
                <a:cs typeface="Times New Roman" pitchFamily="18" charset="0"/>
              </a:rPr>
              <a:t> </a:t>
            </a:r>
            <a:r>
              <a:rPr lang="ar-SA" sz="3200" b="1" dirty="0" smtClean="0">
                <a:solidFill>
                  <a:srgbClr val="0000FF"/>
                </a:solidFill>
                <a:ea typeface="Majalla UI"/>
                <a:cs typeface="Times New Roman" pitchFamily="18" charset="0"/>
              </a:rPr>
              <a:t>أداة القياس </a:t>
            </a:r>
            <a:endParaRPr lang="ar-IQ" sz="3200" b="1" dirty="0" smtClean="0">
              <a:solidFill>
                <a:srgbClr val="0000FF"/>
              </a:solidFill>
              <a:ea typeface="Majalla UI"/>
              <a:cs typeface="Times New Roman" pitchFamily="18" charset="0"/>
            </a:endParaRPr>
          </a:p>
          <a:p>
            <a:pPr algn="r" rtl="1">
              <a:buFont typeface="Arial" pitchFamily="34" charset="0"/>
              <a:buChar char="•"/>
            </a:pPr>
            <a:r>
              <a:rPr lang="ar-SA" sz="3200" b="1" dirty="0" smtClean="0">
                <a:solidFill>
                  <a:srgbClr val="0000FF"/>
                </a:solidFill>
                <a:ea typeface="Majalla UI"/>
                <a:cs typeface="Times New Roman" pitchFamily="18" charset="0"/>
              </a:rPr>
              <a:t>ووحدات القياس</a:t>
            </a:r>
            <a:r>
              <a:rPr lang="ar-SA" sz="3200" b="1" u="sng" dirty="0" smtClean="0">
                <a:solidFill>
                  <a:srgbClr val="0000FF"/>
                </a:solidFill>
                <a:ea typeface="Majalla UI"/>
                <a:cs typeface="Times New Roman" pitchFamily="18" charset="0"/>
              </a:rPr>
              <a:t> </a:t>
            </a:r>
            <a:endParaRPr lang="ar-IQ" sz="3200" b="1" u="sng" dirty="0" smtClean="0">
              <a:solidFill>
                <a:srgbClr val="0000FF"/>
              </a:solidFill>
              <a:ea typeface="Majalla UI"/>
              <a:cs typeface="Times New Roman" pitchFamily="18" charset="0"/>
            </a:endParaRPr>
          </a:p>
          <a:p>
            <a:pPr algn="r" rtl="1">
              <a:buFont typeface="Arial" pitchFamily="34" charset="0"/>
              <a:buChar char="•"/>
            </a:pPr>
            <a:r>
              <a:rPr lang="ar-SA" sz="3200" b="1" dirty="0" smtClean="0">
                <a:solidFill>
                  <a:srgbClr val="0000FF"/>
                </a:solidFill>
                <a:ea typeface="Majalla UI"/>
                <a:cs typeface="Times New Roman" pitchFamily="18" charset="0"/>
              </a:rPr>
              <a:t> </a:t>
            </a:r>
            <a:r>
              <a:rPr lang="ar-IQ" sz="3200" b="1" dirty="0" smtClean="0">
                <a:solidFill>
                  <a:srgbClr val="0000FF"/>
                </a:solidFill>
                <a:ea typeface="Majalla UI"/>
                <a:cs typeface="Times New Roman" pitchFamily="18" charset="0"/>
              </a:rPr>
              <a:t>و</a:t>
            </a:r>
            <a:r>
              <a:rPr lang="ar-SA" sz="3200" b="1" dirty="0" smtClean="0">
                <a:solidFill>
                  <a:srgbClr val="0000FF"/>
                </a:solidFill>
                <a:ea typeface="Majalla UI"/>
                <a:cs typeface="Times New Roman" pitchFamily="18" charset="0"/>
              </a:rPr>
              <a:t>كيفية القياس.</a:t>
            </a:r>
            <a:endParaRPr lang="ar-SA" sz="3200" b="1" dirty="0" smtClean="0">
              <a:solidFill>
                <a:srgbClr val="0000FF"/>
              </a:solidFill>
              <a:latin typeface="Constantia" pitchFamily="18" charset="0"/>
              <a:ea typeface="Majalla UI"/>
              <a:cs typeface="Times New Roman" pitchFamily="18" charset="0"/>
            </a:endParaRPr>
          </a:p>
          <a:p>
            <a:pPr algn="r" rtl="1"/>
            <a:endParaRPr lang="ar-SA" sz="3200" b="1" dirty="0">
              <a:latin typeface="Times New Roman" pitchFamily="18" charset="0"/>
              <a:cs typeface="Times New Roman" pitchFamily="18" charset="0"/>
            </a:endParaRPr>
          </a:p>
        </p:txBody>
      </p:sp>
    </p:spTree>
    <p:extLst>
      <p:ext uri="{BB962C8B-B14F-4D97-AF65-F5344CB8AC3E}">
        <p14:creationId xmlns:p14="http://schemas.microsoft.com/office/powerpoint/2010/main" val="38657425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heckerboard(across)">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iterate type="lt">
                                    <p:tmAbs val="75"/>
                                  </p:iterate>
                                  <p:childTnLst>
                                    <p:set>
                                      <p:cBhvr>
                                        <p:cTn id="11" dur="1" fill="hold">
                                          <p:stCondLst>
                                            <p:cond delay="74"/>
                                          </p:stCondLst>
                                        </p:cTn>
                                        <p:tgtEl>
                                          <p:spTgt spid="5"/>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grpId="0" nodeType="click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dissolve">
                                      <p:cBhvr>
                                        <p:cTn id="16" dur="500"/>
                                        <p:tgtEl>
                                          <p:spTgt spid="10"/>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iterate type="lt">
                                    <p:tmAbs val="75"/>
                                  </p:iterate>
                                  <p:childTnLst>
                                    <p:set>
                                      <p:cBhvr>
                                        <p:cTn id="20" dur="1" fill="hold">
                                          <p:stCondLst>
                                            <p:cond delay="74"/>
                                          </p:stCondLst>
                                        </p:cTn>
                                        <p:tgtEl>
                                          <p:spTgt spid="7"/>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9" presetClass="entr" presetSubtype="0"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dissolve">
                                      <p:cBhvr>
                                        <p:cTn id="25" dur="500"/>
                                        <p:tgtEl>
                                          <p:spTgt spid="11"/>
                                        </p:tgtEl>
                                      </p:cBhvr>
                                    </p:animEffec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iterate type="lt">
                                    <p:tmAbs val="75"/>
                                  </p:iterate>
                                  <p:childTnLst>
                                    <p:set>
                                      <p:cBhvr>
                                        <p:cTn id="29" dur="1" fill="hold">
                                          <p:stCondLst>
                                            <p:cond delay="74"/>
                                          </p:stCondLst>
                                        </p:cTn>
                                        <p:tgtEl>
                                          <p:spTgt spid="8"/>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9" presetClass="entr" presetSubtype="0" fill="hold" grpId="0" nodeType="clickEffect">
                                  <p:stCondLst>
                                    <p:cond delay="0"/>
                                  </p:stCondLst>
                                  <p:childTnLst>
                                    <p:set>
                                      <p:cBhvr>
                                        <p:cTn id="33" dur="1" fill="hold">
                                          <p:stCondLst>
                                            <p:cond delay="0"/>
                                          </p:stCondLst>
                                        </p:cTn>
                                        <p:tgtEl>
                                          <p:spTgt spid="12"/>
                                        </p:tgtEl>
                                        <p:attrNameLst>
                                          <p:attrName>style.visibility</p:attrName>
                                        </p:attrNameLst>
                                      </p:cBhvr>
                                      <p:to>
                                        <p:strVal val="visible"/>
                                      </p:to>
                                    </p:set>
                                    <p:animEffect transition="in" filter="dissolve">
                                      <p:cBhvr>
                                        <p:cTn id="34" dur="500"/>
                                        <p:tgtEl>
                                          <p:spTgt spid="12"/>
                                        </p:tgtEl>
                                      </p:cBhvr>
                                    </p:animEffec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iterate type="lt">
                                    <p:tmAbs val="75"/>
                                  </p:iterate>
                                  <p:childTnLst>
                                    <p:set>
                                      <p:cBhvr>
                                        <p:cTn id="38" dur="1" fill="hold">
                                          <p:stCondLst>
                                            <p:cond delay="74"/>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autoUpdateAnimBg="0"/>
      <p:bldP spid="7" grpId="0" animBg="1" autoUpdateAnimBg="0"/>
      <p:bldP spid="8" grpId="0" animBg="1" autoUpdateAnimBg="0"/>
      <p:bldP spid="9" grpId="0" animBg="1" autoUpdateAnimBg="0"/>
      <p:bldP spid="10" grpId="0" animBg="1" autoUpdateAnimBg="0"/>
      <p:bldP spid="11" grpId="0" animBg="1" autoUpdateAnimBg="0"/>
      <p:bldP spid="12" grpId="0" animBg="1" autoUpdateAnimBg="0"/>
      <p:bldP spid="3"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رسم تخطيطي 1"/>
          <p:cNvGraphicFramePr/>
          <p:nvPr/>
        </p:nvGraphicFramePr>
        <p:xfrm>
          <a:off x="1600200" y="1071546"/>
          <a:ext cx="6096000" cy="424657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210928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551539" y="1071546"/>
            <a:ext cx="7944868" cy="1569660"/>
          </a:xfrm>
          <a:prstGeom prst="rect">
            <a:avLst/>
          </a:prstGeom>
        </p:spPr>
        <p:style>
          <a:lnRef idx="2">
            <a:schemeClr val="accent6"/>
          </a:lnRef>
          <a:fillRef idx="1">
            <a:schemeClr val="lt1"/>
          </a:fillRef>
          <a:effectRef idx="0">
            <a:schemeClr val="accent6"/>
          </a:effectRef>
          <a:fontRef idx="minor">
            <a:schemeClr val="dk1"/>
          </a:fontRef>
        </p:style>
        <p:txBody>
          <a:bodyPr wrap="none" rtlCol="0">
            <a:spAutoFit/>
          </a:bodyPr>
          <a:lstStyle/>
          <a:p>
            <a:pPr algn="r"/>
            <a:r>
              <a:rPr lang="ar-SA" sz="2400" b="1" u="sng" dirty="0" smtClean="0">
                <a:solidFill>
                  <a:srgbClr val="0000CC"/>
                </a:solidFill>
                <a:cs typeface="PT Bold Heading" pitchFamily="2" charset="-78"/>
              </a:rPr>
              <a:t>الكميات الفيزيائية الأساسية:</a:t>
            </a:r>
          </a:p>
          <a:p>
            <a:pPr lvl="0" algn="l" rtl="0"/>
            <a:r>
              <a:rPr lang="en-US" sz="2400" b="1" dirty="0" smtClean="0">
                <a:solidFill>
                  <a:srgbClr val="0000CC"/>
                </a:solidFill>
              </a:rPr>
              <a:t>Fundamental Physical Quantities</a:t>
            </a:r>
            <a:endParaRPr lang="en-GB" sz="2400" b="1" dirty="0" smtClean="0">
              <a:solidFill>
                <a:srgbClr val="0000CC"/>
              </a:solidFill>
            </a:endParaRPr>
          </a:p>
          <a:p>
            <a:endParaRPr lang="en-US" sz="2400" b="1" u="sng" dirty="0" smtClean="0">
              <a:solidFill>
                <a:srgbClr val="0000CC"/>
              </a:solidFill>
              <a:cs typeface="PT Bold Heading" pitchFamily="2" charset="-78"/>
            </a:endParaRPr>
          </a:p>
          <a:p>
            <a:r>
              <a:rPr lang="ar-SA" sz="2400" b="1" dirty="0" smtClean="0">
                <a:latin typeface="Traditional Arabic" pitchFamily="18" charset="-78"/>
                <a:cs typeface="Traditional Arabic" pitchFamily="18" charset="-78"/>
              </a:rPr>
              <a:t>هي الكمية الفيزيائية التي تعرف بمقدار واحد فقط، أي أنها لا تحتاج إلى كمية أخرى لتعريفها.</a:t>
            </a:r>
            <a:endParaRPr lang="en-GB" sz="2400" b="1" dirty="0">
              <a:latin typeface="Traditional Arabic" pitchFamily="18" charset="-78"/>
              <a:cs typeface="Traditional Arabic" pitchFamily="18" charset="-78"/>
            </a:endParaRPr>
          </a:p>
        </p:txBody>
      </p:sp>
      <p:sp>
        <p:nvSpPr>
          <p:cNvPr id="3" name="مربع نص 2"/>
          <p:cNvSpPr txBox="1"/>
          <p:nvPr/>
        </p:nvSpPr>
        <p:spPr>
          <a:xfrm>
            <a:off x="642910" y="3143248"/>
            <a:ext cx="7858180" cy="2492990"/>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ar-SA" sz="2400" b="1" u="sng" dirty="0" smtClean="0">
                <a:solidFill>
                  <a:srgbClr val="0000CC"/>
                </a:solidFill>
                <a:cs typeface="PT Bold Heading" pitchFamily="2" charset="-78"/>
              </a:rPr>
              <a:t>الكميات الأساسية السبعة:</a:t>
            </a:r>
          </a:p>
          <a:p>
            <a:pPr algn="ctr"/>
            <a:endParaRPr lang="ar-SA" sz="2400" b="1" u="sng" dirty="0" smtClean="0">
              <a:solidFill>
                <a:srgbClr val="FF0000"/>
              </a:solidFill>
              <a:cs typeface="+mj-cs"/>
            </a:endParaRPr>
          </a:p>
          <a:p>
            <a:pPr algn="ctr">
              <a:lnSpc>
                <a:spcPct val="150000"/>
              </a:lnSpc>
            </a:pPr>
            <a:r>
              <a:rPr lang="ar-SA" sz="2400" b="1" dirty="0" smtClean="0">
                <a:latin typeface="Traditional Arabic" pitchFamily="18" charset="-78"/>
                <a:cs typeface="Traditional Arabic" pitchFamily="18" charset="-78"/>
              </a:rPr>
              <a:t>1-الطول                               2-الكتلة                    3-الزمن                                4-درجة الحرارة        5-شدة التيار </a:t>
            </a:r>
            <a:r>
              <a:rPr lang="ar-SA" sz="2400" b="1" dirty="0" err="1" smtClean="0">
                <a:latin typeface="Traditional Arabic" pitchFamily="18" charset="-78"/>
                <a:cs typeface="Traditional Arabic" pitchFamily="18" charset="-78"/>
              </a:rPr>
              <a:t>الكهرب</a:t>
            </a:r>
            <a:r>
              <a:rPr lang="ar-IQ" sz="2400" b="1" dirty="0" err="1" smtClean="0">
                <a:latin typeface="Traditional Arabic" pitchFamily="18" charset="-78"/>
                <a:cs typeface="Traditional Arabic" pitchFamily="18" charset="-78"/>
              </a:rPr>
              <a:t>ائي</a:t>
            </a:r>
            <a:r>
              <a:rPr lang="ar-SA" sz="2400" b="1" dirty="0" smtClean="0">
                <a:latin typeface="Traditional Arabic" pitchFamily="18" charset="-78"/>
                <a:cs typeface="Traditional Arabic" pitchFamily="18" charset="-78"/>
              </a:rPr>
              <a:t>                 6-شدة الإضاءة</a:t>
            </a:r>
          </a:p>
          <a:p>
            <a:pPr algn="ctr">
              <a:lnSpc>
                <a:spcPct val="150000"/>
              </a:lnSpc>
            </a:pPr>
            <a:r>
              <a:rPr lang="ar-SA" sz="2400" b="1" dirty="0" smtClean="0">
                <a:latin typeface="Traditional Arabic" pitchFamily="18" charset="-78"/>
                <a:cs typeface="Traditional Arabic" pitchFamily="18" charset="-78"/>
              </a:rPr>
              <a:t>7-كمية المادة</a:t>
            </a:r>
            <a:r>
              <a:rPr lang="ar-SA" sz="2400" b="1" dirty="0" smtClean="0">
                <a:cs typeface="+mj-cs"/>
              </a:rPr>
              <a:t>.</a:t>
            </a:r>
            <a:endParaRPr lang="en-GB" sz="2400" b="1" dirty="0">
              <a:cs typeface="+mj-cs"/>
            </a:endParaRPr>
          </a:p>
        </p:txBody>
      </p:sp>
    </p:spTree>
    <p:extLst>
      <p:ext uri="{BB962C8B-B14F-4D97-AF65-F5344CB8AC3E}">
        <p14:creationId xmlns:p14="http://schemas.microsoft.com/office/powerpoint/2010/main" val="32736918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 calcmode="lin" valueType="num">
                                      <p:cBhvr additive="base">
                                        <p:cTn id="7"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4"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to="" calcmode="lin" valueType="num">
                                      <p:cBhvr>
                                        <p:cTn id="13" dur="1" fill="hold"/>
                                        <p:tgtEl>
                                          <p:spTgt spid="3">
                                            <p:txEl>
                                              <p:pRg st="2" end="2"/>
                                            </p:txEl>
                                          </p:spTgt>
                                        </p:tgtEl>
                                        <p:attrNameLst>
                                          <p:attrName/>
                                        </p:attrNameLst>
                                      </p:cBhvr>
                                    </p:anim>
                                  </p:childTnLst>
                                </p:cTn>
                              </p:par>
                              <p:par>
                                <p:cTn id="14" presetID="24"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 to="" calcmode="lin" valueType="num">
                                      <p:cBhvr>
                                        <p:cTn id="16" dur="1" fill="hold"/>
                                        <p:tgtEl>
                                          <p:spTgt spid="3">
                                            <p:txEl>
                                              <p:pRg st="3" end="3"/>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261187" y="1073522"/>
            <a:ext cx="8268675" cy="1569660"/>
          </a:xfrm>
          <a:prstGeom prst="rect">
            <a:avLst/>
          </a:prstGeom>
        </p:spPr>
        <p:style>
          <a:lnRef idx="1">
            <a:schemeClr val="accent3"/>
          </a:lnRef>
          <a:fillRef idx="2">
            <a:schemeClr val="accent3"/>
          </a:fillRef>
          <a:effectRef idx="1">
            <a:schemeClr val="accent3"/>
          </a:effectRef>
          <a:fontRef idx="minor">
            <a:schemeClr val="dk1"/>
          </a:fontRef>
        </p:style>
        <p:txBody>
          <a:bodyPr wrap="none" rtlCol="0">
            <a:spAutoFit/>
          </a:bodyPr>
          <a:lstStyle/>
          <a:p>
            <a:pPr algn="r"/>
            <a:r>
              <a:rPr lang="ar-SA" sz="2400" b="1" u="sng" dirty="0" smtClean="0">
                <a:solidFill>
                  <a:srgbClr val="0000CC"/>
                </a:solidFill>
                <a:cs typeface="PT Bold Heading" pitchFamily="2" charset="-78"/>
              </a:rPr>
              <a:t>الكميات الفيزيائية المشتقة:</a:t>
            </a:r>
          </a:p>
          <a:p>
            <a:pPr lvl="0" algn="l" rtl="0"/>
            <a:r>
              <a:rPr lang="en-US" sz="2400" b="1" dirty="0" smtClean="0">
                <a:solidFill>
                  <a:srgbClr val="0000CC"/>
                </a:solidFill>
              </a:rPr>
              <a:t>Derived </a:t>
            </a:r>
            <a:r>
              <a:rPr lang="en-US" sz="2400" b="1" dirty="0" smtClean="0">
                <a:solidFill>
                  <a:srgbClr val="0000CC"/>
                </a:solidFill>
                <a:cs typeface="PT Bold Heading" pitchFamily="2" charset="-78"/>
              </a:rPr>
              <a:t> Physical Quantities</a:t>
            </a:r>
            <a:endParaRPr lang="en-GB" sz="2400" b="1" dirty="0" smtClean="0">
              <a:solidFill>
                <a:srgbClr val="0000CC"/>
              </a:solidFill>
            </a:endParaRPr>
          </a:p>
          <a:p>
            <a:endParaRPr lang="ar-SA" sz="2400" dirty="0" smtClean="0">
              <a:solidFill>
                <a:srgbClr val="0000CC"/>
              </a:solidFill>
              <a:cs typeface="PT Bold Heading" pitchFamily="2" charset="-78"/>
            </a:endParaRPr>
          </a:p>
          <a:p>
            <a:r>
              <a:rPr lang="ar-SA" sz="2400" b="1" dirty="0" smtClean="0">
                <a:latin typeface="Traditional Arabic" pitchFamily="18" charset="-78"/>
                <a:cs typeface="Traditional Arabic" pitchFamily="18" charset="-78"/>
              </a:rPr>
              <a:t>هي التي يتم استنتاجها من الكميات الأساسية بحيث تحتاج في تعريفها إلى أكثر من كمية أساسية.</a:t>
            </a:r>
            <a:endParaRPr lang="en-GB" sz="2400" b="1" dirty="0">
              <a:latin typeface="Traditional Arabic" pitchFamily="18" charset="-78"/>
              <a:cs typeface="Traditional Arabic" pitchFamily="18" charset="-78"/>
            </a:endParaRPr>
          </a:p>
        </p:txBody>
      </p:sp>
      <p:sp>
        <p:nvSpPr>
          <p:cNvPr id="3" name="مربع نص 2"/>
          <p:cNvSpPr txBox="1"/>
          <p:nvPr/>
        </p:nvSpPr>
        <p:spPr>
          <a:xfrm>
            <a:off x="4872042" y="3143248"/>
            <a:ext cx="3223959" cy="461665"/>
          </a:xfrm>
          <a:prstGeom prst="rect">
            <a:avLst/>
          </a:prstGeom>
        </p:spPr>
        <p:style>
          <a:lnRef idx="2">
            <a:schemeClr val="accent1"/>
          </a:lnRef>
          <a:fillRef idx="1">
            <a:schemeClr val="lt1"/>
          </a:fillRef>
          <a:effectRef idx="0">
            <a:schemeClr val="accent1"/>
          </a:effectRef>
          <a:fontRef idx="minor">
            <a:schemeClr val="dk1"/>
          </a:fontRef>
        </p:style>
        <p:txBody>
          <a:bodyPr wrap="none" rtlCol="0">
            <a:spAutoFit/>
          </a:bodyPr>
          <a:lstStyle/>
          <a:p>
            <a:pPr lvl="0"/>
            <a:r>
              <a:rPr lang="ar-SA" sz="2400" b="1" dirty="0" smtClean="0">
                <a:solidFill>
                  <a:srgbClr val="0000CC"/>
                </a:solidFill>
                <a:cs typeface="PT Bold Heading" pitchFamily="2" charset="-78"/>
              </a:rPr>
              <a:t>أمثلة على الكميات المشتقة</a:t>
            </a:r>
            <a:endParaRPr lang="en-GB" sz="2400" b="1" dirty="0">
              <a:solidFill>
                <a:srgbClr val="0000CC"/>
              </a:solidFill>
              <a:cs typeface="PT Bold Heading" pitchFamily="2" charset="-78"/>
            </a:endParaRPr>
          </a:p>
        </p:txBody>
      </p:sp>
      <p:sp>
        <p:nvSpPr>
          <p:cNvPr id="4" name="Rectangle 5"/>
          <p:cNvSpPr/>
          <p:nvPr/>
        </p:nvSpPr>
        <p:spPr>
          <a:xfrm>
            <a:off x="5429256" y="3786190"/>
            <a:ext cx="2403222" cy="600164"/>
          </a:xfrm>
          <a:prstGeom prst="rect">
            <a:avLst/>
          </a:prstGeom>
        </p:spPr>
        <p:style>
          <a:lnRef idx="1">
            <a:schemeClr val="dk1"/>
          </a:lnRef>
          <a:fillRef idx="2">
            <a:schemeClr val="dk1"/>
          </a:fillRef>
          <a:effectRef idx="1">
            <a:schemeClr val="dk1"/>
          </a:effectRef>
          <a:fontRef idx="minor">
            <a:schemeClr val="dk1"/>
          </a:fontRef>
        </p:style>
        <p:txBody>
          <a:bodyPr wrap="none">
            <a:spAutoFit/>
          </a:bodyPr>
          <a:lstStyle/>
          <a:p>
            <a:pPr>
              <a:lnSpc>
                <a:spcPct val="150000"/>
              </a:lnSpc>
            </a:pPr>
            <a:r>
              <a:rPr lang="ar-SA" sz="2400" b="1" dirty="0" smtClean="0">
                <a:cs typeface="Traditional Arabic" pitchFamily="2" charset="-78"/>
              </a:rPr>
              <a:t>السرعة = المسافة / الزمن </a:t>
            </a:r>
            <a:endParaRPr lang="en-US" sz="2400" b="1" dirty="0" smtClean="0">
              <a:cs typeface="Traditional Arabic" pitchFamily="2" charset="-78"/>
            </a:endParaRPr>
          </a:p>
        </p:txBody>
      </p:sp>
      <p:sp>
        <p:nvSpPr>
          <p:cNvPr id="5" name="مستطيل 4"/>
          <p:cNvSpPr/>
          <p:nvPr/>
        </p:nvSpPr>
        <p:spPr>
          <a:xfrm>
            <a:off x="838200" y="4657636"/>
            <a:ext cx="2924197" cy="600164"/>
          </a:xfrm>
          <a:prstGeom prst="rect">
            <a:avLst/>
          </a:prstGeom>
          <a:solidFill>
            <a:srgbClr val="FFFF00"/>
          </a:solidFill>
        </p:spPr>
        <p:style>
          <a:lnRef idx="2">
            <a:schemeClr val="accent3">
              <a:shade val="50000"/>
            </a:schemeClr>
          </a:lnRef>
          <a:fillRef idx="1">
            <a:schemeClr val="accent3"/>
          </a:fillRef>
          <a:effectRef idx="0">
            <a:schemeClr val="accent3"/>
          </a:effectRef>
          <a:fontRef idx="minor">
            <a:schemeClr val="lt1"/>
          </a:fontRef>
        </p:style>
        <p:txBody>
          <a:bodyPr wrap="none">
            <a:spAutoFit/>
          </a:bodyPr>
          <a:lstStyle/>
          <a:p>
            <a:pPr>
              <a:lnSpc>
                <a:spcPct val="150000"/>
              </a:lnSpc>
            </a:pPr>
            <a:r>
              <a:rPr lang="ar-SA" sz="2400" b="1" dirty="0" smtClean="0">
                <a:solidFill>
                  <a:schemeClr val="tx1"/>
                </a:solidFill>
                <a:cs typeface="Traditional Arabic" pitchFamily="2" charset="-78"/>
              </a:rPr>
              <a:t>التسارع = السرعة / (الزمن)</a:t>
            </a:r>
            <a:r>
              <a:rPr lang="ar-SA" sz="2400" b="1" baseline="30000" dirty="0" smtClean="0">
                <a:solidFill>
                  <a:schemeClr val="tx1"/>
                </a:solidFill>
                <a:cs typeface="Traditional Arabic" pitchFamily="2" charset="-78"/>
              </a:rPr>
              <a:t> 2 </a:t>
            </a:r>
            <a:r>
              <a:rPr lang="ar-SA" sz="2400" b="1" dirty="0" smtClean="0">
                <a:solidFill>
                  <a:schemeClr val="tx1"/>
                </a:solidFill>
                <a:cs typeface="Traditional Arabic" pitchFamily="2" charset="-78"/>
              </a:rPr>
              <a:t> </a:t>
            </a:r>
          </a:p>
        </p:txBody>
      </p:sp>
      <p:sp>
        <p:nvSpPr>
          <p:cNvPr id="6" name="مستطيل 5"/>
          <p:cNvSpPr/>
          <p:nvPr/>
        </p:nvSpPr>
        <p:spPr>
          <a:xfrm>
            <a:off x="2428860" y="3819436"/>
            <a:ext cx="2286202" cy="600164"/>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none">
            <a:spAutoFit/>
          </a:bodyPr>
          <a:lstStyle/>
          <a:p>
            <a:pPr>
              <a:lnSpc>
                <a:spcPct val="150000"/>
              </a:lnSpc>
            </a:pPr>
            <a:r>
              <a:rPr lang="ar-SA" sz="2400" b="1" dirty="0" smtClean="0">
                <a:solidFill>
                  <a:schemeClr val="tx1"/>
                </a:solidFill>
                <a:cs typeface="Traditional Arabic" pitchFamily="2" charset="-78"/>
              </a:rPr>
              <a:t>الكثافة = الكتلة / الحجم</a:t>
            </a:r>
          </a:p>
        </p:txBody>
      </p:sp>
      <p:sp>
        <p:nvSpPr>
          <p:cNvPr id="7" name="مستطيل 6"/>
          <p:cNvSpPr/>
          <p:nvPr/>
        </p:nvSpPr>
        <p:spPr>
          <a:xfrm>
            <a:off x="4286248" y="4648200"/>
            <a:ext cx="2444703" cy="646331"/>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a:spAutoFit/>
          </a:bodyPr>
          <a:lstStyle/>
          <a:p>
            <a:pPr>
              <a:lnSpc>
                <a:spcPct val="150000"/>
              </a:lnSpc>
            </a:pPr>
            <a:r>
              <a:rPr lang="ar-SA" sz="2400" b="1" dirty="0" smtClean="0">
                <a:solidFill>
                  <a:schemeClr val="tx1"/>
                </a:solidFill>
                <a:cs typeface="Traditional Arabic" pitchFamily="2" charset="-78"/>
              </a:rPr>
              <a:t>القوة = الكتلة * التسارع                 </a:t>
            </a:r>
          </a:p>
        </p:txBody>
      </p:sp>
    </p:spTree>
    <p:extLst>
      <p:ext uri="{BB962C8B-B14F-4D97-AF65-F5344CB8AC3E}">
        <p14:creationId xmlns:p14="http://schemas.microsoft.com/office/powerpoint/2010/main" val="12831793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 calcmode="lin" valueType="num">
                                      <p:cBhvr additive="base">
                                        <p:cTn id="7"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مستدير الزوايا 1"/>
          <p:cNvSpPr>
            <a:spLocks noChangeArrowheads="1"/>
          </p:cNvSpPr>
          <p:nvPr/>
        </p:nvSpPr>
        <p:spPr bwMode="auto">
          <a:xfrm>
            <a:off x="4876800" y="3333750"/>
            <a:ext cx="4114800" cy="781050"/>
          </a:xfrm>
          <a:prstGeom prst="roundRect">
            <a:avLst>
              <a:gd name="adj" fmla="val 16667"/>
            </a:avLst>
          </a:prstGeom>
          <a:solidFill>
            <a:schemeClr val="bg1"/>
          </a:solidFill>
          <a:ln w="25400" algn="ctr">
            <a:solidFill>
              <a:srgbClr val="085091"/>
            </a:solidFill>
            <a:round/>
            <a:headEnd/>
            <a:tailEnd/>
          </a:ln>
        </p:spPr>
        <p:txBody>
          <a:bodyPr anchor="ctr"/>
          <a:lstStyle/>
          <a:p>
            <a:pPr algn="ctr" rtl="1"/>
            <a:r>
              <a:rPr lang="ar-SA" sz="3200" dirty="0">
                <a:latin typeface="Constantia" pitchFamily="18" charset="0"/>
                <a:ea typeface="Majalla UI"/>
                <a:cs typeface="Arabic Transparent" pitchFamily="2" charset="0"/>
              </a:rPr>
              <a:t>الوحدات الأساسية</a:t>
            </a:r>
          </a:p>
        </p:txBody>
      </p:sp>
      <p:sp>
        <p:nvSpPr>
          <p:cNvPr id="4" name="مربع نص 3"/>
          <p:cNvSpPr txBox="1">
            <a:spLocks noChangeArrowheads="1"/>
          </p:cNvSpPr>
          <p:nvPr/>
        </p:nvSpPr>
        <p:spPr bwMode="auto">
          <a:xfrm>
            <a:off x="304800" y="120650"/>
            <a:ext cx="8524875" cy="1117600"/>
          </a:xfrm>
          <a:prstGeom prst="rect">
            <a:avLst/>
          </a:prstGeom>
          <a:noFill/>
          <a:ln w="9525">
            <a:noFill/>
            <a:miter lim="800000"/>
            <a:headEnd/>
            <a:tailEnd/>
          </a:ln>
        </p:spPr>
        <p:txBody>
          <a:bodyPr>
            <a:spAutoFit/>
          </a:bodyPr>
          <a:lstStyle/>
          <a:p>
            <a:pPr algn="justLow" rtl="1">
              <a:lnSpc>
                <a:spcPct val="120000"/>
              </a:lnSpc>
            </a:pPr>
            <a:r>
              <a:rPr lang="ar-SA" sz="2800" b="1">
                <a:latin typeface="Constantia" pitchFamily="18" charset="0"/>
                <a:ea typeface="Majalla UI"/>
                <a:cs typeface="Arabic Transparent" pitchFamily="2" charset="0"/>
              </a:rPr>
              <a:t>معظم الكميات الفيزيائية التي تستخدم في الفيزياء يمكن اشتقاقها من الكميات الفيزيائية الأساسية الستة التالية:</a:t>
            </a:r>
          </a:p>
        </p:txBody>
      </p:sp>
      <p:sp>
        <p:nvSpPr>
          <p:cNvPr id="5" name="شكل بيضاوي 4"/>
          <p:cNvSpPr>
            <a:spLocks noChangeArrowheads="1"/>
          </p:cNvSpPr>
          <p:nvPr/>
        </p:nvSpPr>
        <p:spPr bwMode="auto">
          <a:xfrm>
            <a:off x="7715250" y="1528763"/>
            <a:ext cx="1428750" cy="1428750"/>
          </a:xfrm>
          <a:prstGeom prst="ellipse">
            <a:avLst/>
          </a:prstGeom>
          <a:solidFill>
            <a:schemeClr val="bg1"/>
          </a:solidFill>
          <a:ln w="25400" algn="ctr">
            <a:solidFill>
              <a:srgbClr val="085091"/>
            </a:solidFill>
            <a:round/>
            <a:headEnd/>
            <a:tailEnd/>
          </a:ln>
        </p:spPr>
        <p:txBody>
          <a:bodyPr anchor="ctr"/>
          <a:lstStyle/>
          <a:p>
            <a:pPr algn="ctr" rtl="1"/>
            <a:r>
              <a:rPr lang="ar-SA" sz="2400">
                <a:latin typeface="Constantia" pitchFamily="18" charset="0"/>
                <a:ea typeface="Majalla UI"/>
                <a:cs typeface="Arabic Transparent" pitchFamily="2" charset="0"/>
              </a:rPr>
              <a:t>الكتلة</a:t>
            </a:r>
          </a:p>
        </p:txBody>
      </p:sp>
      <p:sp>
        <p:nvSpPr>
          <p:cNvPr id="6" name="شكل بيضاوي 5"/>
          <p:cNvSpPr>
            <a:spLocks noChangeArrowheads="1"/>
          </p:cNvSpPr>
          <p:nvPr/>
        </p:nvSpPr>
        <p:spPr bwMode="auto">
          <a:xfrm>
            <a:off x="6215063" y="1471613"/>
            <a:ext cx="1500187" cy="1428750"/>
          </a:xfrm>
          <a:prstGeom prst="ellipse">
            <a:avLst/>
          </a:prstGeom>
          <a:solidFill>
            <a:schemeClr val="bg1"/>
          </a:solidFill>
          <a:ln w="25400" algn="ctr">
            <a:solidFill>
              <a:srgbClr val="085091"/>
            </a:solidFill>
            <a:round/>
            <a:headEnd/>
            <a:tailEnd/>
          </a:ln>
        </p:spPr>
        <p:txBody>
          <a:bodyPr anchor="ctr"/>
          <a:lstStyle/>
          <a:p>
            <a:pPr algn="ctr" rtl="1"/>
            <a:r>
              <a:rPr lang="ar-SA" sz="2400">
                <a:latin typeface="Constantia" pitchFamily="18" charset="0"/>
                <a:ea typeface="Majalla UI"/>
                <a:cs typeface="Arabic Transparent" pitchFamily="2" charset="0"/>
              </a:rPr>
              <a:t>المسافة</a:t>
            </a:r>
          </a:p>
        </p:txBody>
      </p:sp>
      <p:sp>
        <p:nvSpPr>
          <p:cNvPr id="7" name="شكل بيضاوي 6"/>
          <p:cNvSpPr>
            <a:spLocks noChangeArrowheads="1"/>
          </p:cNvSpPr>
          <p:nvPr/>
        </p:nvSpPr>
        <p:spPr bwMode="auto">
          <a:xfrm>
            <a:off x="4786313" y="1543050"/>
            <a:ext cx="1500187" cy="1428750"/>
          </a:xfrm>
          <a:prstGeom prst="ellipse">
            <a:avLst/>
          </a:prstGeom>
          <a:solidFill>
            <a:schemeClr val="bg1"/>
          </a:solidFill>
          <a:ln w="25400" algn="ctr">
            <a:solidFill>
              <a:srgbClr val="085091"/>
            </a:solidFill>
            <a:round/>
            <a:headEnd/>
            <a:tailEnd/>
          </a:ln>
        </p:spPr>
        <p:txBody>
          <a:bodyPr anchor="ctr"/>
          <a:lstStyle/>
          <a:p>
            <a:pPr algn="ctr" rtl="1"/>
            <a:r>
              <a:rPr lang="ar-SA" sz="2400">
                <a:latin typeface="Constantia" pitchFamily="18" charset="0"/>
                <a:ea typeface="Majalla UI"/>
                <a:cs typeface="Arabic Transparent" pitchFamily="2" charset="0"/>
              </a:rPr>
              <a:t>الزمن</a:t>
            </a:r>
          </a:p>
        </p:txBody>
      </p:sp>
      <p:sp>
        <p:nvSpPr>
          <p:cNvPr id="8" name="شكل بيضاوي 7"/>
          <p:cNvSpPr>
            <a:spLocks noChangeArrowheads="1"/>
          </p:cNvSpPr>
          <p:nvPr/>
        </p:nvSpPr>
        <p:spPr bwMode="auto">
          <a:xfrm>
            <a:off x="3286125" y="1471613"/>
            <a:ext cx="1500188" cy="1428750"/>
          </a:xfrm>
          <a:prstGeom prst="ellipse">
            <a:avLst/>
          </a:prstGeom>
          <a:solidFill>
            <a:schemeClr val="bg1"/>
          </a:solidFill>
          <a:ln w="25400" algn="ctr">
            <a:solidFill>
              <a:srgbClr val="085091"/>
            </a:solidFill>
            <a:round/>
            <a:headEnd/>
            <a:tailEnd/>
          </a:ln>
        </p:spPr>
        <p:txBody>
          <a:bodyPr anchor="ctr"/>
          <a:lstStyle/>
          <a:p>
            <a:pPr algn="ctr" rtl="1"/>
            <a:r>
              <a:rPr lang="ar-SA" sz="2400">
                <a:latin typeface="Constantia" pitchFamily="18" charset="0"/>
                <a:ea typeface="Majalla UI"/>
                <a:cs typeface="Arabic Transparent" pitchFamily="2" charset="0"/>
              </a:rPr>
              <a:t>شدة التيار</a:t>
            </a:r>
          </a:p>
        </p:txBody>
      </p:sp>
      <p:sp>
        <p:nvSpPr>
          <p:cNvPr id="9" name="شكل بيضاوي 8"/>
          <p:cNvSpPr>
            <a:spLocks noChangeArrowheads="1"/>
          </p:cNvSpPr>
          <p:nvPr/>
        </p:nvSpPr>
        <p:spPr bwMode="auto">
          <a:xfrm>
            <a:off x="1571625" y="1471613"/>
            <a:ext cx="1714500" cy="1500187"/>
          </a:xfrm>
          <a:prstGeom prst="ellipse">
            <a:avLst/>
          </a:prstGeom>
          <a:solidFill>
            <a:schemeClr val="bg1"/>
          </a:solidFill>
          <a:ln w="25400" algn="ctr">
            <a:solidFill>
              <a:srgbClr val="085091"/>
            </a:solidFill>
            <a:round/>
            <a:headEnd/>
            <a:tailEnd/>
          </a:ln>
        </p:spPr>
        <p:txBody>
          <a:bodyPr anchor="ctr"/>
          <a:lstStyle/>
          <a:p>
            <a:pPr algn="ctr" rtl="1"/>
            <a:r>
              <a:rPr lang="ar-SA" sz="2400">
                <a:latin typeface="Constantia" pitchFamily="18" charset="0"/>
                <a:ea typeface="Majalla UI"/>
                <a:cs typeface="Arabic Transparent" pitchFamily="2" charset="0"/>
              </a:rPr>
              <a:t>شدة الاستضاءة</a:t>
            </a:r>
          </a:p>
        </p:txBody>
      </p:sp>
      <p:sp>
        <p:nvSpPr>
          <p:cNvPr id="10" name="شكل بيضاوي 9"/>
          <p:cNvSpPr>
            <a:spLocks noChangeArrowheads="1"/>
          </p:cNvSpPr>
          <p:nvPr/>
        </p:nvSpPr>
        <p:spPr bwMode="auto">
          <a:xfrm>
            <a:off x="0" y="1457325"/>
            <a:ext cx="1571625" cy="1500188"/>
          </a:xfrm>
          <a:prstGeom prst="ellipse">
            <a:avLst/>
          </a:prstGeom>
          <a:solidFill>
            <a:schemeClr val="bg1"/>
          </a:solidFill>
          <a:ln w="25400" algn="ctr">
            <a:solidFill>
              <a:srgbClr val="085091"/>
            </a:solidFill>
            <a:round/>
            <a:headEnd/>
            <a:tailEnd/>
          </a:ln>
        </p:spPr>
        <p:txBody>
          <a:bodyPr anchor="ctr"/>
          <a:lstStyle/>
          <a:p>
            <a:pPr algn="ctr" rtl="1"/>
            <a:r>
              <a:rPr lang="ar-SA" sz="2400">
                <a:latin typeface="Constantia" pitchFamily="18" charset="0"/>
                <a:ea typeface="Majalla UI"/>
                <a:cs typeface="Majalla UI"/>
              </a:rPr>
              <a:t>درجة الحرارة</a:t>
            </a:r>
          </a:p>
        </p:txBody>
      </p:sp>
      <p:sp>
        <p:nvSpPr>
          <p:cNvPr id="11" name="مربع نص 10"/>
          <p:cNvSpPr txBox="1">
            <a:spLocks noChangeArrowheads="1"/>
          </p:cNvSpPr>
          <p:nvPr/>
        </p:nvSpPr>
        <p:spPr bwMode="auto">
          <a:xfrm>
            <a:off x="571500" y="4191000"/>
            <a:ext cx="8429625" cy="1630363"/>
          </a:xfrm>
          <a:prstGeom prst="rect">
            <a:avLst/>
          </a:prstGeom>
          <a:noFill/>
          <a:ln w="9525">
            <a:noFill/>
            <a:miter lim="800000"/>
            <a:headEnd/>
            <a:tailEnd/>
          </a:ln>
        </p:spPr>
        <p:txBody>
          <a:bodyPr>
            <a:spAutoFit/>
          </a:bodyPr>
          <a:lstStyle/>
          <a:p>
            <a:pPr algn="just" rtl="1">
              <a:lnSpc>
                <a:spcPct val="120000"/>
              </a:lnSpc>
            </a:pPr>
            <a:r>
              <a:rPr lang="ar-SA" sz="2800" b="1">
                <a:latin typeface="Constantia" pitchFamily="18" charset="0"/>
                <a:ea typeface="Majalla UI"/>
                <a:cs typeface="Arabic Transparent" pitchFamily="2" charset="0"/>
              </a:rPr>
              <a:t>من الضروري أن يتم الاتفاق على وحدات الكميات الفيزيائية الأساسية الستة ومن ثم يمكننا إيجاد وحدة أي كمية فيزيائية مشتقة. </a:t>
            </a:r>
          </a:p>
          <a:p>
            <a:pPr algn="just" rtl="1">
              <a:lnSpc>
                <a:spcPct val="120000"/>
              </a:lnSpc>
            </a:pPr>
            <a:r>
              <a:rPr lang="ar-SA" sz="2800" b="1">
                <a:latin typeface="Constantia" pitchFamily="18" charset="0"/>
                <a:ea typeface="Majalla UI"/>
                <a:cs typeface="Arabic Transparent" pitchFamily="2" charset="0"/>
              </a:rPr>
              <a:t>وسوف نركز في هذا المقرر على </a:t>
            </a:r>
            <a:r>
              <a:rPr lang="ar-SA" sz="2800" b="1" u="sng">
                <a:solidFill>
                  <a:srgbClr val="006600"/>
                </a:solidFill>
                <a:latin typeface="Constantia" pitchFamily="18" charset="0"/>
                <a:ea typeface="Majalla UI"/>
                <a:cs typeface="Arabic Transparent" pitchFamily="2" charset="0"/>
              </a:rPr>
              <a:t>الكميات الأساسية في الميكانيكا وهى</a:t>
            </a:r>
            <a:r>
              <a:rPr lang="ar-SA" sz="2800" b="1">
                <a:solidFill>
                  <a:srgbClr val="006600"/>
                </a:solidFill>
                <a:latin typeface="Constantia" pitchFamily="18" charset="0"/>
                <a:ea typeface="Majalla UI"/>
                <a:cs typeface="Arabic Transparent" pitchFamily="2" charset="0"/>
              </a:rPr>
              <a:t>:</a:t>
            </a:r>
            <a:r>
              <a:rPr lang="ar-SA" sz="2800" b="1">
                <a:latin typeface="Constantia" pitchFamily="18" charset="0"/>
                <a:ea typeface="Majalla UI"/>
                <a:cs typeface="Arabic Transparent" pitchFamily="2" charset="0"/>
              </a:rPr>
              <a:t>             </a:t>
            </a:r>
          </a:p>
        </p:txBody>
      </p:sp>
      <p:sp>
        <p:nvSpPr>
          <p:cNvPr id="12" name="مربع نص 11"/>
          <p:cNvSpPr txBox="1">
            <a:spLocks noChangeArrowheads="1"/>
          </p:cNvSpPr>
          <p:nvPr/>
        </p:nvSpPr>
        <p:spPr bwMode="auto">
          <a:xfrm>
            <a:off x="457200" y="6049963"/>
            <a:ext cx="8286750" cy="579437"/>
          </a:xfrm>
          <a:prstGeom prst="rect">
            <a:avLst/>
          </a:prstGeom>
          <a:solidFill>
            <a:schemeClr val="bg1"/>
          </a:solidFill>
          <a:ln w="9525">
            <a:noFill/>
            <a:miter lim="800000"/>
            <a:headEnd/>
            <a:tailEnd/>
          </a:ln>
        </p:spPr>
        <p:txBody>
          <a:bodyPr>
            <a:spAutoFit/>
          </a:bodyPr>
          <a:lstStyle/>
          <a:p>
            <a:pPr algn="r" rtl="1"/>
            <a:r>
              <a:rPr lang="ar-SA" sz="3200" b="1">
                <a:solidFill>
                  <a:srgbClr val="0000CC"/>
                </a:solidFill>
                <a:latin typeface="Constantia" pitchFamily="18" charset="0"/>
                <a:ea typeface="Majalla UI"/>
                <a:cs typeface="Arabic Transparent" pitchFamily="2" charset="0"/>
              </a:rPr>
              <a:t>الكتلة                      المسافة                     الزمن</a:t>
            </a:r>
          </a:p>
        </p:txBody>
      </p:sp>
    </p:spTree>
    <p:extLst>
      <p:ext uri="{BB962C8B-B14F-4D97-AF65-F5344CB8AC3E}">
        <p14:creationId xmlns:p14="http://schemas.microsoft.com/office/powerpoint/2010/main" val="26127693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strips(downLef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to="" calcmode="lin" valueType="num">
                                      <p:cBhvr>
                                        <p:cTn id="12" dur="1" fill="hold"/>
                                        <p:tgtEl>
                                          <p:spTgt spid="5"/>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 to="" calcmode="lin" valueType="num">
                                      <p:cBhvr>
                                        <p:cTn id="17" dur="1" fill="hold"/>
                                        <p:tgtEl>
                                          <p:spTgt spid="6"/>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 to="" calcmode="lin" valueType="num">
                                      <p:cBhvr>
                                        <p:cTn id="22" dur="1" fill="hold"/>
                                        <p:tgtEl>
                                          <p:spTgt spid="7"/>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 to="" calcmode="lin" valueType="num">
                                      <p:cBhvr>
                                        <p:cTn id="27" dur="1" fill="hold"/>
                                        <p:tgtEl>
                                          <p:spTgt spid="8"/>
                                        </p:tgtEl>
                                        <p:attrNameLst>
                                          <p:attrName/>
                                        </p:attrNameLst>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 to="" calcmode="lin" valueType="num">
                                      <p:cBhvr>
                                        <p:cTn id="32" dur="1" fill="hold"/>
                                        <p:tgtEl>
                                          <p:spTgt spid="9"/>
                                        </p:tgtEl>
                                        <p:attrNameLst>
                                          <p:attrName/>
                                        </p:attrNameLst>
                                      </p:cBhvr>
                                    </p:anim>
                                  </p:childTnLst>
                                </p:cTn>
                              </p:par>
                            </p:childTnLst>
                          </p:cTn>
                        </p:par>
                      </p:childTnLst>
                    </p:cTn>
                  </p:par>
                  <p:par>
                    <p:cTn id="33" fill="hold">
                      <p:stCondLst>
                        <p:cond delay="indefinite"/>
                      </p:stCondLst>
                      <p:childTnLst>
                        <p:par>
                          <p:cTn id="34" fill="hold">
                            <p:stCondLst>
                              <p:cond delay="0"/>
                            </p:stCondLst>
                            <p:childTnLst>
                              <p:par>
                                <p:cTn id="35" presetID="24" presetClass="entr" presetSubtype="0"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 to="" calcmode="lin" valueType="num">
                                      <p:cBhvr>
                                        <p:cTn id="37" dur="1" fill="hold"/>
                                        <p:tgtEl>
                                          <p:spTgt spid="10"/>
                                        </p:tgtEl>
                                        <p:attrNameLst>
                                          <p:attrName/>
                                        </p:attrNameLst>
                                      </p:cBhvr>
                                    </p:anim>
                                  </p:childTnLst>
                                </p:cTn>
                              </p:par>
                            </p:childTnLst>
                          </p:cTn>
                        </p:par>
                      </p:childTnLst>
                    </p:cTn>
                  </p:par>
                  <p:par>
                    <p:cTn id="38" fill="hold">
                      <p:stCondLst>
                        <p:cond delay="indefinite"/>
                      </p:stCondLst>
                      <p:childTnLst>
                        <p:par>
                          <p:cTn id="39" fill="hold">
                            <p:stCondLst>
                              <p:cond delay="0"/>
                            </p:stCondLst>
                            <p:childTnLst>
                              <p:par>
                                <p:cTn id="40" presetID="5" presetClass="entr" presetSubtype="10" fill="hold" grpId="0" nodeType="clickEffect">
                                  <p:stCondLst>
                                    <p:cond delay="0"/>
                                  </p:stCondLst>
                                  <p:childTnLst>
                                    <p:set>
                                      <p:cBhvr>
                                        <p:cTn id="41" dur="1" fill="hold">
                                          <p:stCondLst>
                                            <p:cond delay="0"/>
                                          </p:stCondLst>
                                        </p:cTn>
                                        <p:tgtEl>
                                          <p:spTgt spid="2"/>
                                        </p:tgtEl>
                                        <p:attrNameLst>
                                          <p:attrName>style.visibility</p:attrName>
                                        </p:attrNameLst>
                                      </p:cBhvr>
                                      <p:to>
                                        <p:strVal val="visible"/>
                                      </p:to>
                                    </p:set>
                                    <p:animEffect transition="in" filter="checkerboard(across)">
                                      <p:cBhvr>
                                        <p:cTn id="42" dur="500"/>
                                        <p:tgtEl>
                                          <p:spTgt spid="2"/>
                                        </p:tgtEl>
                                      </p:cBhvr>
                                    </p:animEffect>
                                  </p:childTnLst>
                                </p:cTn>
                              </p:par>
                            </p:childTnLst>
                          </p:cTn>
                        </p:par>
                      </p:childTnLst>
                    </p:cTn>
                  </p:par>
                  <p:par>
                    <p:cTn id="43" fill="hold">
                      <p:stCondLst>
                        <p:cond delay="indefinite"/>
                      </p:stCondLst>
                      <p:childTnLst>
                        <p:par>
                          <p:cTn id="44" fill="hold">
                            <p:stCondLst>
                              <p:cond delay="0"/>
                            </p:stCondLst>
                            <p:childTnLst>
                              <p:par>
                                <p:cTn id="45" presetID="18" presetClass="entr" presetSubtype="12" fill="hold" grpId="0" nodeType="clickEffect">
                                  <p:stCondLst>
                                    <p:cond delay="0"/>
                                  </p:stCondLst>
                                  <p:childTnLst>
                                    <p:set>
                                      <p:cBhvr>
                                        <p:cTn id="46" dur="1" fill="hold">
                                          <p:stCondLst>
                                            <p:cond delay="0"/>
                                          </p:stCondLst>
                                        </p:cTn>
                                        <p:tgtEl>
                                          <p:spTgt spid="11">
                                            <p:txEl>
                                              <p:pRg st="0" end="0"/>
                                            </p:txEl>
                                          </p:spTgt>
                                        </p:tgtEl>
                                        <p:attrNameLst>
                                          <p:attrName>style.visibility</p:attrName>
                                        </p:attrNameLst>
                                      </p:cBhvr>
                                      <p:to>
                                        <p:strVal val="visible"/>
                                      </p:to>
                                    </p:set>
                                    <p:animEffect transition="in" filter="strips(downLeft)">
                                      <p:cBhvr>
                                        <p:cTn id="47" dur="500"/>
                                        <p:tgtEl>
                                          <p:spTgt spid="11">
                                            <p:txEl>
                                              <p:pRg st="0" end="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8" presetClass="entr" presetSubtype="12" fill="hold" grpId="0" nodeType="clickEffect">
                                  <p:stCondLst>
                                    <p:cond delay="0"/>
                                  </p:stCondLst>
                                  <p:childTnLst>
                                    <p:set>
                                      <p:cBhvr>
                                        <p:cTn id="51" dur="1" fill="hold">
                                          <p:stCondLst>
                                            <p:cond delay="0"/>
                                          </p:stCondLst>
                                        </p:cTn>
                                        <p:tgtEl>
                                          <p:spTgt spid="11">
                                            <p:txEl>
                                              <p:pRg st="1" end="1"/>
                                            </p:txEl>
                                          </p:spTgt>
                                        </p:tgtEl>
                                        <p:attrNameLst>
                                          <p:attrName>style.visibility</p:attrName>
                                        </p:attrNameLst>
                                      </p:cBhvr>
                                      <p:to>
                                        <p:strVal val="visible"/>
                                      </p:to>
                                    </p:set>
                                    <p:animEffect transition="in" filter="strips(downLeft)">
                                      <p:cBhvr>
                                        <p:cTn id="52" dur="500"/>
                                        <p:tgtEl>
                                          <p:spTgt spid="11">
                                            <p:txEl>
                                              <p:pRg st="1" end="1"/>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40" presetClass="entr" presetSubtype="0" fill="hold" grpId="0" nodeType="clickEffect">
                                  <p:stCondLst>
                                    <p:cond delay="0"/>
                                  </p:stCondLst>
                                  <p:iterate type="lt">
                                    <p:tmPct val="10000"/>
                                  </p:iterate>
                                  <p:childTnLst>
                                    <p:set>
                                      <p:cBhvr>
                                        <p:cTn id="56" dur="1" fill="hold">
                                          <p:stCondLst>
                                            <p:cond delay="0"/>
                                          </p:stCondLst>
                                        </p:cTn>
                                        <p:tgtEl>
                                          <p:spTgt spid="12"/>
                                        </p:tgtEl>
                                        <p:attrNameLst>
                                          <p:attrName>style.visibility</p:attrName>
                                        </p:attrNameLst>
                                      </p:cBhvr>
                                      <p:to>
                                        <p:strVal val="visible"/>
                                      </p:to>
                                    </p:set>
                                    <p:animEffect transition="in" filter="fade">
                                      <p:cBhvr>
                                        <p:cTn id="57" dur="1000"/>
                                        <p:tgtEl>
                                          <p:spTgt spid="12"/>
                                        </p:tgtEl>
                                      </p:cBhvr>
                                    </p:animEffect>
                                    <p:anim calcmode="lin" valueType="num">
                                      <p:cBhvr>
                                        <p:cTn id="58" dur="1000" fill="hold"/>
                                        <p:tgtEl>
                                          <p:spTgt spid="12"/>
                                        </p:tgtEl>
                                        <p:attrNameLst>
                                          <p:attrName>ppt_x</p:attrName>
                                        </p:attrNameLst>
                                      </p:cBhvr>
                                      <p:tavLst>
                                        <p:tav tm="0">
                                          <p:val>
                                            <p:strVal val="#ppt_x-.1"/>
                                          </p:val>
                                        </p:tav>
                                        <p:tav tm="100000">
                                          <p:val>
                                            <p:strVal val="#ppt_x"/>
                                          </p:val>
                                        </p:tav>
                                      </p:tavLst>
                                    </p:anim>
                                    <p:anim calcmode="lin" valueType="num">
                                      <p:cBhvr>
                                        <p:cTn id="59" dur="1000" fill="hold"/>
                                        <p:tgtEl>
                                          <p:spTgt spid="1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p:bldP spid="5" grpId="0" animBg="1"/>
      <p:bldP spid="6" grpId="0" animBg="1"/>
      <p:bldP spid="7" grpId="0" animBg="1"/>
      <p:bldP spid="8" grpId="0" animBg="1"/>
      <p:bldP spid="9" grpId="0" animBg="1"/>
      <p:bldP spid="10" grpId="0" animBg="1"/>
      <p:bldP spid="11" grpId="0" build="p"/>
      <p:bldP spid="12" grpId="0" animBg="1"/>
    </p:bld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TotalTime>
  <Words>919</Words>
  <Application>Microsoft Office PowerPoint</Application>
  <PresentationFormat>عرض على الشاشة (3:4)‏</PresentationFormat>
  <Paragraphs>200</Paragraphs>
  <Slides>18</Slides>
  <Notes>0</Notes>
  <HiddenSlides>0</HiddenSlides>
  <MMClips>0</MMClips>
  <ScaleCrop>false</ScaleCrop>
  <HeadingPairs>
    <vt:vector size="6" baseType="variant">
      <vt:variant>
        <vt:lpstr>نسق</vt:lpstr>
      </vt:variant>
      <vt:variant>
        <vt:i4>1</vt:i4>
      </vt:variant>
      <vt:variant>
        <vt:lpstr>خوادم OLE مضمنة</vt:lpstr>
      </vt:variant>
      <vt:variant>
        <vt:i4>1</vt:i4>
      </vt:variant>
      <vt:variant>
        <vt:lpstr>عناوين الشرائح</vt:lpstr>
      </vt:variant>
      <vt:variant>
        <vt:i4>18</vt:i4>
      </vt:variant>
    </vt:vector>
  </HeadingPairs>
  <TitlesOfParts>
    <vt:vector size="20" baseType="lpstr">
      <vt:lpstr>نسق Office</vt:lpstr>
      <vt:lpstr>Equation</vt:lpstr>
      <vt:lpstr>محاضرات الفيزياء العامة  للمرحلة الاولى – قسم العلوم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وإليك بعض الأمثلة علي استخدام المقاطع في التعبير عن المقادير الفيزيائية:</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محاضرات الفيزياء العامة  للمرحلة الاولى – قسم العلوم</dc:title>
  <dc:creator>zoher</dc:creator>
  <cp:lastModifiedBy>zoher</cp:lastModifiedBy>
  <cp:revision>2</cp:revision>
  <dcterms:created xsi:type="dcterms:W3CDTF">2020-02-15T19:08:00Z</dcterms:created>
  <dcterms:modified xsi:type="dcterms:W3CDTF">2020-02-15T19:21:17Z</dcterms:modified>
</cp:coreProperties>
</file>