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7">
  <p:sldMasterIdLst>
    <p:sldMasterId id="2147483648" r:id="rId1"/>
  </p:sldMasterIdLst>
  <p:sldIdLst>
    <p:sldId id="256" r:id="rId2"/>
    <p:sldId id="262" r:id="rId3"/>
    <p:sldId id="257" r:id="rId4"/>
    <p:sldId id="259" r:id="rId5"/>
    <p:sldId id="260"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279" autoAdjust="0"/>
    <p:restoredTop sz="88710" autoAdjust="0"/>
  </p:normalViewPr>
  <p:slideViewPr>
    <p:cSldViewPr>
      <p:cViewPr varScale="1">
        <p:scale>
          <a:sx n="64" d="100"/>
          <a:sy n="64" d="100"/>
        </p:scale>
        <p:origin x="-168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6E33AD-CD6F-4439-B978-F85A37225064}" type="datetimeFigureOut">
              <a:rPr lang="ar-IQ" smtClean="0"/>
              <a:pPr/>
              <a:t>21/06/1441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99C6638-78C5-45D6-816A-5E0FE4F499DD}" type="slidenum">
              <a:rPr lang="ar-IQ" smtClean="0"/>
              <a:pPr/>
              <a:t>‹#›</a:t>
            </a:fld>
            <a:endParaRPr lang="ar-IQ"/>
          </a:p>
        </p:txBody>
      </p:sp>
    </p:spTree>
  </p:cSld>
  <p:clrMapOvr>
    <a:masterClrMapping/>
  </p:clrMapOvr>
  <p:transition spd="slow" advClick="0">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6E33AD-CD6F-4439-B978-F85A37225064}" type="datetimeFigureOut">
              <a:rPr lang="ar-IQ" smtClean="0"/>
              <a:pPr/>
              <a:t>21/06/1441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9C6638-78C5-45D6-816A-5E0FE4F499D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p:newsflash/>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Office_PowerPoint_Slide1.sld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noAutofit/>
          </a:bodyPr>
          <a:lstStyle/>
          <a:p>
            <a:r>
              <a:rPr lang="ar-IQ" sz="9600" b="1" dirty="0" smtClean="0">
                <a:solidFill>
                  <a:srgbClr val="FF0000"/>
                </a:solidFill>
                <a:latin typeface="Andalus" pitchFamily="18" charset="-78"/>
              </a:rPr>
              <a:t> </a:t>
            </a:r>
            <a:endParaRPr lang="ar-IQ" sz="6600" b="1" dirty="0">
              <a:solidFill>
                <a:srgbClr val="FF0000"/>
              </a:solidFill>
              <a:latin typeface="Andalus" pitchFamily="18" charset="-78"/>
            </a:endParaRPr>
          </a:p>
        </p:txBody>
      </p:sp>
      <p:sp>
        <p:nvSpPr>
          <p:cNvPr id="8" name="عنصر نائب للمحتوى 7"/>
          <p:cNvSpPr>
            <a:spLocks noGrp="1"/>
          </p:cNvSpPr>
          <p:nvPr>
            <p:ph idx="1"/>
          </p:nvPr>
        </p:nvSpPr>
        <p:spPr>
          <a:xfrm>
            <a:off x="611560" y="1052736"/>
            <a:ext cx="8229600" cy="5143536"/>
          </a:xfrm>
        </p:spPr>
        <p:txBody>
          <a:bodyPr>
            <a:noAutofit/>
          </a:bodyPr>
          <a:lstStyle/>
          <a:p>
            <a:pPr marL="0" lvl="0" indent="0" algn="just" fontAlgn="base">
              <a:lnSpc>
                <a:spcPct val="150000"/>
              </a:lnSpc>
              <a:spcBef>
                <a:spcPct val="0"/>
              </a:spcBef>
              <a:spcAft>
                <a:spcPct val="0"/>
              </a:spcAft>
              <a:buNone/>
            </a:pPr>
            <a:r>
              <a:rPr kumimoji="0" lang="ar-IQ"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التدريسي: </a:t>
            </a:r>
            <a:r>
              <a:rPr lang="ar-IQ" b="1" dirty="0" err="1" smtClean="0">
                <a:solidFill>
                  <a:srgbClr val="FF0000"/>
                </a:solidFill>
                <a:latin typeface="Andalus" pitchFamily="18" charset="-78"/>
              </a:rPr>
              <a:t>م0م</a:t>
            </a:r>
            <a:r>
              <a:rPr lang="ar-IQ" b="1" dirty="0" smtClean="0">
                <a:solidFill>
                  <a:srgbClr val="FF0000"/>
                </a:solidFill>
                <a:latin typeface="Andalus" pitchFamily="18" charset="-78"/>
              </a:rPr>
              <a:t> </a:t>
            </a:r>
            <a:r>
              <a:rPr lang="ar-IQ" b="1" dirty="0" smtClean="0">
                <a:solidFill>
                  <a:srgbClr val="FF0000"/>
                </a:solidFill>
                <a:latin typeface="Andalus" pitchFamily="18" charset="-78"/>
              </a:rPr>
              <a:t>:وليد عبد الرزاق جبارة</a:t>
            </a:r>
          </a:p>
          <a:p>
            <a:pPr marL="0" lvl="0" indent="0" algn="just" fontAlgn="base">
              <a:lnSpc>
                <a:spcPct val="150000"/>
              </a:lnSpc>
              <a:spcBef>
                <a:spcPct val="0"/>
              </a:spcBef>
              <a:spcAft>
                <a:spcPct val="0"/>
              </a:spcAft>
              <a:buNone/>
            </a:pPr>
            <a:r>
              <a:rPr kumimoji="0" lang="ar-IQ" b="1" i="0" u="none" strike="noStrike" cap="none" normalizeH="0" baseline="0" dirty="0" err="1" smtClean="0">
                <a:ln>
                  <a:noFill/>
                </a:ln>
                <a:solidFill>
                  <a:srgbClr val="FF0000"/>
                </a:solidFill>
                <a:effectLst/>
                <a:latin typeface="Andalus" pitchFamily="18" charset="-78"/>
                <a:cs typeface="Arial" pitchFamily="34" charset="0"/>
              </a:rPr>
              <a:t>القسم</a:t>
            </a:r>
            <a:r>
              <a:rPr kumimoji="0" lang="ar-IQ" b="1" i="0" u="none" strike="noStrike" cap="none" normalizeH="0" dirty="0" err="1" smtClean="0">
                <a:ln>
                  <a:noFill/>
                </a:ln>
                <a:solidFill>
                  <a:srgbClr val="FF0000"/>
                </a:solidFill>
                <a:effectLst/>
                <a:latin typeface="Andalus" pitchFamily="18" charset="-78"/>
                <a:cs typeface="Arial" pitchFamily="34" charset="0"/>
              </a:rPr>
              <a:t> </a:t>
            </a:r>
            <a:r>
              <a:rPr kumimoji="0" lang="ar-IQ" b="1" i="0" u="none" strike="noStrike" cap="none" normalizeH="0" dirty="0" smtClean="0">
                <a:ln>
                  <a:noFill/>
                </a:ln>
                <a:solidFill>
                  <a:srgbClr val="FF0000"/>
                </a:solidFill>
                <a:effectLst/>
                <a:latin typeface="Andalus" pitchFamily="18" charset="-78"/>
                <a:cs typeface="Arial" pitchFamily="34" charset="0"/>
              </a:rPr>
              <a:t>:التربية البدنية وعلوم الرياضة</a:t>
            </a:r>
          </a:p>
          <a:p>
            <a:pPr marL="0" lvl="0" indent="0" algn="just" fontAlgn="base">
              <a:lnSpc>
                <a:spcPct val="150000"/>
              </a:lnSpc>
              <a:spcBef>
                <a:spcPct val="0"/>
              </a:spcBef>
              <a:spcAft>
                <a:spcPct val="0"/>
              </a:spcAft>
              <a:buNone/>
            </a:pPr>
            <a:r>
              <a:rPr kumimoji="0" lang="ar-IQ" b="1" i="0" u="none" strike="noStrike" cap="none" normalizeH="0" baseline="0" dirty="0" err="1" smtClean="0">
                <a:ln>
                  <a:noFill/>
                </a:ln>
                <a:solidFill>
                  <a:schemeClr val="tx1"/>
                </a:solidFill>
                <a:effectLst/>
                <a:latin typeface="Arial" pitchFamily="34" charset="0"/>
                <a:cs typeface="Arial" pitchFamily="34" charset="0"/>
              </a:rPr>
              <a:t>محاضرات </a:t>
            </a:r>
            <a:r>
              <a:rPr kumimoji="0" lang="ar-IQ" b="1" i="0" u="none" strike="noStrike" cap="none" normalizeH="0" baseline="0" dirty="0" smtClean="0">
                <a:ln>
                  <a:noFill/>
                </a:ln>
                <a:solidFill>
                  <a:schemeClr val="tx1"/>
                </a:solidFill>
                <a:effectLst/>
                <a:latin typeface="Arial" pitchFamily="34" charset="0"/>
                <a:cs typeface="Arial" pitchFamily="34" charset="0"/>
              </a:rPr>
              <a:t>: الساحة والميدان </a:t>
            </a:r>
          </a:p>
          <a:p>
            <a:pPr marL="0" lvl="0" indent="0" algn="just" fontAlgn="base">
              <a:lnSpc>
                <a:spcPct val="150000"/>
              </a:lnSpc>
              <a:spcBef>
                <a:spcPct val="0"/>
              </a:spcBef>
              <a:spcAft>
                <a:spcPct val="0"/>
              </a:spcAft>
              <a:buNone/>
            </a:pPr>
            <a:r>
              <a:rPr lang="ar-IQ" b="1" dirty="0" smtClean="0">
                <a:latin typeface="Arial" pitchFamily="34" charset="0"/>
                <a:cs typeface="Arial" pitchFamily="34" charset="0"/>
              </a:rPr>
              <a:t>المراحل </a:t>
            </a:r>
            <a:r>
              <a:rPr lang="ar-IQ" b="1" dirty="0" err="1" smtClean="0">
                <a:latin typeface="Arial" pitchFamily="34" charset="0"/>
                <a:cs typeface="Arial" pitchFamily="34" charset="0"/>
              </a:rPr>
              <a:t>الدراسية </a:t>
            </a:r>
            <a:r>
              <a:rPr lang="ar-IQ" b="1" dirty="0" smtClean="0">
                <a:latin typeface="Arial" pitchFamily="34" charset="0"/>
                <a:cs typeface="Arial" pitchFamily="34" charset="0"/>
              </a:rPr>
              <a:t>:المرحلة </a:t>
            </a:r>
            <a:r>
              <a:rPr lang="ar-IQ" b="1" dirty="0" err="1" smtClean="0">
                <a:latin typeface="Arial" pitchFamily="34" charset="0"/>
                <a:cs typeface="Arial" pitchFamily="34" charset="0"/>
              </a:rPr>
              <a:t>الاولى </a:t>
            </a:r>
            <a:r>
              <a:rPr lang="ar-IQ" b="1" dirty="0" smtClean="0">
                <a:latin typeface="Arial" pitchFamily="34" charset="0"/>
                <a:cs typeface="Arial" pitchFamily="34" charset="0"/>
              </a:rPr>
              <a:t>/ المرحلة </a:t>
            </a:r>
            <a:r>
              <a:rPr lang="ar-IQ" b="1" dirty="0" err="1" smtClean="0">
                <a:latin typeface="Arial" pitchFamily="34" charset="0"/>
                <a:cs typeface="Arial" pitchFamily="34" charset="0"/>
              </a:rPr>
              <a:t>الثانية </a:t>
            </a:r>
            <a:r>
              <a:rPr lang="ar-IQ" b="1" dirty="0" smtClean="0">
                <a:latin typeface="Arial" pitchFamily="34" charset="0"/>
                <a:cs typeface="Arial" pitchFamily="34" charset="0"/>
              </a:rPr>
              <a:t>/ المرحلة الرابعة</a:t>
            </a:r>
          </a:p>
          <a:p>
            <a:pPr marL="0" lvl="0" indent="0" algn="just" fontAlgn="base">
              <a:lnSpc>
                <a:spcPct val="150000"/>
              </a:lnSpc>
              <a:spcBef>
                <a:spcPct val="0"/>
              </a:spcBef>
              <a:spcAft>
                <a:spcPct val="0"/>
              </a:spcAft>
              <a:buNone/>
            </a:pPr>
            <a:r>
              <a:rPr kumimoji="0" lang="ar-IQ" b="1" i="0" u="none" strike="noStrike" cap="none" normalizeH="0" baseline="0" dirty="0" smtClean="0">
                <a:ln>
                  <a:noFill/>
                </a:ln>
                <a:solidFill>
                  <a:schemeClr val="tx1"/>
                </a:solidFill>
                <a:effectLst/>
                <a:latin typeface="Arial" pitchFamily="34" charset="0"/>
                <a:cs typeface="Arial" pitchFamily="34" charset="0"/>
              </a:rPr>
              <a:t>السنة الدراسية: 2020</a:t>
            </a:r>
          </a:p>
          <a:p>
            <a:pPr marL="0" lvl="0" indent="0" algn="just" fontAlgn="base">
              <a:lnSpc>
                <a:spcPct val="150000"/>
              </a:lnSpc>
              <a:spcBef>
                <a:spcPct val="0"/>
              </a:spcBef>
              <a:spcAft>
                <a:spcPct val="0"/>
              </a:spcAft>
              <a:buNone/>
            </a:pPr>
            <a:endParaRPr kumimoji="0" lang="en-US" b="1" i="0" u="none" strike="noStrike" cap="none" normalizeH="0" baseline="0" dirty="0" smtClean="0">
              <a:ln>
                <a:noFill/>
              </a:ln>
              <a:solidFill>
                <a:schemeClr val="tx1"/>
              </a:solidFill>
              <a:effectLst/>
              <a:latin typeface="Arial" pitchFamily="34" charset="0"/>
              <a:cs typeface="Arial" pitchFamily="34" charset="0"/>
            </a:endParaRPr>
          </a:p>
          <a:p>
            <a:endParaRPr lang="ar-IQ" dirty="0"/>
          </a:p>
        </p:txBody>
      </p:sp>
    </p:spTree>
  </p:cSld>
  <p:clrMapOvr>
    <a:masterClrMapping/>
  </p:clrMapOvr>
  <p:transition spd="slow" advClick="0">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642910" y="2463760"/>
            <a:ext cx="8072494"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صورة 2" descr="%D8%AF%D9%81%D8%B9%20%D8%A7%D9%84%D8%AC%D9%84%D8%A9%202@"/>
          <p:cNvPicPr/>
          <p:nvPr/>
        </p:nvPicPr>
        <p:blipFill>
          <a:blip r:embed="rId2" cstate="print"/>
          <a:srcRect/>
          <a:stretch>
            <a:fillRect/>
          </a:stretch>
        </p:blipFill>
        <p:spPr bwMode="auto">
          <a:xfrm>
            <a:off x="-612576" y="-792162"/>
            <a:ext cx="10801200" cy="8442325"/>
          </a:xfrm>
          <a:prstGeom prst="rect">
            <a:avLst/>
          </a:prstGeom>
          <a:noFill/>
          <a:ln w="9525">
            <a:noFill/>
            <a:miter lim="800000"/>
            <a:headEnd/>
            <a:tailEnd/>
          </a:ln>
        </p:spPr>
      </p:pic>
    </p:spTree>
  </p:cSld>
  <p:clrMapOvr>
    <a:masterClrMapping/>
  </p:clrMapOvr>
  <p:transition spd="slow" advClick="0">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389968" y="500042"/>
            <a:ext cx="298479"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ar-SA"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25602" name="Rectangle 2"/>
          <p:cNvSpPr>
            <a:spLocks noChangeArrowheads="1"/>
          </p:cNvSpPr>
          <p:nvPr/>
        </p:nvSpPr>
        <p:spPr bwMode="auto">
          <a:xfrm>
            <a:off x="857224" y="2238838"/>
            <a:ext cx="7643866"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6625" name="Rectangle 1"/>
          <p:cNvSpPr>
            <a:spLocks noChangeArrowheads="1"/>
          </p:cNvSpPr>
          <p:nvPr/>
        </p:nvSpPr>
        <p:spPr bwMode="auto">
          <a:xfrm>
            <a:off x="251520" y="382177"/>
            <a:ext cx="8640960" cy="58477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قانون قذف الثقل</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تصنع من الحديد او النحاس وتكون كروية الشكل وسطحها املس.</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وزن الثقل للرجال 7,</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260كغم.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وزن الثقل للسيدات 4 كغم.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قطر الثقل للرجال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11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13 سم.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قطر الثقل للسيدات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9,5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11سم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قطر دائرة قذف اثقل من الداخل  2,135 م ويسمح بزيادة أو نقص 5 مم.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زاوية قطاع الرمي تقاس من مركز الدائرة بزاوية 40 درجة.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يرسم على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إمتداد</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قطر الدائرة  العمودي على الخط الوهمي المنصف لمقطع الرمي  على جانبيها خارج الدائرة خط ابيض بطول 75 سم وبسمك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5سم.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سمك إطار الدائرة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لايقل</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6مم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ويدهن باللون الابيض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وبإرتفاع</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 أرضية سطح الدائرة ويسمح بزيادة او نقص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6مم.</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لوحة الإيقاف طولها من الداخل من 121 سم الى 123 سم وعرضها من 11,</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الى 11,</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6سم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وإرتفاعها</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9,</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8سم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الى 10,</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بالنسبة لمستوى الدائرة داخلها.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يمكن رسم القطاع بزاوية 40 درجة وسهولة وذلك بتحديد المسافة بين نقطتين على خط القطاع تبعدان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20م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عن مركز الدائرة  وتبعدان عن بعضهما بمسافة 13,</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68م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بالضبط.</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تحتسب المحاولة فاشلة في الحالات الآتية:ــ</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إذا لمس اللاعب أثناء أدائه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المحالولة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بأي جزء من جسمه الارض خارج الدائرة.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إذا حمل اللاعب الثقل على يده ولم يدفعها.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إذا خرج اللاعب بعد أدائه المحاولة من النصف الامامي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للدائرة.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إذا خرج اللاعب من الدائرة قبل أن تلمس الثقل الارض.</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 إذا سقط الثقل خارج مقطع الرمي.</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6- إذا لمس اللاعب الحافة العلوية أو الخارجية للوحة الإيقاف.</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857224" y="2071678"/>
            <a:ext cx="7643866" cy="739754"/>
          </a:xfrm>
          <a:prstGeom prst="rect">
            <a:avLst/>
          </a:prstGeom>
        </p:spPr>
        <p:txBody>
          <a:bodyPr wrap="square">
            <a:spAutoFit/>
          </a:bodyPr>
          <a:lstStyle/>
          <a:p>
            <a:pPr>
              <a:lnSpc>
                <a:spcPct val="150000"/>
              </a:lnSpc>
            </a:pPr>
            <a:r>
              <a:rPr lang="ar-IQ" sz="3200" b="1" dirty="0" smtClean="0"/>
              <a:t> </a:t>
            </a:r>
            <a:endParaRPr lang="ar-IQ" sz="3200" b="1" dirty="0"/>
          </a:p>
        </p:txBody>
      </p:sp>
      <p:sp>
        <p:nvSpPr>
          <p:cNvPr id="25602" name="Rectangle 2"/>
          <p:cNvSpPr>
            <a:spLocks noChangeArrowheads="1"/>
          </p:cNvSpPr>
          <p:nvPr/>
        </p:nvSpPr>
        <p:spPr bwMode="auto">
          <a:xfrm>
            <a:off x="251520" y="1178894"/>
            <a:ext cx="8568952"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tab pos="228600" algn="l"/>
              </a:tabLst>
            </a:pPr>
            <a:r>
              <a:rPr kumimoji="0" lang="ar-AE"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ar-AE" sz="14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1 مراحل الأداء الفني لرمي القرص:</a:t>
            </a:r>
            <a:endParaRPr kumimoji="0" lang="en-US" sz="800"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228600" algn="l"/>
              </a:tabLst>
            </a:pP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    </a:t>
            </a:r>
            <a:r>
              <a:rPr kumimoji="0" lang="en-US"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مسابقة رمي القرص</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تعد مسابقة رمي القرص من مسابقات الرمي التي تعتمد على مستوى القوة السريعة التخصصية فضلاً عن الاستعداد الشخصي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للاعب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(الطول وخاصة طول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الذراعين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والوزن المرتبط بالقوة</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المراحل الفنية</a:t>
            </a:r>
            <a:r>
              <a:rPr kumimoji="0" lang="ar-AE" sz="1400" b="0" i="0" u="none" strike="noStrike" cap="none" normalizeH="0" baseline="30000" dirty="0" err="1" smtClean="0">
                <a:ln>
                  <a:noFill/>
                </a:ln>
                <a:solidFill>
                  <a:schemeClr val="tx1"/>
                </a:solidFill>
                <a:effectLst/>
                <a:latin typeface="Simplified Arabic" pitchFamily="18" charset="-78"/>
                <a:ea typeface="Calibri" pitchFamily="34" charset="0"/>
                <a:cs typeface="Simplified Arabic" pitchFamily="18" charset="-78"/>
              </a:rPr>
              <a:t>( </a:t>
            </a:r>
            <a:r>
              <a:rPr kumimoji="0" lang="ar-AE" sz="1400" b="0" i="0" u="none" strike="noStrike" cap="none" normalizeH="0" baseline="30000" dirty="0" smtClean="0">
                <a:ln>
                  <a:noFill/>
                </a:ln>
                <a:solidFill>
                  <a:schemeClr val="tx1"/>
                </a:solidFill>
                <a:effectLst/>
                <a:latin typeface="Simplified Arabic" pitchFamily="18" charset="-78"/>
                <a:ea typeface="Calibri" pitchFamily="34" charset="0"/>
                <a:cs typeface="Simplified Arabic" pitchFamily="18" charset="-78"/>
                <a:hlinkClick r:id=""/>
              </a:rPr>
              <a:t>[</a:t>
            </a:r>
            <a:r>
              <a:rPr kumimoji="0" lang="ar-AE" sz="1400" b="0" i="0" u="none" strike="noStrike" cap="none" normalizeH="0" baseline="30000" dirty="0" smtClean="0" bmk="">
                <a:ln>
                  <a:noFill/>
                </a:ln>
                <a:solidFill>
                  <a:schemeClr val="tx1"/>
                </a:solidFill>
                <a:effectLst/>
                <a:latin typeface="Simplified Arabic" pitchFamily="18" charset="-78"/>
                <a:ea typeface="Calibri" pitchFamily="34" charset="0"/>
                <a:cs typeface="Simplified Arabic" pitchFamily="18" charset="-78"/>
                <a:hlinkClick r:id=""/>
              </a:rPr>
              <a:t>1</a:t>
            </a:r>
            <a:r>
              <a:rPr kumimoji="0" lang="ar-AE" sz="1400" b="0" i="0" u="none" strike="noStrike" cap="none" normalizeH="0" baseline="30000" dirty="0" err="1" smtClean="0" bmk="">
                <a:ln>
                  <a:noFill/>
                </a:ln>
                <a:solidFill>
                  <a:schemeClr val="tx1"/>
                </a:solidFill>
                <a:effectLst/>
                <a:latin typeface="Simplified Arabic" pitchFamily="18" charset="-78"/>
                <a:ea typeface="Calibri" pitchFamily="34" charset="0"/>
                <a:cs typeface="Simplified Arabic" pitchFamily="18" charset="-78"/>
                <a:hlinkClick r:id=""/>
              </a:rPr>
              <a:t>]</a:t>
            </a:r>
            <a:r>
              <a:rPr kumimoji="0" lang="ar-AE" sz="1400" b="0" i="0" u="none" strike="noStrike" cap="none" normalizeH="0" baseline="30000" dirty="0" err="1" smtClean="0">
                <a:ln>
                  <a:noFill/>
                </a:ln>
                <a:solidFill>
                  <a:schemeClr val="tx1"/>
                </a:solidFill>
                <a:effectLst/>
                <a:latin typeface="Simplified Arabic" pitchFamily="18" charset="-78"/>
                <a:ea typeface="Calibri" pitchFamily="34" charset="0"/>
                <a:cs typeface="Simplified Arabic" pitchFamily="18" charset="-78"/>
              </a:rPr>
              <a:t>)</a:t>
            </a:r>
            <a:r>
              <a:rPr kumimoji="0" lang="ar-AE" sz="1400" b="0"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تتكون مسابقة رمي القرص من المراحل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الآتية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مسك القرص وحمله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وقفة الاستعداد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المرجحة التمهيدية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الدوران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وضع الرمي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الرمي والتخلص من الأداة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Char char="•"/>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متابعة القرص وحفظ الاتزان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مسك القرص وحمله</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tab pos="228600" algn="l"/>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يتم مسك القرص وحمله على الأجزاء الأخيرة من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الأصابع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(سلاميات الأصابع) بحيث يكون مركز ثقل القرص بين السبابة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والوسطى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ونظراً للثني الطفيف في رسغ اليد للداخل فإن حافة القرص العليا تلمس أسفل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الذراع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وهذا ما يضمن الارتخاء الضروري للعضلات فضلاً عن تأمين عدم سقوط القرص من اليد في أثناء الحركات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التالية .</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موضح في الشكل(1</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0" eaLnBrk="0" fontAlgn="base" latinLnBrk="0" hangingPunct="0">
              <a:lnSpc>
                <a:spcPct val="100000"/>
              </a:lnSpc>
              <a:spcBef>
                <a:spcPct val="0"/>
              </a:spcBef>
              <a:spcAft>
                <a:spcPct val="0"/>
              </a:spcAft>
              <a:buClrTx/>
              <a:buSzTx/>
              <a:buFontTx/>
              <a:buNone/>
              <a:tabLst>
                <a:tab pos="2286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5601" name="Picture 39" descr="Description: 14"/>
          <p:cNvPicPr>
            <a:picLocks noChangeAspect="1" noChangeArrowheads="1"/>
          </p:cNvPicPr>
          <p:nvPr/>
        </p:nvPicPr>
        <p:blipFill>
          <a:blip r:embed="rId2" cstate="print"/>
          <a:srcRect/>
          <a:stretch>
            <a:fillRect/>
          </a:stretch>
        </p:blipFill>
        <p:spPr bwMode="auto">
          <a:xfrm>
            <a:off x="2987824" y="5517232"/>
            <a:ext cx="2276475" cy="1162050"/>
          </a:xfrm>
          <a:prstGeom prst="rect">
            <a:avLst/>
          </a:prstGeom>
          <a:noFill/>
        </p:spPr>
      </p:pic>
      <p:sp>
        <p:nvSpPr>
          <p:cNvPr id="25603" name="Rectangle 3"/>
          <p:cNvSpPr>
            <a:spLocks noChangeArrowheads="1"/>
          </p:cNvSpPr>
          <p:nvPr/>
        </p:nvSpPr>
        <p:spPr bwMode="auto">
          <a:xfrm>
            <a:off x="0" y="3353087"/>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5605" name="Rectangle 5">
            <a:hlinkClick r:id=""/>
          </p:cNvPr>
          <p:cNvSpPr>
            <a:spLocks noChangeArrowheads="1"/>
          </p:cNvSpPr>
          <p:nvPr/>
        </p:nvSpPr>
        <p:spPr bwMode="auto">
          <a:xfrm>
            <a:off x="0" y="3274906"/>
            <a:ext cx="9144000"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en-US" sz="1000" b="0" i="0" u="none" strike="noStrike" cap="none" normalizeH="0" baseline="30000" smtClean="0">
                <a:ln>
                  <a:noFill/>
                </a:ln>
                <a:solidFill>
                  <a:schemeClr val="tx1"/>
                </a:solidFill>
                <a:effectLst/>
                <a:latin typeface="Simplified Arabic" pitchFamily="18" charset="-78"/>
                <a:ea typeface="Calibri" pitchFamily="34" charset="0"/>
                <a:cs typeface="Simplified Arabic" pitchFamily="18" charset="-78"/>
              </a:rPr>
              <a:t> </a:t>
            </a:r>
            <a:r>
              <a:rPr kumimoji="0" lang="en-US" sz="1000" b="0" i="0" u="none" strike="noStrike" cap="none" normalizeH="0" baseline="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786" y="285728"/>
            <a:ext cx="7643866" cy="739754"/>
          </a:xfrm>
          <a:prstGeom prst="rect">
            <a:avLst/>
          </a:prstGeom>
        </p:spPr>
        <p:txBody>
          <a:bodyPr wrap="square">
            <a:spAutoFit/>
          </a:bodyPr>
          <a:lstStyle/>
          <a:p>
            <a:pPr algn="just">
              <a:lnSpc>
                <a:spcPct val="150000"/>
              </a:lnSpc>
            </a:pPr>
            <a:r>
              <a:rPr lang="ar-IQ" sz="3200" b="1" dirty="0" smtClean="0"/>
              <a:t> </a:t>
            </a:r>
            <a:endParaRPr lang="ar-IQ" sz="3200" b="1" dirty="0"/>
          </a:p>
        </p:txBody>
      </p:sp>
      <p:sp>
        <p:nvSpPr>
          <p:cNvPr id="24582" name="Rectangle 6"/>
          <p:cNvSpPr>
            <a:spLocks noChangeArrowheads="1"/>
          </p:cNvSpPr>
          <p:nvPr/>
        </p:nvSpPr>
        <p:spPr bwMode="auto">
          <a:xfrm>
            <a:off x="323528" y="124625"/>
            <a:ext cx="8568952"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a:t>
            </a:r>
            <a:r>
              <a:rPr kumimoji="0" lang="ar-SA"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وقفة الاستعداد</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في هذه المرحلة يقف الرامي في النصف الخلفي لدائرة الرمي وظهره مواجه لقطاع الرمي وتكون قدميه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متباعدتين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إذ تبلغ المسافة بينهما باتساع الصدر تقريباً ويكون مركز ثقل الجسم واقعاً بين القدمين أما الركبتان فتكونا مثنيتان بعض الشيء وتكون وقفة اللاعب بشكل مسترخ ٍ ويتم حمل القرص بذراع اليمين الى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الجانب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المرجحة التمهيدية</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الهدف من هذه المرحلة هو إطالة طريق القرص إذ إن اتساع مدى الحركة مهم جداً للوصول الى أطول طريق لسرعة القرص وهذا يتوقف على وضع الرجلين والقدمين ومرونة مفصل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الكتفين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تبدأ الحركة من مستوى الورك أو في بعض الأحيان من مستوى الكتفين وفي هذه الأثناء ينتقل وزن الجسم قليلاً الى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اليسار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(أي على الرجل اليسرى) ثم تنتقل المرجحة من الجهة اليسرى الى اليمنى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مباشرة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إذ تصل الذراع اليمنى الممتدة في هذه المرجحة الى مستوى خلف الجسم وفي الوقت نفسه ينتقل وزن الجسم من على الرجل اليسرى الى الرجل اليمنى متمشياً مع اتجاه المرجحة إذ يكون القرص في مستوى ارتفاع الكتف أو اقل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بقليل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(على وفق التكنيك المستخدم من اللاعب</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بالنسبة للرأس والجذع فيتحركان بتوقيت مناسب مع حركة الذراع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الرامية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(ذراع اليمين) في الاتجاهات نفسها يميناً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ويساراً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كذلك يجب أن يتم في هذه المرحلة التواء جيد بين الحوض ومحور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الكتفين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الجزء العلوي من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الجسم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(الجذع) فيبقى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مستقيماً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موضح في الشكل(2</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1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714348" y="3117969"/>
            <a:ext cx="7929618"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32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40" descr="Description: المرجحة التمهيدية"/>
          <p:cNvPicPr/>
          <p:nvPr/>
        </p:nvPicPr>
        <p:blipFill>
          <a:blip r:embed="rId2" cstate="print"/>
          <a:srcRect/>
          <a:stretch>
            <a:fillRect/>
          </a:stretch>
        </p:blipFill>
        <p:spPr bwMode="auto">
          <a:xfrm>
            <a:off x="827584" y="620688"/>
            <a:ext cx="7128792" cy="4824536"/>
          </a:xfrm>
          <a:prstGeom prst="rect">
            <a:avLst/>
          </a:prstGeom>
          <a:noFill/>
          <a:ln w="9525">
            <a:noFill/>
            <a:miter lim="800000"/>
            <a:headEnd/>
            <a:tailEnd/>
          </a:ln>
        </p:spPr>
      </p:pic>
    </p:spTree>
  </p:cSld>
  <p:clrMapOvr>
    <a:masterClrMapping/>
  </p:clrMapOvr>
  <p:transition spd="slow" advClick="0">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642910" y="3094561"/>
            <a:ext cx="8001056"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lang="ar-IQ" sz="3200" b="1" dirty="0" smtClean="0">
                <a:latin typeface="Arial" pitchFamily="34" charset="0"/>
                <a:ea typeface="Times New Roman" pitchFamily="18" charset="0"/>
                <a:cs typeface="Arial" pitchFamily="34" charset="0"/>
              </a:rPr>
              <a:t> </a:t>
            </a:r>
            <a:endParaRPr lang="ar-SA" sz="3200" b="1" dirty="0">
              <a:latin typeface="Arial" pitchFamily="34" charset="0"/>
              <a:ea typeface="Times New Roman" pitchFamily="18" charset="0"/>
              <a:cs typeface="Arial" pitchFamily="34" charset="0"/>
            </a:endParaRPr>
          </a:p>
        </p:txBody>
      </p:sp>
      <p:sp>
        <p:nvSpPr>
          <p:cNvPr id="22529" name="Rectangle 1"/>
          <p:cNvSpPr>
            <a:spLocks noChangeArrowheads="1"/>
          </p:cNvSpPr>
          <p:nvPr/>
        </p:nvSpPr>
        <p:spPr bwMode="auto">
          <a:xfrm>
            <a:off x="251520" y="517429"/>
            <a:ext cx="849694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الدوران </a:t>
            </a:r>
            <a:r>
              <a:rPr kumimoji="0" lang="ar-IQ"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إن الهدف من هذه المرحلة هو زيادة سرعة القرص وفي أطول طريق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ممكن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ويلحظ في  أثناء الدوران زيادة سرعة الجسم والأداة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معاً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إن حركة الرجلين تسبق حركة الأداة نفسها ونتيجة لاختلاف زيادة السرعة في جسم الرامي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والأداة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(القرص) في أثناء مرحلة الدوران تنتج زيادة الالتواء بين الكتفين ومحور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الحوض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ويبدأ الدوران من خلال حركة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الرجلين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إذ تبدأ الرجل اليسرى في الدوران على مشط القدم باتجاه قطاع الرمي بحيث يكون مركز ثقل الجسم في هذه اللحظة واقعاً بين القدمين أي في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المنتصف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مع بقاء الرأس في وضعه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الطبيعي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وتتحرك الذراع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الرامية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(اليمنى)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للأمام</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مع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الجسم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وبما أن سرعة الجسم وسرعة الذراع متساوية فإن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الذراع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(اليمنى) تبقى متخلفة عن الجسم في أثناء الدوران وعندما تصل زاوية الرجل اليسرى الى 120 درجة تقريباً في اتجاه قطاع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تبدأ الرجل اليمنى بدفع الأرض وتركها بنشاط وذلك من خلال رفع فخذ رجل اليمين بقوة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للأعلى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وتتحرك الركبة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للأمام</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 اتجاه الرمي مع ملاحظة أن تكون الرجل قريبة من الجسم ومقدمة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القدم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(مشط القدم) متجهاً للداخل لتستقر بعد ذلك عند منتصف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الدائرة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وهي منثنية ويعمل باطن قدمها زاوية مفتوحة مقدارها 130 درجة مع خط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وبعد أن تصل الرجل اليمنى المنثنية بعض الشيء على مقدمة القدم الى منتصف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الدائرة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تتحرك الرجل اليسرى من أقصر طريق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للأمام</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وبسرعة دون أن ترتفع عن الأرض لتستقر على الحافة الداخلية عند مقدمة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الدائرة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وهي ممتدة بارتخاء ومتعامدة مع الرجل اليمنى وللخلف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قليلاً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90488"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إن هبوط الرجلين يجب أن يكون الواحدة بعد الأخرى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مباشرة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يجب أن يتحرك محور الكتفين في أثناء الدوران بشكل مواز ٍ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للأرض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بالنسبة لليد الحاملة للقرص فيجب أن تتجه راحة اليد للأسفل طول مدة الدوران كما تبقى بعيدة دائماً خلف </a:t>
            </a:r>
            <a:r>
              <a:rPr kumimoji="0" lang="ar-SA"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الجسم </a:t>
            </a:r>
            <a:r>
              <a:rPr kumimoji="0" lang="ar-SA"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موضح في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90488"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pitchFamily="34" charset="0"/>
                <a:cs typeface="Arial" pitchFamily="34" charset="0"/>
              </a:rPr>
              <a:t/>
            </a:r>
            <a:br>
              <a:rPr kumimoji="0" lang="en-US" b="0" i="0" u="none" strike="noStrike" cap="none" normalizeH="0" baseline="0" dirty="0" smtClean="0">
                <a:ln>
                  <a:noFill/>
                </a:ln>
                <a:solidFill>
                  <a:schemeClr val="tx1"/>
                </a:solidFill>
                <a:effectLst/>
                <a:latin typeface="Arial" pitchFamily="34" charset="0"/>
                <a:cs typeface="Arial" pitchFamily="34" charset="0"/>
              </a:rPr>
            </a:b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22531" name="Rectangle 3"/>
          <p:cNvSpPr>
            <a:spLocks noChangeArrowheads="1"/>
          </p:cNvSpPr>
          <p:nvPr/>
        </p:nvSpPr>
        <p:spPr bwMode="auto">
          <a:xfrm>
            <a:off x="0" y="433715"/>
            <a:ext cx="247184"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IQ" sz="1000" b="0" i="0" u="none" strike="noStrike" cap="none" normalizeH="0" baseline="30000" dirty="0" smtClean="0">
                <a:ln>
                  <a:noFill/>
                </a:ln>
                <a:solidFill>
                  <a:schemeClr val="tx1"/>
                </a:solidFill>
                <a:effectLst/>
                <a:latin typeface="Arial" pitchFamily="34" charset="0"/>
                <a:ea typeface="Calibri" pitchFamily="34" charset="0"/>
                <a:cs typeface="Simplified Arabic" pitchFamily="18" charset="-78"/>
              </a:rPr>
              <a:t>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857224" y="3418271"/>
            <a:ext cx="7786742"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lnSpc>
                <a:spcPct val="150000"/>
              </a:lnSpc>
              <a:spcBef>
                <a:spcPct val="0"/>
              </a:spcBef>
              <a:spcAft>
                <a:spcPct val="0"/>
              </a:spcAft>
            </a:pPr>
            <a:r>
              <a:rPr lang="en-US" sz="3200" b="1" dirty="0" smtClean="0">
                <a:latin typeface="Arial" pitchFamily="34" charset="0"/>
                <a:ea typeface="Times New Roman" pitchFamily="18" charset="0"/>
                <a:cs typeface="Arial" pitchFamily="34" charset="0"/>
              </a:rPr>
              <a:t> </a:t>
            </a:r>
            <a:r>
              <a:rPr lang="ar-SA" sz="3200" b="1" dirty="0" err="1" smtClean="0">
                <a:latin typeface="Arial" pitchFamily="34" charset="0"/>
                <a:ea typeface="Times New Roman" pitchFamily="18" charset="0"/>
                <a:cs typeface="Arial" pitchFamily="34" charset="0"/>
              </a:rPr>
              <a:t>.</a:t>
            </a:r>
            <a:endParaRPr lang="ar-SA" sz="3200" b="1" dirty="0">
              <a:latin typeface="Arial" pitchFamily="34" charset="0"/>
              <a:ea typeface="Times New Roman" pitchFamily="18" charset="0"/>
              <a:cs typeface="Arial" pitchFamily="34" charset="0"/>
            </a:endParaRPr>
          </a:p>
        </p:txBody>
      </p:sp>
      <p:pic>
        <p:nvPicPr>
          <p:cNvPr id="4" name="Picture 41" descr="Description: حركة الدوران والانتقال"/>
          <p:cNvPicPr/>
          <p:nvPr/>
        </p:nvPicPr>
        <p:blipFill>
          <a:blip r:embed="rId2" cstate="print"/>
          <a:srcRect/>
          <a:stretch>
            <a:fillRect/>
          </a:stretch>
        </p:blipFill>
        <p:spPr bwMode="auto">
          <a:xfrm>
            <a:off x="1331640" y="908720"/>
            <a:ext cx="6552728" cy="4896544"/>
          </a:xfrm>
          <a:prstGeom prst="rect">
            <a:avLst/>
          </a:prstGeom>
          <a:noFill/>
          <a:ln w="9525">
            <a:noFill/>
            <a:miter lim="800000"/>
            <a:headEnd/>
            <a:tailEnd/>
          </a:ln>
        </p:spPr>
      </p:pic>
    </p:spTree>
  </p:cSld>
  <p:clrMapOvr>
    <a:masterClrMapping/>
  </p:clrMapOvr>
  <p:transition spd="slow" advClick="0">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500034" y="2833092"/>
            <a:ext cx="8072494" cy="1478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20481" name="Rectangle 1"/>
          <p:cNvSpPr>
            <a:spLocks noChangeArrowheads="1"/>
          </p:cNvSpPr>
          <p:nvPr/>
        </p:nvSpPr>
        <p:spPr bwMode="auto">
          <a:xfrm>
            <a:off x="395536" y="777416"/>
            <a:ext cx="8208912"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وضع الرمي         </a:t>
            </a:r>
            <a:endParaRPr kumimoji="0" lang="en-US"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algn="justLow" defTabSz="914400" rtl="1"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يصل الرامي إلى هذا الوضع في نهاية المرحلة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السابقة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(الدوران) وهو الوضع الذي تبدأ فيه عملية الرمي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الحقيقية</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 إذ يكون وزن الجسم على الرجل اليمنى وهي منثنية وتستقر عند منتصف دائرة الرمي بزاوية تقدر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بـ</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(100- 140) درجة باتجاه قطاع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المسافة بين القدمين في وضع الرمي فتصل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الى (75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-80)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سم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وتستقر الرجل اليسرى على حافتها الداخلية بالقرب من حافة الدائرة من الأمام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وبمقدار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(10- 15) سم تقريباً على يسار خط وسط الدائرة لتسهيل حركة دوران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الجسم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وتكون ركبة الرجل اليسرى منثنية قليلاً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ومرتخية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ويكون كل من الرأس والجانب الأيسر من الجسم ورجل اليسار للرامي في خط مستقيم والذراع اليسرى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منثنية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الذراع اليمنى فتكون متأخرة وممتدة بالكامل لأبعد نقطة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ممكنة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ويكون الجانب الأيمن للحوض على استعداد للتحرك أماماً في اتجاه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ويجب أن يبقى الرامي في حالة استرخاء كاملة لان ذلك يساعد على انسيابيته واستمرار حركة </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الدوران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موضح في الشكل(4</a:t>
            </a:r>
            <a:r>
              <a:rPr kumimoji="0" lang="ar-SA" sz="20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0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ar-S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28662" y="571480"/>
            <a:ext cx="7500990" cy="739754"/>
          </a:xfrm>
          <a:prstGeom prst="rect">
            <a:avLst/>
          </a:prstGeom>
        </p:spPr>
        <p:txBody>
          <a:bodyPr wrap="square">
            <a:spAutoFit/>
          </a:bodyPr>
          <a:lstStyle/>
          <a:p>
            <a:pPr>
              <a:lnSpc>
                <a:spcPct val="150000"/>
              </a:lnSpc>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lang="ar-IQ" sz="3200" b="1" dirty="0"/>
          </a:p>
        </p:txBody>
      </p:sp>
      <p:pic>
        <p:nvPicPr>
          <p:cNvPr id="3" name="Picture 43" descr="Description: وضعية الرمي"/>
          <p:cNvPicPr/>
          <p:nvPr/>
        </p:nvPicPr>
        <p:blipFill>
          <a:blip r:embed="rId2" cstate="print"/>
          <a:srcRect/>
          <a:stretch>
            <a:fillRect/>
          </a:stretch>
        </p:blipFill>
        <p:spPr bwMode="auto">
          <a:xfrm>
            <a:off x="1331640" y="764704"/>
            <a:ext cx="6120680" cy="4680520"/>
          </a:xfrm>
          <a:prstGeom prst="rect">
            <a:avLst/>
          </a:prstGeom>
          <a:noFill/>
          <a:ln w="9525">
            <a:noFill/>
            <a:miter lim="800000"/>
            <a:headEnd/>
            <a:tailEnd/>
          </a:ln>
        </p:spPr>
      </p:pic>
    </p:spTree>
  </p:cSld>
  <p:clrMapOvr>
    <a:masterClrMapping/>
  </p:clrMapOvr>
  <p:transition spd="slow" advClick="0">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6526755" y="500042"/>
            <a:ext cx="306494" cy="61555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4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ar-SA" sz="3400" b="0" i="0" u="sng" strike="noStrike" cap="none" normalizeH="0" baseline="0" dirty="0" smtClean="0">
              <a:ln>
                <a:noFill/>
              </a:ln>
              <a:solidFill>
                <a:srgbClr val="FF0000"/>
              </a:solidFill>
              <a:effectLst/>
              <a:latin typeface="Arial" pitchFamily="34" charset="0"/>
              <a:cs typeface="Arial" pitchFamily="34" charset="0"/>
            </a:endParaRPr>
          </a:p>
        </p:txBody>
      </p:sp>
      <p:sp>
        <p:nvSpPr>
          <p:cNvPr id="32770" name="Rectangle 2"/>
          <p:cNvSpPr>
            <a:spLocks noChangeArrowheads="1"/>
          </p:cNvSpPr>
          <p:nvPr/>
        </p:nvSpPr>
        <p:spPr bwMode="auto">
          <a:xfrm>
            <a:off x="500034" y="1880518"/>
            <a:ext cx="8286776"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spcBef>
                <a:spcPct val="0"/>
              </a:spcBef>
              <a:spcAft>
                <a:spcPct val="0"/>
              </a:spcAft>
              <a:buClrTx/>
              <a:buSzTx/>
              <a:buFontTx/>
              <a:buNone/>
              <a:tabLst/>
            </a:pPr>
            <a:r>
              <a:rPr lang="ar-IQ" sz="3400" b="1" dirty="0" smtClean="0">
                <a:latin typeface="Arial" pitchFamily="34" charset="0"/>
                <a:ea typeface="Times New Roman" pitchFamily="18" charset="0"/>
                <a:cs typeface="Arial" pitchFamily="34" charset="0"/>
              </a:rPr>
              <a:t> </a:t>
            </a: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571472" y="4778698"/>
            <a:ext cx="807246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18433" name="Rectangle 1"/>
          <p:cNvSpPr>
            <a:spLocks noChangeArrowheads="1"/>
          </p:cNvSpPr>
          <p:nvPr/>
        </p:nvSpPr>
        <p:spPr bwMode="auto">
          <a:xfrm>
            <a:off x="323528" y="451132"/>
            <a:ext cx="849694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الرمي والتخلص من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الأداة</a:t>
            </a:r>
            <a:r>
              <a:rPr kumimoji="0" lang="ar-IQ" sz="2400" b="1" i="0" u="none" strike="noStrike" cap="none" normalizeH="0" baseline="30000" dirty="0" smtClean="0">
                <a:ln>
                  <a:noFill/>
                </a:ln>
                <a:solidFill>
                  <a:srgbClr val="FF0000"/>
                </a:solidFill>
                <a:effectLst/>
                <a:latin typeface="Simplified Arabic" pitchFamily="18" charset="-78"/>
                <a:ea typeface="Times New Roman" pitchFamily="18" charset="0"/>
                <a:cs typeface="Simplified Arabic" pitchFamily="18" charset="-78"/>
              </a:rPr>
              <a:t> </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تعد هذه المرحلة من أهم المراحل الفنية في مسابقة رمي القرص إذ تعمل المراحل السابقة كلها للتمهيد أساساً لهذه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المرحلة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وتبدأ مرحلة الرمي عند دوران الجانب الأيمن من الجسم كله بما فيه القدم والركبة والحوض في اتجاه قطاع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أما الجانب الأيسر من الجسم فيعمل في هذه الحالة على هيئة رافعة تعمل عكس ضغط الرجل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اليمنى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وعندما يؤدى هذا الجزء من الحركة تمتد الرجلان في الوقت نفسه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بنشاط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وبقوة ثم تسحب الذراع الرامية من خلف الجسم ومع القرص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للأمام</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وبارتفاع الكتف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تقريباً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كذلك فان الصدر يتجه في اتجاه قطاع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وتتم عملية التخلص من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الأداة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(القرص) بعد الدفع الذي يبدأ من خلال دفع الرجل اليمنى ثم الحوض فالجذع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فالذراع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وتتميز عملية التخلص النهائية بالدفع من اليد ثم الأصابع التي تدفع الأداة في حركة على شكل دحرجة لها إذ ينطلق القرص في حركة دائرية في اتجاه عقرب الساعة كما موضح في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الشكل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(5</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cs typeface="Arial" pitchFamily="34" charset="0"/>
              </a:rPr>
              <a:t/>
            </a:r>
            <a:br>
              <a:rPr kumimoji="0" lang="en-US" sz="2400" b="0" i="0" u="none" strike="noStrike" cap="none" normalizeH="0" baseline="0" dirty="0" smtClean="0">
                <a:ln>
                  <a:noFill/>
                </a:ln>
                <a:solidFill>
                  <a:schemeClr val="tx1"/>
                </a:solidFill>
                <a:effectLst/>
                <a:latin typeface="Arial" pitchFamily="34"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000100" y="208936"/>
            <a:ext cx="7286676" cy="739754"/>
          </a:xfrm>
          <a:prstGeom prst="rect">
            <a:avLst/>
          </a:prstGeom>
        </p:spPr>
        <p:txBody>
          <a:bodyPr wrap="square">
            <a:spAutoFit/>
          </a:bodyPr>
          <a:lstStyle/>
          <a:p>
            <a:pPr algn="just">
              <a:lnSpc>
                <a:spcPct val="150000"/>
              </a:lnSpc>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lang="ar-IQ" sz="3200" dirty="0"/>
          </a:p>
        </p:txBody>
      </p:sp>
      <p:sp>
        <p:nvSpPr>
          <p:cNvPr id="3" name="مستطيل 2"/>
          <p:cNvSpPr/>
          <p:nvPr/>
        </p:nvSpPr>
        <p:spPr>
          <a:xfrm>
            <a:off x="2286000" y="1720840"/>
            <a:ext cx="4572000" cy="456535"/>
          </a:xfrm>
          <a:prstGeom prst="rect">
            <a:avLst/>
          </a:prstGeom>
        </p:spPr>
        <p:txBody>
          <a:bodyPr>
            <a:spAutoFit/>
          </a:bodyPr>
          <a:lstStyle/>
          <a:p>
            <a:pPr algn="just">
              <a:lnSpc>
                <a:spcPct val="150000"/>
              </a:lnSpc>
            </a:pPr>
            <a:r>
              <a:rPr lang="ar-IQ" b="1" dirty="0" smtClean="0">
                <a:latin typeface="Arial" pitchFamily="34" charset="0"/>
                <a:ea typeface="Times New Roman" pitchFamily="18" charset="0"/>
                <a:cs typeface="Arial" pitchFamily="34" charset="0"/>
              </a:rPr>
              <a:t> </a:t>
            </a:r>
            <a:endParaRPr lang="ar-IQ" dirty="0"/>
          </a:p>
        </p:txBody>
      </p:sp>
      <p:sp>
        <p:nvSpPr>
          <p:cNvPr id="37889" name="Rectangle 1"/>
          <p:cNvSpPr>
            <a:spLocks noChangeArrowheads="1"/>
          </p:cNvSpPr>
          <p:nvPr/>
        </p:nvSpPr>
        <p:spPr bwMode="auto">
          <a:xfrm>
            <a:off x="179512" y="379981"/>
            <a:ext cx="8568952"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الركض</a:t>
            </a:r>
            <a:r>
              <a:rPr kumimoji="0" lang="en-US" sz="2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الارتكاز:</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يرتكز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الجسم في هذا الوضع بعد الهبوط من مرحلة الطيران والمرور بمرحلة </a:t>
            </a:r>
            <a:r>
              <a:rPr kumimoji="0" lang="ar-IQ"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الارتكاز لفترة إذ تثنى الركبة عند ارتكازها ثنية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خفيفة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حيث تعمل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العضلات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(الامامية والخلفية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للفخذ </a:t>
            </a:r>
            <a:r>
              <a:rPr kumimoji="0" lang="ar-SA"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المجموعة الامامية لعضلات الساق </a:t>
            </a:r>
            <a:r>
              <a:rPr kumimoji="0" lang="ar-SA" sz="2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التوأمية).</a:t>
            </a:r>
            <a:r>
              <a:rPr lang="ar-SA" sz="2400" dirty="0" smtClean="0"/>
              <a:t> - </a:t>
            </a:r>
            <a:r>
              <a:rPr lang="ar-SA" sz="2400" dirty="0" err="1" smtClean="0"/>
              <a:t>المرجحة:</a:t>
            </a:r>
            <a:r>
              <a:rPr lang="ar-SA" sz="2400" dirty="0" smtClean="0"/>
              <a:t> </a:t>
            </a:r>
            <a:endParaRPr lang="en-US" sz="2400" dirty="0" smtClean="0"/>
          </a:p>
          <a:p>
            <a:r>
              <a:rPr lang="ar-SA" sz="2400" dirty="0" smtClean="0"/>
              <a:t>تواصل </a:t>
            </a:r>
            <a:r>
              <a:rPr lang="ar-SA" sz="2400" dirty="0" smtClean="0"/>
              <a:t>الرجل المرفوعة حركتها في مرجحة مستمرة مداها بالنسبة للرجلين والذراعين قصيراً في الزمن </a:t>
            </a:r>
            <a:r>
              <a:rPr lang="ar-SA" sz="2400" dirty="0" err="1" smtClean="0"/>
              <a:t>والمسافة </a:t>
            </a:r>
            <a:r>
              <a:rPr lang="ar-SA" sz="2400" dirty="0" smtClean="0"/>
              <a:t>، وتتم المرجحة بقوة لصغر زاوية ميل الجسم حيث تساعد على زيادة نقل مركز ثقل الجسم وسرعة حركته.</a:t>
            </a:r>
            <a:endParaRPr lang="en-US" sz="2400" dirty="0" smtClean="0"/>
          </a:p>
          <a:p>
            <a:r>
              <a:rPr lang="ar-SA" sz="2400" dirty="0" smtClean="0"/>
              <a:t>⇦ حركة </a:t>
            </a:r>
            <a:r>
              <a:rPr lang="ar-SA" sz="2400" dirty="0" err="1" smtClean="0"/>
              <a:t>الذراعين </a:t>
            </a:r>
            <a:r>
              <a:rPr lang="ar-SA" sz="2400" dirty="0" smtClean="0"/>
              <a:t>: تتأرجح الذراعان في حركة عكسية لحركة الرجلين حيث تعمل العضلات </a:t>
            </a:r>
            <a:r>
              <a:rPr lang="ar-SA" sz="2400" dirty="0" err="1" smtClean="0"/>
              <a:t>التالية </a:t>
            </a:r>
            <a:r>
              <a:rPr lang="ar-SA" sz="2400" dirty="0" smtClean="0"/>
              <a:t>(الدالية وتعمل على رفع الذراع من 30 ـ </a:t>
            </a:r>
            <a:r>
              <a:rPr lang="ar-SA" sz="2400" dirty="0" err="1" smtClean="0"/>
              <a:t>90 </a:t>
            </a:r>
            <a:r>
              <a:rPr lang="ar-SA" sz="2400" dirty="0" smtClean="0"/>
              <a:t>، عضلة ذات الرأسين </a:t>
            </a:r>
            <a:r>
              <a:rPr lang="ar-SA" sz="2400" dirty="0" err="1" smtClean="0"/>
              <a:t>العذدية</a:t>
            </a:r>
            <a:r>
              <a:rPr lang="ar-SA" sz="2400" dirty="0" smtClean="0"/>
              <a:t> ، عضلة ذات الثلاث رؤوس </a:t>
            </a:r>
            <a:r>
              <a:rPr lang="ar-SA" sz="2400" dirty="0" err="1" smtClean="0"/>
              <a:t>العضدية </a:t>
            </a:r>
            <a:r>
              <a:rPr lang="ar-SA" sz="2400" dirty="0" smtClean="0"/>
              <a:t>، العضلة العريضة العضدية</a:t>
            </a:r>
            <a:r>
              <a:rPr lang="ar-SA" sz="2400" dirty="0" err="1" smtClean="0"/>
              <a:t>).</a:t>
            </a:r>
            <a:endParaRPr lang="en-US" sz="2400" dirty="0" smtClean="0"/>
          </a:p>
          <a:p>
            <a:r>
              <a:rPr lang="ar-SA" sz="2400" dirty="0" smtClean="0"/>
              <a:t>3- الدفع بالقدم:</a:t>
            </a:r>
            <a:endParaRPr lang="en-US" sz="2400" dirty="0" smtClean="0"/>
          </a:p>
          <a:p>
            <a:r>
              <a:rPr lang="ar-SA" sz="2400" dirty="0" smtClean="0"/>
              <a:t>	4- مرحلة الطيران:</a:t>
            </a:r>
            <a:endParaRPr lang="en-US" sz="2400" dirty="0" smtClean="0"/>
          </a:p>
          <a:p>
            <a:r>
              <a:rPr lang="ar-SA" sz="2400" dirty="0" smtClean="0"/>
              <a:t>	5- </a:t>
            </a:r>
            <a:r>
              <a:rPr lang="ar-SA" sz="2400" dirty="0" err="1" smtClean="0"/>
              <a:t>الهبوط </a:t>
            </a:r>
            <a:r>
              <a:rPr lang="ar-SA" sz="2400" dirty="0" smtClean="0"/>
              <a:t>(</a:t>
            </a:r>
            <a:r>
              <a:rPr lang="ar-SA" sz="2400" dirty="0" err="1" smtClean="0"/>
              <a:t>الإستناد):</a:t>
            </a:r>
            <a:endParaRPr lang="en-US" sz="2400" dirty="0" smtClean="0"/>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00034" y="1214422"/>
            <a:ext cx="8286808" cy="739754"/>
          </a:xfrm>
          <a:prstGeom prst="rect">
            <a:avLst/>
          </a:prstGeom>
        </p:spPr>
        <p:txBody>
          <a:bodyPr wrap="square">
            <a:spAutoFit/>
          </a:bodyPr>
          <a:lstStyle/>
          <a:p>
            <a:pPr algn="justLow" fontAlgn="base">
              <a:lnSpc>
                <a:spcPct val="150000"/>
              </a:lnSpc>
              <a:spcBef>
                <a:spcPct val="0"/>
              </a:spcBef>
              <a:spcAft>
                <a:spcPct val="0"/>
              </a:spcAft>
            </a:pPr>
            <a:r>
              <a:rPr lang="en-US" sz="3200" b="1" dirty="0" smtClean="0">
                <a:latin typeface="Arial" pitchFamily="34" charset="0"/>
                <a:ea typeface="Times New Roman" pitchFamily="18" charset="0"/>
                <a:cs typeface="Arial" pitchFamily="34" charset="0"/>
              </a:rPr>
              <a:t> </a:t>
            </a:r>
            <a:endParaRPr lang="ar-IQ" sz="3200" b="1" dirty="0">
              <a:latin typeface="Arial" pitchFamily="34" charset="0"/>
              <a:ea typeface="Times New Roman" pitchFamily="18" charset="0"/>
              <a:cs typeface="Arial" pitchFamily="34" charset="0"/>
            </a:endParaRPr>
          </a:p>
        </p:txBody>
      </p:sp>
      <p:pic>
        <p:nvPicPr>
          <p:cNvPr id="4" name="Picture 44" descr="Description: حركة التخلص من الاداة وكبح الحركة"/>
          <p:cNvPicPr/>
          <p:nvPr/>
        </p:nvPicPr>
        <p:blipFill>
          <a:blip r:embed="rId2" cstate="print"/>
          <a:srcRect/>
          <a:stretch>
            <a:fillRect/>
          </a:stretch>
        </p:blipFill>
        <p:spPr bwMode="auto">
          <a:xfrm>
            <a:off x="1259633" y="980728"/>
            <a:ext cx="6624736" cy="4464496"/>
          </a:xfrm>
          <a:prstGeom prst="rect">
            <a:avLst/>
          </a:prstGeom>
          <a:noFill/>
          <a:ln w="9525">
            <a:noFill/>
            <a:miter lim="800000"/>
            <a:headEnd/>
            <a:tailEnd/>
          </a:ln>
        </p:spPr>
      </p:pic>
    </p:spTree>
  </p:cSld>
  <p:clrMapOvr>
    <a:masterClrMapping/>
  </p:clrMapOvr>
  <p:transition spd="slow" advClick="0">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347612"/>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90488"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 حفظ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الاتزان</a:t>
            </a:r>
            <a:r>
              <a:rPr kumimoji="0" lang="ar-IQ" sz="2400" b="1" i="0" u="none" strike="noStrike" cap="none" normalizeH="0" baseline="30000" dirty="0" smtClean="0">
                <a:ln>
                  <a:noFill/>
                </a:ln>
                <a:solidFill>
                  <a:srgbClr val="FF0000"/>
                </a:solidFill>
                <a:effectLst/>
                <a:latin typeface="Simplified Arabic" pitchFamily="18" charset="-78"/>
                <a:ea typeface="Times New Roman" pitchFamily="18" charset="0"/>
                <a:cs typeface="Simplified Arabic" pitchFamily="18" charset="-78"/>
              </a:rPr>
              <a:t> </a:t>
            </a:r>
            <a:endParaRPr kumimoji="0" lang="en-US"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تتم هذه المرحلة بعد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الرمي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(التخلص من الأداة) ونتيجة لعملية الامتداد القوية بالرجلين التي تؤدي الى ربط نهاية حركة الدفع والتخلص بحركة وثب تترك فيها القدمان الأرض للحظة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قصيرة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إذ يتم تبادل وضع القدمين وتكون الرجل اليمنى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للأمام</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مع عمل وثبات صغيرة في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المكان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إن هذه المرحلة تهدف الى حفظ الاتزان من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جهة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وعدم تخطي دائرة الرمي من جهة أخرى كما موضح في الشكل(6</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rPr>
              <a:t/>
            </a:r>
            <a:br>
              <a:rPr kumimoji="0" lang="en-US" sz="1800" b="0" i="0" u="none" strike="noStrike" cap="none" normalizeH="0" baseline="0" dirty="0" smtClean="0">
                <a:ln>
                  <a:noFill/>
                </a:ln>
                <a:solidFill>
                  <a:schemeClr val="tx1"/>
                </a:solidFill>
                <a:effectLst/>
                <a:latin typeface="Arial" pitchFamily="34"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45" descr="Description: 13"/>
          <p:cNvPicPr/>
          <p:nvPr/>
        </p:nvPicPr>
        <p:blipFill>
          <a:blip r:embed="rId2" cstate="print"/>
          <a:srcRect/>
          <a:stretch>
            <a:fillRect/>
          </a:stretch>
        </p:blipFill>
        <p:spPr bwMode="auto">
          <a:xfrm>
            <a:off x="1691680" y="2838767"/>
            <a:ext cx="4968552" cy="2678465"/>
          </a:xfrm>
          <a:prstGeom prst="rect">
            <a:avLst/>
          </a:prstGeom>
          <a:noFill/>
          <a:ln w="9525">
            <a:noFill/>
            <a:miter lim="800000"/>
            <a:headEnd/>
            <a:tailEnd/>
          </a:ln>
        </p:spPr>
      </p:pic>
    </p:spTree>
  </p:cSld>
  <p:clrMapOvr>
    <a:masterClrMapping/>
  </p:clrMapOvr>
  <p:transition spd="slow" advClick="0">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642910" y="2965360"/>
            <a:ext cx="8001056"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lang="en-US" sz="3200" b="1" dirty="0" smtClean="0">
                <a:latin typeface="Arial" pitchFamily="34" charset="0"/>
                <a:ea typeface="Times New Roman" pitchFamily="18" charset="0"/>
                <a:cs typeface="Arial" pitchFamily="34" charset="0"/>
              </a:rPr>
              <a:t> </a:t>
            </a:r>
            <a:endParaRPr lang="ar-SA" sz="3200" b="1" dirty="0">
              <a:latin typeface="Arial" pitchFamily="34" charset="0"/>
              <a:ea typeface="Times New Roman" pitchFamily="18" charset="0"/>
              <a:cs typeface="Arial" pitchFamily="34" charset="0"/>
            </a:endParaRPr>
          </a:p>
        </p:txBody>
      </p:sp>
      <p:sp>
        <p:nvSpPr>
          <p:cNvPr id="4" name="مستطيل 3"/>
          <p:cNvSpPr/>
          <p:nvPr/>
        </p:nvSpPr>
        <p:spPr>
          <a:xfrm>
            <a:off x="1403648" y="1268760"/>
            <a:ext cx="6084168" cy="4154984"/>
          </a:xfrm>
          <a:prstGeom prst="rect">
            <a:avLst/>
          </a:prstGeom>
        </p:spPr>
        <p:txBody>
          <a:bodyPr wrap="square">
            <a:spAutoFit/>
          </a:bodyPr>
          <a:lstStyle/>
          <a:p>
            <a:r>
              <a:rPr lang="ar-SA" sz="2400" b="1" dirty="0" smtClean="0"/>
              <a:t>              </a:t>
            </a:r>
            <a:r>
              <a:rPr lang="ar-SA" sz="2400" b="1" dirty="0" smtClean="0">
                <a:solidFill>
                  <a:srgbClr val="FF0000"/>
                </a:solidFill>
              </a:rPr>
              <a:t>  مسابقات ركض الموانع</a:t>
            </a:r>
            <a:endParaRPr lang="en-GB" sz="2400" b="1" dirty="0" smtClean="0">
              <a:solidFill>
                <a:srgbClr val="FF0000"/>
              </a:solidFill>
            </a:endParaRPr>
          </a:p>
          <a:p>
            <a:r>
              <a:rPr lang="ar-SA" sz="2400" b="1" dirty="0" smtClean="0"/>
              <a:t> </a:t>
            </a:r>
            <a:endParaRPr lang="en-GB" sz="2400" dirty="0" smtClean="0"/>
          </a:p>
          <a:p>
            <a:r>
              <a:rPr lang="ar-SA" sz="2400" b="1" dirty="0" smtClean="0"/>
              <a:t>تعد مسابقات ركض 100 متر موانع للنساء وركض 110 متر موانع للرجال وركض 400 متر موانع للنساء وللرجال من المسابقات المعتمدة </a:t>
            </a:r>
            <a:r>
              <a:rPr lang="ar-SA" sz="2400" b="1" dirty="0" err="1" smtClean="0"/>
              <a:t>اولمبيا </a:t>
            </a:r>
            <a:r>
              <a:rPr lang="ar-SA" sz="2400" b="1" dirty="0" smtClean="0"/>
              <a:t>, أما مسابقات ركض الموانع الأخرى فهي غير </a:t>
            </a:r>
            <a:r>
              <a:rPr lang="ar-SA" sz="2400" b="1" dirty="0" err="1" smtClean="0"/>
              <a:t>اولمبية .</a:t>
            </a:r>
            <a:endParaRPr lang="en-GB" sz="2400" dirty="0" smtClean="0"/>
          </a:p>
          <a:p>
            <a:r>
              <a:rPr lang="ar-SA" sz="2400" b="1" dirty="0" smtClean="0"/>
              <a:t>إن سباقات ركض الموانع من المسابقات التي تعتمد كثيرا على الأداء </a:t>
            </a:r>
            <a:r>
              <a:rPr lang="ar-SA" sz="2400" b="1" dirty="0" err="1" smtClean="0"/>
              <a:t>الحركي </a:t>
            </a:r>
            <a:r>
              <a:rPr lang="ar-SA" sz="2400" b="1" dirty="0" smtClean="0"/>
              <a:t>(التكنيك) ذي </a:t>
            </a:r>
            <a:r>
              <a:rPr lang="ar-SA" sz="2400" b="1" dirty="0" err="1" smtClean="0"/>
              <a:t>الكفائه</a:t>
            </a:r>
            <a:r>
              <a:rPr lang="ar-SA" sz="2400" b="1" dirty="0" smtClean="0"/>
              <a:t> </a:t>
            </a:r>
            <a:r>
              <a:rPr lang="ar-SA" sz="2400" b="1" dirty="0" err="1" smtClean="0"/>
              <a:t>العالية </a:t>
            </a:r>
            <a:r>
              <a:rPr lang="ar-SA" sz="2400" b="1" dirty="0" smtClean="0"/>
              <a:t>, إذ تعتمد على التوافق الحركي </a:t>
            </a:r>
            <a:r>
              <a:rPr lang="ar-SA" sz="2400" b="1" dirty="0" err="1" smtClean="0"/>
              <a:t>والمرونه</a:t>
            </a:r>
            <a:r>
              <a:rPr lang="ar-SA" sz="2400" b="1" dirty="0" smtClean="0"/>
              <a:t> فضلا عن الصفات البد نية الأخرى كالسرعة القصوى ومطاولة السرعة والقوة السريعة ومطاولة </a:t>
            </a:r>
            <a:r>
              <a:rPr lang="ar-SA" sz="2400" b="1" dirty="0" err="1" smtClean="0"/>
              <a:t>القوة </a:t>
            </a:r>
            <a:r>
              <a:rPr lang="ar-SA" b="1" dirty="0" err="1" smtClean="0"/>
              <a:t>.</a:t>
            </a:r>
            <a:endParaRPr lang="en-GB" dirty="0"/>
          </a:p>
        </p:txBody>
      </p:sp>
    </p:spTree>
  </p:cSld>
  <p:clrMapOvr>
    <a:masterClrMapping/>
  </p:clrMapOvr>
  <p:transition spd="slow" advClick="0">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42910" y="3544400"/>
            <a:ext cx="8001056" cy="577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lnSpc>
                <a:spcPct val="150000"/>
              </a:lnSpc>
              <a:spcBef>
                <a:spcPct val="0"/>
              </a:spcBef>
              <a:spcAft>
                <a:spcPct val="0"/>
              </a:spcAft>
            </a:pPr>
            <a:r>
              <a:rPr lang="ar-IQ" sz="2400" b="1" dirty="0" smtClean="0"/>
              <a:t>1 </a:t>
            </a:r>
            <a:endParaRPr kumimoji="0" lang="ar-SA" sz="2400" b="1" i="0" u="none" strike="noStrike" cap="none" normalizeH="0" baseline="0" dirty="0" smtClean="0">
              <a:ln>
                <a:noFill/>
              </a:ln>
              <a:solidFill>
                <a:schemeClr val="tx1"/>
              </a:solidFill>
              <a:effectLst/>
              <a:latin typeface="Arial" pitchFamily="34" charset="0"/>
            </a:endParaRPr>
          </a:p>
        </p:txBody>
      </p:sp>
      <p:sp>
        <p:nvSpPr>
          <p:cNvPr id="4" name="مستطيل 3"/>
          <p:cNvSpPr/>
          <p:nvPr/>
        </p:nvSpPr>
        <p:spPr>
          <a:xfrm>
            <a:off x="1043608" y="764704"/>
            <a:ext cx="7056784" cy="4154984"/>
          </a:xfrm>
          <a:prstGeom prst="rect">
            <a:avLst/>
          </a:prstGeom>
        </p:spPr>
        <p:txBody>
          <a:bodyPr wrap="square">
            <a:spAutoFit/>
          </a:bodyPr>
          <a:lstStyle/>
          <a:p>
            <a:r>
              <a:rPr lang="ar-SA" sz="2400" b="1" dirty="0" smtClean="0">
                <a:solidFill>
                  <a:srgbClr val="FF0000"/>
                </a:solidFill>
              </a:rPr>
              <a:t>مسابقة ركض </a:t>
            </a:r>
            <a:r>
              <a:rPr lang="ar-SA" sz="2400" b="1" dirty="0" err="1" smtClean="0">
                <a:solidFill>
                  <a:srgbClr val="FF0000"/>
                </a:solidFill>
              </a:rPr>
              <a:t>110متر</a:t>
            </a:r>
            <a:r>
              <a:rPr lang="ar-SA" sz="2400" b="1" dirty="0" smtClean="0">
                <a:solidFill>
                  <a:srgbClr val="FF0000"/>
                </a:solidFill>
              </a:rPr>
              <a:t> </a:t>
            </a:r>
            <a:r>
              <a:rPr lang="ar-SA" sz="2400" b="1" dirty="0" err="1" smtClean="0">
                <a:solidFill>
                  <a:srgbClr val="FF0000"/>
                </a:solidFill>
              </a:rPr>
              <a:t>موانع:-</a:t>
            </a:r>
            <a:endParaRPr lang="en-GB" sz="2400" dirty="0" smtClean="0">
              <a:solidFill>
                <a:srgbClr val="FF0000"/>
              </a:solidFill>
            </a:endParaRPr>
          </a:p>
          <a:p>
            <a:r>
              <a:rPr lang="ar-SA" sz="2400" b="1" dirty="0" smtClean="0"/>
              <a:t> </a:t>
            </a:r>
            <a:endParaRPr lang="en-GB" sz="2400" dirty="0" smtClean="0"/>
          </a:p>
          <a:p>
            <a:r>
              <a:rPr lang="ar-SA" sz="2400" b="1" dirty="0" smtClean="0"/>
              <a:t>لقد أثبتت التجربة إن تكنيك مسابقة 110 م   موانع هو أصعب تكنيك في مسابقات </a:t>
            </a:r>
            <a:r>
              <a:rPr lang="ar-SA" sz="2400" b="1" dirty="0" err="1" smtClean="0"/>
              <a:t>الموانع </a:t>
            </a:r>
            <a:r>
              <a:rPr lang="ar-SA" sz="2400" b="1" dirty="0" smtClean="0"/>
              <a:t>, فمن الطبيعي ان يكون اجتياز المانع في مسابقة 400 م   موانع اقل صعوبة وذلك لانخفاض </a:t>
            </a:r>
            <a:r>
              <a:rPr lang="ar-SA" sz="2400" b="1" dirty="0" err="1" smtClean="0"/>
              <a:t>المانع .</a:t>
            </a:r>
            <a:endParaRPr lang="en-GB" sz="2400" dirty="0" smtClean="0"/>
          </a:p>
          <a:p>
            <a:r>
              <a:rPr lang="ar-SA" sz="2400" b="1" dirty="0" smtClean="0"/>
              <a:t>ان سباق ركض 110 متر موانع يجمع بين السرعة في الركض والأداء الحركي الفني ذو المستوى العالي عند اجتياز المانع فضلا عن التوافق الحركي والمرونة التامة في جميع حركات </a:t>
            </a:r>
            <a:r>
              <a:rPr lang="ar-SA" sz="2400" b="1" dirty="0" err="1" smtClean="0"/>
              <a:t>الجسم .</a:t>
            </a:r>
            <a:r>
              <a:rPr lang="ar-SA" sz="2400" b="1" dirty="0" smtClean="0"/>
              <a:t> وتنحصر صعوبة الأداء في هذا النوع من السباقات في عملية التغيير المستمر من اداء الحركات </a:t>
            </a:r>
            <a:r>
              <a:rPr lang="ar-SA" sz="2400" b="1" dirty="0" err="1" smtClean="0"/>
              <a:t>المتشابهة </a:t>
            </a:r>
            <a:r>
              <a:rPr lang="ar-SA" sz="2400" b="1" dirty="0" smtClean="0"/>
              <a:t>( أثناء الركض بين </a:t>
            </a:r>
            <a:r>
              <a:rPr lang="ar-SA" sz="2400" b="1" dirty="0" err="1" smtClean="0"/>
              <a:t>الموانع </a:t>
            </a:r>
            <a:r>
              <a:rPr lang="ar-SA" sz="2400" b="1" dirty="0" smtClean="0"/>
              <a:t>) إلى الحركات الغير </a:t>
            </a:r>
            <a:r>
              <a:rPr lang="ar-SA" sz="2400" b="1" dirty="0" err="1" smtClean="0"/>
              <a:t>متشابهة </a:t>
            </a:r>
            <a:r>
              <a:rPr lang="ar-SA" sz="2400" b="1" dirty="0" smtClean="0"/>
              <a:t>( خطوة المانع أثناء اجتياز </a:t>
            </a:r>
            <a:endParaRPr lang="ar-IQ" sz="2400" dirty="0"/>
          </a:p>
        </p:txBody>
      </p:sp>
    </p:spTree>
  </p:cSld>
  <p:clrMapOvr>
    <a:masterClrMapping/>
  </p:clrMapOvr>
  <p:transition spd="slow" advClick="0">
    <p:newsflash/>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3484345"/>
            <a:ext cx="8072494" cy="5778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2400" b="1" i="0" u="none" strike="noStrike" cap="none" normalizeH="0" baseline="0" dirty="0" smtClean="0">
                <a:ln>
                  <a:noFill/>
                </a:ln>
                <a:solidFill>
                  <a:schemeClr val="tx1"/>
                </a:solidFill>
                <a:effectLst/>
                <a:latin typeface="Simplified Arabic" pitchFamily="18" charset="-78"/>
                <a:ea typeface="SimSun" pitchFamily="2" charset="-122"/>
              </a:rPr>
              <a:t> </a:t>
            </a:r>
            <a:endParaRPr kumimoji="0" lang="ar-SA" sz="2400" b="0" i="0" u="none" strike="noStrike" cap="none" normalizeH="0" baseline="0" dirty="0" smtClean="0">
              <a:ln>
                <a:noFill/>
              </a:ln>
              <a:solidFill>
                <a:schemeClr val="tx1"/>
              </a:solidFill>
              <a:effectLst/>
              <a:latin typeface="Arial" pitchFamily="34" charset="0"/>
            </a:endParaRPr>
          </a:p>
        </p:txBody>
      </p:sp>
      <p:sp>
        <p:nvSpPr>
          <p:cNvPr id="3" name="مستطيل 2"/>
          <p:cNvSpPr/>
          <p:nvPr/>
        </p:nvSpPr>
        <p:spPr>
          <a:xfrm>
            <a:off x="1115616" y="908720"/>
            <a:ext cx="7128792" cy="4524315"/>
          </a:xfrm>
          <a:prstGeom prst="rect">
            <a:avLst/>
          </a:prstGeom>
        </p:spPr>
        <p:txBody>
          <a:bodyPr wrap="square">
            <a:spAutoFit/>
          </a:bodyPr>
          <a:lstStyle/>
          <a:p>
            <a:r>
              <a:rPr lang="ar-SA" b="1" dirty="0" smtClean="0">
                <a:solidFill>
                  <a:srgbClr val="FF0000"/>
                </a:solidFill>
              </a:rPr>
              <a:t>المراحل الفنية لمسابقة ركض 110 </a:t>
            </a:r>
            <a:r>
              <a:rPr lang="ar-SA" b="1" dirty="0" err="1" smtClean="0">
                <a:solidFill>
                  <a:srgbClr val="FF0000"/>
                </a:solidFill>
              </a:rPr>
              <a:t>متر:-</a:t>
            </a:r>
            <a:endParaRPr lang="en-GB" dirty="0" smtClean="0">
              <a:solidFill>
                <a:srgbClr val="FF0000"/>
              </a:solidFill>
            </a:endParaRPr>
          </a:p>
          <a:p>
            <a:r>
              <a:rPr lang="ar-SA" b="1" dirty="0" smtClean="0"/>
              <a:t> </a:t>
            </a:r>
            <a:endParaRPr lang="en-GB" dirty="0" smtClean="0"/>
          </a:p>
          <a:p>
            <a:r>
              <a:rPr lang="ar-SA" b="1" dirty="0" smtClean="0"/>
              <a:t>1-   مرحلة </a:t>
            </a:r>
            <a:r>
              <a:rPr lang="ar-SA" b="1" dirty="0" err="1" smtClean="0"/>
              <a:t>البداية :-</a:t>
            </a:r>
            <a:endParaRPr lang="en-GB" dirty="0" smtClean="0"/>
          </a:p>
          <a:p>
            <a:r>
              <a:rPr lang="ar-SA" b="1" dirty="0" smtClean="0"/>
              <a:t>تختلف مرحلة البداية في مسابقة ركض </a:t>
            </a:r>
            <a:r>
              <a:rPr lang="ar-SA" b="1" dirty="0" err="1" smtClean="0"/>
              <a:t>110م</a:t>
            </a:r>
            <a:r>
              <a:rPr lang="ar-SA" b="1" dirty="0" smtClean="0"/>
              <a:t> موانع عنها في بقية سباقات الركض, ويرجع هذا الاختلاف إلى قصر مسافة التدرج في </a:t>
            </a:r>
            <a:r>
              <a:rPr lang="ar-SA" b="1" dirty="0" err="1" smtClean="0"/>
              <a:t>السرعة </a:t>
            </a:r>
            <a:r>
              <a:rPr lang="ar-SA" b="1" dirty="0" smtClean="0"/>
              <a:t>, والتحضير لخطوة المانع </a:t>
            </a:r>
            <a:r>
              <a:rPr lang="ar-SA" b="1" dirty="0" err="1" smtClean="0"/>
              <a:t>الأول .</a:t>
            </a:r>
            <a:r>
              <a:rPr lang="ar-SA" b="1" dirty="0" smtClean="0"/>
              <a:t> وغالبا ما يستخدم العداء </a:t>
            </a:r>
            <a:r>
              <a:rPr lang="ar-SA" b="1" dirty="0" err="1" smtClean="0"/>
              <a:t>هنا </a:t>
            </a:r>
            <a:r>
              <a:rPr lang="ar-SA" b="1" dirty="0" smtClean="0"/>
              <a:t>( 8) خطوات من البداية وحتى المانع الأول, وعلى اللاعب في هذه المرحلة اختيار القدم الأمامية بما يتناسب وكيفية عبور المانع   مرحلة التدرج في </a:t>
            </a:r>
            <a:r>
              <a:rPr lang="ar-SA" b="1" dirty="0" err="1" smtClean="0"/>
              <a:t>السرعة :-</a:t>
            </a:r>
            <a:endParaRPr lang="en-GB" dirty="0" smtClean="0"/>
          </a:p>
          <a:p>
            <a:r>
              <a:rPr lang="ar-SA" b="1" dirty="0" smtClean="0"/>
              <a:t>تعد عملية التدرج في السرعة وزيادة معدلها في الخطوات بين الموانع </a:t>
            </a:r>
            <a:r>
              <a:rPr lang="ar-SA" b="1" dirty="0" err="1" smtClean="0"/>
              <a:t>محدوده</a:t>
            </a:r>
            <a:r>
              <a:rPr lang="ar-SA" b="1" dirty="0" smtClean="0"/>
              <a:t> ’ لذلك كان لابد للعداء من توليد سرعة عالية قدر الامكان في المسافة مابين البداية والمانع </a:t>
            </a:r>
            <a:r>
              <a:rPr lang="ar-SA" b="1" dirty="0" err="1" smtClean="0"/>
              <a:t>الأول </a:t>
            </a:r>
            <a:r>
              <a:rPr lang="ar-SA" b="1" dirty="0" smtClean="0"/>
              <a:t>, ويتطلب ذلك قدرة عالية على التدرج في السرعة وخصوصا أثناء الخطوات الأولى من </a:t>
            </a:r>
            <a:r>
              <a:rPr lang="ar-SA" b="1" dirty="0" err="1" smtClean="0"/>
              <a:t>السباق .</a:t>
            </a:r>
            <a:endParaRPr lang="en-GB" dirty="0" smtClean="0"/>
          </a:p>
          <a:p>
            <a:r>
              <a:rPr lang="ar-SA" b="1" dirty="0" smtClean="0"/>
              <a:t>إن العداء الذي يقطع المسافة من البداية إلى المانع الأول </a:t>
            </a:r>
            <a:r>
              <a:rPr lang="ar-SA" b="1" dirty="0" err="1" smtClean="0"/>
              <a:t>ب </a:t>
            </a:r>
            <a:r>
              <a:rPr lang="ar-SA" b="1" dirty="0" smtClean="0"/>
              <a:t>( 8) خطوات وبتحليل هذه الخطوات نجد إن طول الخطوة يتدرج في الزيادة حتى الخطوة </a:t>
            </a:r>
            <a:r>
              <a:rPr lang="ar-SA" b="1" dirty="0" err="1" smtClean="0"/>
              <a:t>رقم </a:t>
            </a:r>
            <a:r>
              <a:rPr lang="ar-SA" b="1" dirty="0" smtClean="0"/>
              <a:t>( 7</a:t>
            </a:r>
            <a:r>
              <a:rPr lang="ar-SA" b="1" dirty="0" err="1" smtClean="0"/>
              <a:t>) </a:t>
            </a:r>
            <a:r>
              <a:rPr lang="ar-SA" b="1" dirty="0" smtClean="0"/>
              <a:t>, اما </a:t>
            </a:r>
            <a:r>
              <a:rPr lang="ar-SA" b="1" dirty="0" err="1" smtClean="0"/>
              <a:t>الخطوة </a:t>
            </a:r>
            <a:r>
              <a:rPr lang="ar-SA" b="1" dirty="0" smtClean="0"/>
              <a:t>( 8) فتصبح اقل في الطول بعض </a:t>
            </a:r>
            <a:r>
              <a:rPr lang="ar-SA" b="1" dirty="0" err="1" smtClean="0"/>
              <a:t>الشئ</a:t>
            </a:r>
            <a:r>
              <a:rPr lang="ar-SA" b="1" dirty="0" smtClean="0"/>
              <a:t> استعدادا لخطوة المانع </a:t>
            </a:r>
            <a:r>
              <a:rPr lang="ar-SA" b="1" dirty="0" err="1" smtClean="0"/>
              <a:t>القادمة .</a:t>
            </a:r>
            <a:endParaRPr lang="en-GB" dirty="0" smtClean="0"/>
          </a:p>
          <a:p>
            <a:r>
              <a:rPr lang="ar-SA" b="1" dirty="0" smtClean="0"/>
              <a:t>ويلاحظ أيضا في هذه المرحلة إن عملية دفع الجذع للأعلى تكون مبكرة مقارنة بمسابقات ركض المسافات القصيرة </a:t>
            </a:r>
            <a:r>
              <a:rPr lang="ar-SA" b="1" dirty="0" err="1" smtClean="0"/>
              <a:t>الأخرى </a:t>
            </a:r>
            <a:r>
              <a:rPr lang="ar-SA" b="1" dirty="0" smtClean="0"/>
              <a:t>, ويرتفع الجذع عادة بعد الخطوة الرابعة أو الخامسة حيث يكون العداء هنا مجبرا على العدو مرتفع القامة للتحضير لعبور المانع لاحظ </a:t>
            </a:r>
            <a:endParaRPr lang="ar-IQ" dirty="0"/>
          </a:p>
        </p:txBody>
      </p:sp>
    </p:spTree>
  </p:cSld>
  <p:clrMapOvr>
    <a:masterClrMapping/>
  </p:clrMapOvr>
  <p:transition spd="slow" advClick="0">
    <p:newsflash/>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500034" y="2921922"/>
            <a:ext cx="8072494" cy="11318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ar-IQ" sz="2400" b="1" dirty="0" smtClean="0">
                <a:latin typeface="Simplified Arabic" pitchFamily="18" charset="-78"/>
                <a:ea typeface="SimSun" pitchFamily="2" charset="-122"/>
              </a:rPr>
              <a:t> </a:t>
            </a:r>
            <a:endParaRPr kumimoji="0" lang="en-US" sz="24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ndParaRPr>
          </a:p>
        </p:txBody>
      </p:sp>
      <p:sp>
        <p:nvSpPr>
          <p:cNvPr id="3" name="مستطيل 2"/>
          <p:cNvSpPr/>
          <p:nvPr/>
        </p:nvSpPr>
        <p:spPr>
          <a:xfrm>
            <a:off x="2286000" y="404664"/>
            <a:ext cx="4572000" cy="1477328"/>
          </a:xfrm>
          <a:prstGeom prst="rect">
            <a:avLst/>
          </a:prstGeom>
        </p:spPr>
        <p:txBody>
          <a:bodyPr wrap="square">
            <a:spAutoFit/>
          </a:bodyPr>
          <a:lstStyle/>
          <a:p>
            <a:r>
              <a:rPr lang="ar-SA" b="1" dirty="0" smtClean="0"/>
              <a:t>وتحتوي خطوة المانع على ثلاث مراحل </a:t>
            </a:r>
            <a:r>
              <a:rPr lang="ar-SA" b="1" dirty="0" err="1" smtClean="0"/>
              <a:t>هي :-</a:t>
            </a:r>
            <a:endParaRPr lang="ar-SA" b="1" dirty="0" smtClean="0"/>
          </a:p>
          <a:p>
            <a:endParaRPr lang="en-GB" dirty="0" smtClean="0"/>
          </a:p>
          <a:p>
            <a:r>
              <a:rPr lang="ar-SA" b="1" dirty="0" smtClean="0"/>
              <a:t>أ‌-   الاستناد </a:t>
            </a:r>
            <a:r>
              <a:rPr lang="ar-SA" b="1" dirty="0" err="1" smtClean="0"/>
              <a:t>الأول .</a:t>
            </a:r>
            <a:endParaRPr lang="en-GB" dirty="0" smtClean="0"/>
          </a:p>
          <a:p>
            <a:r>
              <a:rPr lang="ar-SA" b="1" dirty="0" smtClean="0"/>
              <a:t>ب‌-   </a:t>
            </a:r>
            <a:r>
              <a:rPr lang="ar-SA" b="1" dirty="0" err="1" smtClean="0"/>
              <a:t>الطيران .</a:t>
            </a:r>
            <a:endParaRPr lang="en-GB" dirty="0" smtClean="0"/>
          </a:p>
          <a:p>
            <a:r>
              <a:rPr lang="ar-SA" b="1" dirty="0" smtClean="0"/>
              <a:t>ج- الاستناد </a:t>
            </a:r>
            <a:r>
              <a:rPr lang="ar-SA" b="1" dirty="0" err="1" smtClean="0"/>
              <a:t>الثاني .</a:t>
            </a:r>
            <a:endParaRPr lang="en-GB" dirty="0"/>
          </a:p>
        </p:txBody>
      </p:sp>
      <p:pic>
        <p:nvPicPr>
          <p:cNvPr id="4" name="Content Placeholder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3528" y="2492896"/>
            <a:ext cx="8712968" cy="3456384"/>
          </a:xfrm>
          <a:prstGeom prst="rect">
            <a:avLst/>
          </a:prstGeom>
        </p:spPr>
      </p:pic>
    </p:spTree>
  </p:cSld>
  <p:clrMapOvr>
    <a:masterClrMapping/>
  </p:clrMapOvr>
  <p:transition spd="slow" advClick="0">
    <p:newsflash/>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500034" y="3366956"/>
            <a:ext cx="8429684" cy="16858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Simplified Arabic" pitchFamily="18" charset="-78"/>
                <a:ea typeface="SimSun" pitchFamily="2" charset="-122"/>
              </a:rPr>
              <a:t> </a:t>
            </a:r>
            <a:endParaRPr lang="en-US" sz="2400" dirty="0" smtClean="0"/>
          </a:p>
          <a:p>
            <a:pPr marL="0" marR="0" lvl="0" indent="0" algn="justLow" defTabSz="914400" rtl="1" eaLnBrk="0" fontAlgn="base" latinLnBrk="0" hangingPunct="0">
              <a:lnSpc>
                <a:spcPct val="150000"/>
              </a:lnSpc>
              <a:spcBef>
                <a:spcPct val="0"/>
              </a:spcBef>
              <a:spcAft>
                <a:spcPct val="0"/>
              </a:spcAft>
              <a:buClrTx/>
              <a:buSzTx/>
              <a:buFontTx/>
              <a:buNone/>
              <a:tabLst/>
            </a:pPr>
            <a:endParaRPr lang="ar-IQ" sz="2400" dirty="0" smtClean="0">
              <a:latin typeface="Simplified Arabic" pitchFamily="18" charset="-78"/>
              <a:ea typeface="SimSun" pitchFamily="2" charset="-122"/>
            </a:endParaRPr>
          </a:p>
          <a:p>
            <a:pPr marL="0" marR="0" lvl="0" indent="0" algn="justLow" defTabSz="914400" rtl="1" eaLnBrk="0" fontAlgn="base" latinLnBrk="0" hangingPunct="0">
              <a:lnSpc>
                <a:spcPct val="15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Arial" pitchFamily="34" charset="0"/>
            </a:endParaRPr>
          </a:p>
        </p:txBody>
      </p:sp>
      <p:sp>
        <p:nvSpPr>
          <p:cNvPr id="60417" name="Rectangle 1"/>
          <p:cNvSpPr>
            <a:spLocks noChangeArrowheads="1"/>
          </p:cNvSpPr>
          <p:nvPr/>
        </p:nvSpPr>
        <p:spPr bwMode="auto">
          <a:xfrm>
            <a:off x="251520" y="305669"/>
            <a:ext cx="871296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b="0" i="0" u="none" strike="noStrike" cap="none" normalizeH="0" baseline="0" dirty="0" smtClean="0">
                <a:ln>
                  <a:noFill/>
                </a:ln>
                <a:solidFill>
                  <a:srgbClr val="1C1E21"/>
                </a:solidFill>
                <a:effectLst/>
                <a:latin typeface="Helvetica"/>
                <a:ea typeface="Times New Roman" pitchFamily="18" charset="0"/>
                <a:cs typeface="Arial" pitchFamily="34" charset="0"/>
              </a:rPr>
              <a:t> </a:t>
            </a:r>
            <a:r>
              <a:rPr kumimoji="0" lang="ar-SA" b="1" i="0" u="none" strike="noStrike" cap="none" normalizeH="0" baseline="0" dirty="0" smtClean="0">
                <a:ln>
                  <a:noFill/>
                </a:ln>
                <a:solidFill>
                  <a:srgbClr val="FF0000"/>
                </a:solidFill>
                <a:effectLst/>
                <a:latin typeface="Helvetica"/>
                <a:ea typeface="Times New Roman" pitchFamily="18" charset="0"/>
                <a:cs typeface="Arial" pitchFamily="34" charset="0"/>
              </a:rPr>
              <a:t>المسابقة الخماسية</a:t>
            </a:r>
            <a:r>
              <a:rPr kumimoji="0" lang="en-US" b="1" i="0" u="none" strike="noStrike" cap="none" normalizeH="0" baseline="0" dirty="0" smtClean="0">
                <a:ln>
                  <a:noFill/>
                </a:ln>
                <a:solidFill>
                  <a:srgbClr val="FF0000"/>
                </a:solidFill>
                <a:effectLst/>
                <a:latin typeface="Helvetica"/>
                <a:ea typeface="Times New Roman" pitchFamily="18" charset="0"/>
                <a:cs typeface="Arial" pitchFamily="34" charset="0"/>
              </a:rPr>
              <a:t>  ,</a:t>
            </a:r>
            <a:r>
              <a:rPr kumimoji="0" lang="en-US" b="1" i="0" u="none" strike="noStrike" cap="none" normalizeH="0" baseline="0" dirty="0" err="1" smtClean="0">
                <a:ln>
                  <a:noFill/>
                </a:ln>
                <a:solidFill>
                  <a:srgbClr val="FF0000"/>
                </a:solidFill>
                <a:effectLst/>
                <a:latin typeface="Helvetica"/>
                <a:ea typeface="Times New Roman" pitchFamily="18" charset="0"/>
                <a:cs typeface="Arial" pitchFamily="34" charset="0"/>
              </a:rPr>
              <a:t>entathlon</a:t>
            </a:r>
            <a:r>
              <a:rPr kumimoji="0" lang="en-US" b="1" i="0" u="none" strike="noStrike" cap="none" normalizeH="0" dirty="0" smtClean="0">
                <a:ln>
                  <a:noFill/>
                </a:ln>
                <a:solidFill>
                  <a:srgbClr val="FF0000"/>
                </a:solidFill>
                <a:effectLst/>
                <a:latin typeface="Helvetica"/>
                <a:ea typeface="Times New Roman" pitchFamily="18" charset="0"/>
                <a:cs typeface="Arial" pitchFamily="34" charset="0"/>
              </a:rPr>
              <a:t> </a:t>
            </a:r>
            <a:r>
              <a:rPr lang="ar-IQ" b="1" dirty="0" smtClean="0">
                <a:solidFill>
                  <a:srgbClr val="FF0000"/>
                </a:solidFill>
                <a:latin typeface="Helvetica"/>
                <a:ea typeface="Times New Roman" pitchFamily="18" charset="0"/>
                <a:cs typeface="Arial" pitchFamily="34" charset="0"/>
              </a:rPr>
              <a:t>السباعي</a:t>
            </a:r>
            <a:r>
              <a:rPr kumimoji="0" lang="en-US" b="1" i="0" u="none" strike="noStrike" cap="none" normalizeH="0" dirty="0" smtClean="0">
                <a:ln>
                  <a:noFill/>
                </a:ln>
                <a:solidFill>
                  <a:srgbClr val="FF0000"/>
                </a:solidFill>
                <a:effectLst/>
                <a:latin typeface="Helvetica"/>
                <a:ea typeface="Times New Roman" pitchFamily="18" charset="0"/>
                <a:cs typeface="Arial" pitchFamily="34" charset="0"/>
              </a:rPr>
              <a:t>  </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
            </a:r>
            <a:b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b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أدرجت ضمن برنامج الألعاب الأوليمبية للرجال والإناث عام 1964 م، وتتكون من خمس مسابقات تؤدى على يوم واحد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كالتالي: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(وثب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طويل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رمى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رمح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200م</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عدو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قذف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قرص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1500م</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جرى</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a:t>
            </a:r>
            <a:b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b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وعلى الرغم من إلغاء المسابقة الخماسية من البرنامج الأوليمبى للإناث، إلا أن استخدامها محلياً لا يزال قائماً سواء للرجال أو للإناث</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رابعاً: المسابقة الثلاثية</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 Triathlon:</a:t>
            </a:r>
            <a:b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b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تتكون من ثلاث مسابقات، حيث تستخدم كوسيلة للإعداد المبكر لتدريب المسابقات المركبة للأولاد والبنات من أعمار 8- 10 سنوات، وتشتمل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على: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(60 م عدو، وثب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طويل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 رمى كرة</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مواصفات لاعبى ولاعبات المسابقات المركبة</a:t>
            </a:r>
            <a:endPar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تتطلب المسابقات المركبة من ممارسيها أن يكونوا مؤهلين لتعليم مهارات حركية مختلفة، بالإضافة إلى اللياقة البدنية العالية والمهارة، فضلاً على الشجاعة والصبر والإرادة</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 .</a:t>
            </a:r>
            <a:b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b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ويعد البناء الجسمانى بداية الطريق لممارسة المسابقات المركبة فهو أحد العوامل الأساسية لاختيار لاعبى ولاعبات المسابقات المركبة، حيث تتطلب التكوين الجسمانى القوى المتناسق والسليم صحياً وبدنياً ونفسياً والذى يتميز بطول ووزن متناسبين لسد متطلبات أكبر عدد من المسابقات، حيث لا يمكن أن نجد لاعبين ولاعبات يتمتعون بمواصفات جسمية تتفق ومتطلبات جميع المسابقات نظراً للاختلاف الكبير فى تركيبة كل مسابقة من جرى ووثب ورمى</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a:t>
            </a:r>
            <a:b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b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هذا بالإضافة إلى القدرات البدنية، حيث تعتبر أحد العوامل الأساسية المكملة للتكوين الجسمانى، فعند توفر هذين العاملين نكون قد امتلكنا دعامتين أساسيتين يمكن الاستناد إليهما للحصول على أفضل النتائج</a:t>
            </a:r>
            <a:r>
              <a:rPr kumimoji="0" lang="en-US" b="0" i="0" u="none" strike="noStrike" cap="none" normalizeH="0" baseline="0" dirty="0" smtClean="0">
                <a:ln>
                  <a:noFill/>
                </a:ln>
                <a:solidFill>
                  <a:srgbClr val="1C1E21"/>
                </a:solidFill>
                <a:effectLst/>
                <a:latin typeface="Helvetica"/>
                <a:ea typeface="Times New Roman" pitchFamily="18" charset="0"/>
                <a:cs typeface="Arial" pitchFamily="34" charset="0"/>
              </a:rPr>
              <a:t>.</a:t>
            </a:r>
            <a:endPar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ومن أهم القدرات البدنية التى يجب توافرها وتطويرها عند لاعبي ولاعبات المسابقات المركبة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هى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(القدرة العضلية) أي عنصرى القوة والسرعة معاً ممثلة فى الدفع بالذراعين والرجلين، لذا يفضل اللاعبين واللاعبات ذوى القدرة على الوثب والرمى والعدو بصورة متكافئة إلى حد ما مع عدم إغفال دور كل من </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عنصر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(المرونة</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(التوافق الحركى</a:t>
            </a:r>
            <a:r>
              <a:rPr kumimoji="0" lang="ar-SA" b="0" i="0" u="none" strike="noStrike" cap="none" normalizeH="0" baseline="0" dirty="0" err="1" smtClean="0">
                <a:ln>
                  <a:noFill/>
                </a:ln>
                <a:solidFill>
                  <a:srgbClr val="1C1E21"/>
                </a:solidFill>
                <a:effectLst/>
                <a:latin typeface="Helvetica"/>
                <a:ea typeface="Times New Roman" pitchFamily="18" charset="0"/>
                <a:cs typeface="Arial" pitchFamily="34" charset="0"/>
              </a:rPr>
              <a:t>)، </a:t>
            </a:r>
            <a:r>
              <a:rPr kumimoji="0" lang="ar-SA" b="0" i="0" u="none" strike="noStrike" cap="none" normalizeH="0" baseline="0" dirty="0" smtClean="0">
                <a:ln>
                  <a:noFill/>
                </a:ln>
                <a:solidFill>
                  <a:srgbClr val="1C1E21"/>
                </a:solidFill>
                <a:effectLst/>
                <a:latin typeface="Helvetica"/>
                <a:ea typeface="Times New Roman" pitchFamily="18" charset="0"/>
                <a:cs typeface="Arial" pitchFamily="34" charset="0"/>
              </a:rPr>
              <a:t>(الرشاقة)، و(التحمل</a:t>
            </a:r>
            <a:r>
              <a:rPr kumimoji="0" lang="en-US"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spd="slow" advClick="0">
    <p:newsflash/>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ChangeArrowheads="1"/>
          </p:cNvSpPr>
          <p:nvPr/>
        </p:nvSpPr>
        <p:spPr bwMode="auto">
          <a:xfrm>
            <a:off x="357158" y="2856583"/>
            <a:ext cx="8429684" cy="1420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50000"/>
              </a:lnSpc>
              <a:spcBef>
                <a:spcPct val="0"/>
              </a:spcBef>
              <a:spcAft>
                <a:spcPct val="0"/>
              </a:spcAft>
              <a:buClrTx/>
              <a:buSzTx/>
              <a:buFontTx/>
              <a:buNone/>
              <a:tabLst/>
            </a:pPr>
            <a:r>
              <a:rPr lang="en-US" sz="2000" b="1" dirty="0" smtClean="0">
                <a:latin typeface="Simplified Arabic" pitchFamily="18" charset="-78"/>
                <a:ea typeface="SimSun" pitchFamily="2" charset="-122"/>
              </a:rPr>
              <a:t> </a:t>
            </a:r>
            <a:endParaRPr kumimoji="0" lang="en-US" sz="2000" b="0" i="0" u="none"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rPr>
              <a:t/>
            </a:r>
            <a:br>
              <a:rPr kumimoji="0" lang="en-US" sz="2000" b="0" i="0" u="none" strike="noStrike" cap="none" normalizeH="0" baseline="0" dirty="0" smtClean="0">
                <a:ln>
                  <a:noFill/>
                </a:ln>
                <a:solidFill>
                  <a:schemeClr val="tx1"/>
                </a:solidFill>
                <a:effectLst/>
                <a:latin typeface="Arial" pitchFamily="34" charset="0"/>
              </a:rPr>
            </a:br>
            <a:endParaRPr kumimoji="0" lang="en-US" sz="2000" b="0" i="0" u="none" strike="noStrike" cap="none" normalizeH="0" baseline="0" dirty="0" smtClean="0">
              <a:ln>
                <a:noFill/>
              </a:ln>
              <a:solidFill>
                <a:schemeClr val="tx1"/>
              </a:solidFill>
              <a:effectLst/>
              <a:latin typeface="Arial" pitchFamily="34" charset="0"/>
            </a:endParaRPr>
          </a:p>
        </p:txBody>
      </p:sp>
      <p:sp>
        <p:nvSpPr>
          <p:cNvPr id="59393" name="Rectangle 1"/>
          <p:cNvSpPr>
            <a:spLocks noChangeArrowheads="1"/>
          </p:cNvSpPr>
          <p:nvPr/>
        </p:nvSpPr>
        <p:spPr bwMode="auto">
          <a:xfrm>
            <a:off x="323528" y="693712"/>
            <a:ext cx="835292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0000"/>
                </a:solidFill>
                <a:effectLst/>
                <a:latin typeface="Helvetica" charset="0"/>
                <a:ea typeface="Times New Roman" pitchFamily="18" charset="0"/>
                <a:cs typeface="Arial" pitchFamily="34" charset="0"/>
              </a:rPr>
              <a:t>قواعد المسابقات المركبة</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1.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تسحب قرعة ترتيب الأداء قبل كل مسابقة على حدى</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2.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يقوم الحكم بتقسيم المتسابقين أو المتسابقات بالقرعة إلى مجموعات فى سباق 100 م عدو، </a:t>
            </a:r>
            <a:r>
              <a:rPr kumimoji="0" lang="ar-SA" sz="2000" b="0" i="0" u="none" strike="noStrike" cap="none" normalizeH="0" baseline="0" dirty="0" err="1" smtClean="0">
                <a:ln>
                  <a:noFill/>
                </a:ln>
                <a:solidFill>
                  <a:srgbClr val="1C1E21"/>
                </a:solidFill>
                <a:effectLst/>
                <a:latin typeface="Helvetica" charset="0"/>
                <a:ea typeface="Times New Roman" pitchFamily="18" charset="0"/>
                <a:cs typeface="Arial" pitchFamily="34" charset="0"/>
              </a:rPr>
              <a:t>200م</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 عدو، 100 م حواجز أو </a:t>
            </a:r>
            <a:r>
              <a:rPr kumimoji="0" lang="ar-SA" sz="2000" b="0" i="0" u="none" strike="noStrike" cap="none" normalizeH="0" baseline="0" dirty="0" err="1" smtClean="0">
                <a:ln>
                  <a:noFill/>
                </a:ln>
                <a:solidFill>
                  <a:srgbClr val="1C1E21"/>
                </a:solidFill>
                <a:effectLst/>
                <a:latin typeface="Helvetica" charset="0"/>
                <a:ea typeface="Times New Roman" pitchFamily="18" charset="0"/>
                <a:cs typeface="Arial" pitchFamily="34" charset="0"/>
              </a:rPr>
              <a:t>110م</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 حواجز بحيث تتكون كل مجموعة من ثلاثة أو أكثر وليس أقل قطعياً</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3.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لكل متسابق أو متسابقة الحق فى ثلاث محاولات فى مسابقات الوثب والرمى</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4.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يستبعد كل متسابق يرتكب خطاءين فى البدء فى سباقات العدو والجرى</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5.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كل متسابق لا يشارك فى إحدى المسابقات، لا يسمح له باستكمال المنافسة، ولا يصنف فى الترتيب النهائى</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6.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تعلن النقط للمتسابقين أو المتسابقات بعد كل مسابقة، وكذلك مجموع النقط التى تم الحصول عليها</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7.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الفائز هو الذى يكون قد جمع أكبر عدد من النقاط فى جميع المسابقات المقررة وفقاً لنوع المسابقة المركبة</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8. </a:t>
            </a: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إذا حدثت عقدة على مركز معين فى النتيجة، يتبع الآتى</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حل العقدة</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أ‌- الذى يحصل على أعلى نقاط فى أكثر عدد من المسابقات</a:t>
            </a:r>
            <a: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a:t>
            </a:r>
            <a:br>
              <a:rPr kumimoji="0" lang="en-US"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br>
            <a:r>
              <a:rPr kumimoji="0" lang="ar-SA" sz="2000" b="0" i="0" u="none" strike="noStrike" cap="none" normalizeH="0" baseline="0" dirty="0" smtClean="0">
                <a:ln>
                  <a:noFill/>
                </a:ln>
                <a:solidFill>
                  <a:srgbClr val="1C1E21"/>
                </a:solidFill>
                <a:effectLst/>
                <a:latin typeface="Helvetica" charset="0"/>
                <a:ea typeface="Times New Roman" pitchFamily="18" charset="0"/>
                <a:cs typeface="Arial" pitchFamily="34" charset="0"/>
              </a:rPr>
              <a:t>ب‌- الذى يحصل على أعلى عدد من النقاط فى أية مسابقة ثم </a:t>
            </a:r>
            <a:r>
              <a:rPr kumimoji="0" lang="ar-SA" sz="2000" b="0" i="0" u="none" strike="noStrike" cap="none" normalizeH="0" baseline="0" dirty="0" err="1" smtClean="0">
                <a:ln>
                  <a:noFill/>
                </a:ln>
                <a:solidFill>
                  <a:srgbClr val="1C1E21"/>
                </a:solidFill>
                <a:effectLst/>
                <a:latin typeface="Helvetica" charset="0"/>
                <a:ea typeface="Times New Roman" pitchFamily="18" charset="0"/>
                <a:cs typeface="Arial" pitchFamily="34" charset="0"/>
              </a:rPr>
              <a:t>الثانية</a:t>
            </a:r>
            <a:r>
              <a:rPr kumimoji="0" lang="ar-SA" sz="1200" b="0" i="0" u="none" strike="noStrike" cap="none" normalizeH="0" baseline="0" dirty="0" err="1" smtClean="0">
                <a:ln>
                  <a:noFill/>
                </a:ln>
                <a:solidFill>
                  <a:srgbClr val="1C1E21"/>
                </a:solidFill>
                <a:effectLst/>
                <a:latin typeface="Helvetica" charset="0"/>
                <a:ea typeface="Times New Roman" pitchFamily="18" charset="0"/>
                <a:cs typeface="Arial" pitchFamily="34" charset="0"/>
              </a:rPr>
              <a:t>......</a:t>
            </a:r>
            <a:r>
              <a:rPr kumimoji="0" lang="ar-SA" sz="1200" b="0" i="0" u="none" strike="noStrike" cap="none" normalizeH="0" baseline="0" dirty="0" smtClean="0">
                <a:ln>
                  <a:noFill/>
                </a:ln>
                <a:solidFill>
                  <a:srgbClr val="1C1E21"/>
                </a:solidFill>
                <a:effectLst/>
                <a:latin typeface="Helvetica" charset="0"/>
                <a:ea typeface="Times New Roman" pitchFamily="18" charset="0"/>
                <a:cs typeface="Arial" pitchFamily="34" charset="0"/>
              </a:rPr>
              <a:t> الخ</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71472" y="1893790"/>
            <a:ext cx="7929618"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6865" name="Rectangle 1"/>
          <p:cNvSpPr>
            <a:spLocks noChangeArrowheads="1"/>
          </p:cNvSpPr>
          <p:nvPr/>
        </p:nvSpPr>
        <p:spPr bwMode="auto">
          <a:xfrm>
            <a:off x="251520" y="582585"/>
            <a:ext cx="8568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البدايات في </a:t>
            </a:r>
            <a:r>
              <a:rPr kumimoji="0" lang="ar-SA"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الأركاض</a:t>
            </a:r>
            <a:r>
              <a:rPr kumimoji="0" lang="ar-SA"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a:t>
            </a:r>
            <a:endParaRPr kumimoji="0" lang="en-US"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وتقسم أنواع البداية</a:t>
            </a:r>
            <a:r>
              <a:rPr kumimoji="0" lang="ar-IQ"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الى ثلاثة انواع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رئيسية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C0504D"/>
                </a:solidFill>
                <a:effectLst/>
                <a:latin typeface="Arial" pitchFamily="34" charset="0"/>
                <a:ea typeface="Times New Roman" pitchFamily="18" charset="0"/>
                <a:cs typeface="Arial" pitchFamily="34" charset="0"/>
              </a:rPr>
              <a:t>أ-البدء </a:t>
            </a:r>
            <a:r>
              <a:rPr kumimoji="0" lang="ar-SA" b="0" i="0" u="none" strike="noStrike" cap="none" normalizeH="0" baseline="0" dirty="0" err="1" smtClean="0">
                <a:ln>
                  <a:noFill/>
                </a:ln>
                <a:solidFill>
                  <a:srgbClr val="C0504D"/>
                </a:solidFill>
                <a:effectLst/>
                <a:latin typeface="Arial" pitchFamily="34" charset="0"/>
                <a:ea typeface="Times New Roman" pitchFamily="18" charset="0"/>
                <a:cs typeface="Arial" pitchFamily="34" charset="0"/>
              </a:rPr>
              <a:t>المنخفض</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SA" b="0"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قصير </a:t>
            </a:r>
            <a:r>
              <a:rPr kumimoji="0" lang="ar-SA" b="0" i="0" u="none" strike="noStrike" cap="none" normalizeH="0" baseline="0" dirty="0" err="1" smtClean="0">
                <a:ln>
                  <a:noFill/>
                </a:ln>
                <a:solidFill>
                  <a:srgbClr val="4F81BD"/>
                </a:solidFill>
                <a:effectLst/>
                <a:latin typeface="Arial" pitchFamily="34" charset="0"/>
                <a:ea typeface="Times New Roman" pitchFamily="18" charset="0"/>
                <a:cs typeface="Arial" pitchFamily="34" charset="0"/>
              </a:rPr>
              <a:t>التوزيع </a:t>
            </a:r>
            <a:r>
              <a:rPr kumimoji="0" lang="ar-SA" b="0"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 متوسط </a:t>
            </a:r>
            <a:r>
              <a:rPr kumimoji="0" lang="ar-SA" b="0" i="0" u="none" strike="noStrike" cap="none" normalizeH="0" baseline="0" dirty="0" err="1" smtClean="0">
                <a:ln>
                  <a:noFill/>
                </a:ln>
                <a:solidFill>
                  <a:srgbClr val="4F81BD"/>
                </a:solidFill>
                <a:effectLst/>
                <a:latin typeface="Arial" pitchFamily="34" charset="0"/>
                <a:ea typeface="Times New Roman" pitchFamily="18" charset="0"/>
                <a:cs typeface="Arial" pitchFamily="34" charset="0"/>
              </a:rPr>
              <a:t>التوزيع </a:t>
            </a:r>
            <a:r>
              <a:rPr kumimoji="0" lang="ar-SA" b="0" i="0" u="none" strike="noStrike" cap="none" normalizeH="0" baseline="0" dirty="0" smtClean="0">
                <a:ln>
                  <a:noFill/>
                </a:ln>
                <a:solidFill>
                  <a:srgbClr val="4F81BD"/>
                </a:solidFill>
                <a:effectLst/>
                <a:latin typeface="Arial" pitchFamily="34" charset="0"/>
                <a:ea typeface="Times New Roman" pitchFamily="18" charset="0"/>
                <a:cs typeface="Arial" pitchFamily="34" charset="0"/>
              </a:rPr>
              <a:t>، طويل التوزيع</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C0504D"/>
                </a:solidFill>
                <a:effectLst/>
                <a:latin typeface="Arial" pitchFamily="34" charset="0"/>
                <a:ea typeface="Times New Roman" pitchFamily="18" charset="0"/>
                <a:cs typeface="Arial" pitchFamily="34" charset="0"/>
              </a:rPr>
              <a:t>ب- البدء العالي.</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err="1" smtClean="0">
                <a:ln>
                  <a:noFill/>
                </a:ln>
                <a:solidFill>
                  <a:srgbClr val="C0504D"/>
                </a:solidFill>
                <a:effectLst/>
                <a:latin typeface="Arial" pitchFamily="34" charset="0"/>
                <a:ea typeface="Times New Roman" pitchFamily="18" charset="0"/>
                <a:cs typeface="Arial" pitchFamily="34" charset="0"/>
              </a:rPr>
              <a:t>جـ</a:t>
            </a:r>
            <a:r>
              <a:rPr kumimoji="0" lang="ar-SA" b="0" i="0" u="none" strike="noStrike" cap="none" normalizeH="0" baseline="0" dirty="0" smtClean="0">
                <a:ln>
                  <a:noFill/>
                </a:ln>
                <a:solidFill>
                  <a:srgbClr val="C0504D"/>
                </a:solidFill>
                <a:effectLst/>
                <a:latin typeface="Arial" pitchFamily="34" charset="0"/>
                <a:ea typeface="Times New Roman" pitchFamily="18" charset="0"/>
                <a:cs typeface="Arial" pitchFamily="34" charset="0"/>
              </a:rPr>
              <a:t> - البدء الطائر.</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أ- البدء المنخفض</a:t>
            </a:r>
            <a:r>
              <a:rPr kumimoji="0" lang="ar-SA" b="0" i="0" u="none" strike="noStrike" cap="none" normalizeH="0" baseline="0" dirty="0" smtClean="0">
                <a:ln>
                  <a:noFill/>
                </a:ln>
                <a:solidFill>
                  <a:srgbClr val="548DD4"/>
                </a:solidFill>
                <a:effectLst/>
                <a:latin typeface="Arial"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إن وضع البدء المنخفض قد أدى إلى الوصول بمركز ثقل الجسم إلى أفضل وضع ميكانيكي للانطلاق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للأمام</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حيث أشارت نتائج الدراسات العلمية في مجالي علم الحركة والميكانيكا الحيوية إلى أن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وضع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إستعد</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)يشكل أفضل أوضاع الانطلاق.</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ولقد تم تقسيم البدء المنخفض داخلياً إلى ثلاثة أنواع:</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548DD4"/>
                </a:solidFill>
                <a:effectLst/>
                <a:latin typeface="Arial" pitchFamily="34" charset="0"/>
                <a:ea typeface="Times New Roman" pitchFamily="18" charset="0"/>
                <a:cs typeface="Arial" pitchFamily="34" charset="0"/>
              </a:rPr>
              <a:t>1- </a:t>
            </a: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البدء قصير </a:t>
            </a:r>
            <a:r>
              <a:rPr kumimoji="0" lang="ar-SA"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التوزيع :</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وهو ذلك النوع من البدء المنخفض الذي تبعد فيه القدم الأمامية عن خط البداية بحوالي(قدم ونصف)، كما تبعد القدم الخلفية عن خط البداية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بمقدار (4/3.</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2)قدم مع ملاحظة اتجاه القدمين للإمام، وبحيث يكون مشط القدم الخلفية بمحاذاة كعب القدم الأمامية تقريباً.</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2- البدء متوسط </a:t>
            </a:r>
            <a:r>
              <a:rPr kumimoji="0" lang="ar-SA"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التوزيع :</a:t>
            </a: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en-US"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وهوذلك</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النوع من البدء المنخفض الذي تبعد فيه القدم الأمامية عن خط البداية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بحوالي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)قدم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والخلفية بحوالي(</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3إلى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2/1.</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3)اقدام.</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3- البدء طويل </a:t>
            </a:r>
            <a:r>
              <a:rPr kumimoji="0" lang="ar-SA"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التوزيع </a:t>
            </a:r>
            <a:r>
              <a:rPr kumimoji="0" lang="ar-SA" b="0" i="0" u="none" strike="noStrike" cap="none" normalizeH="0" baseline="0" dirty="0" err="1" smtClean="0">
                <a:ln>
                  <a:noFill/>
                </a:ln>
                <a:solidFill>
                  <a:srgbClr val="548DD4"/>
                </a:solidFill>
                <a:effectLst/>
                <a:latin typeface="Arial" pitchFamily="34" charset="0"/>
                <a:ea typeface="Times New Roman" pitchFamily="18" charset="0"/>
                <a:cs typeface="Arial" pitchFamily="34" charset="0"/>
              </a:rPr>
              <a:t>:</a:t>
            </a:r>
            <a:r>
              <a:rPr kumimoji="0" lang="ar-SA" b="0" i="0" u="none" strike="noStrike" cap="none" normalizeH="0" baseline="0" dirty="0" smtClean="0">
                <a:ln>
                  <a:noFill/>
                </a:ln>
                <a:solidFill>
                  <a:srgbClr val="548DD4"/>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وهوذلك</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النوع من البدء المنخفض الذي تبعد فيه القدم الأمامية عن خط البداية بحوالي(</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1إلى</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2/1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.1)قدم، والخلفية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من (2/1.</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 الى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4/3.</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3)ا</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قدام.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348" y="1428736"/>
            <a:ext cx="7929618" cy="739754"/>
          </a:xfrm>
          <a:prstGeom prst="rect">
            <a:avLst/>
          </a:prstGeom>
        </p:spPr>
        <p:txBody>
          <a:bodyPr wrap="square">
            <a:spAutoFit/>
          </a:bodyPr>
          <a:lstStyle/>
          <a:p>
            <a:pPr algn="just">
              <a:lnSpc>
                <a:spcPct val="150000"/>
              </a:lnSpc>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lang="ar-IQ" sz="3200" b="1" dirty="0"/>
          </a:p>
        </p:txBody>
      </p:sp>
      <p:sp>
        <p:nvSpPr>
          <p:cNvPr id="33794" name="Rectangle 2"/>
          <p:cNvSpPr>
            <a:spLocks noChangeArrowheads="1"/>
          </p:cNvSpPr>
          <p:nvPr/>
        </p:nvSpPr>
        <p:spPr bwMode="auto">
          <a:xfrm>
            <a:off x="251520" y="518447"/>
            <a:ext cx="8712968" cy="56630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justLow" defTabSz="914400" rtl="1"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err="1" smtClean="0">
                <a:ln>
                  <a:noFill/>
                </a:ln>
                <a:solidFill>
                  <a:srgbClr val="CC0000"/>
                </a:solidFill>
                <a:effectLst/>
                <a:latin typeface="Times New Roman" pitchFamily="18" charset="0"/>
                <a:ea typeface="Calibri" pitchFamily="34" charset="0"/>
                <a:cs typeface="Times New Roman" pitchFamily="18" charset="0"/>
              </a:rPr>
              <a:t>أولاً </a:t>
            </a:r>
            <a:r>
              <a:rPr kumimoji="0" lang="ar-SA" sz="1600" b="1" i="0" u="none" strike="noStrike" cap="none" normalizeH="0" baseline="0" dirty="0" smtClean="0">
                <a:ln>
                  <a:noFill/>
                </a:ln>
                <a:solidFill>
                  <a:srgbClr val="CC0000"/>
                </a:solidFill>
                <a:effectLst/>
                <a:latin typeface="Times New Roman" pitchFamily="18" charset="0"/>
                <a:ea typeface="Calibri" pitchFamily="34" charset="0"/>
                <a:cs typeface="Times New Roman" pitchFamily="18" charset="0"/>
              </a:rPr>
              <a:t>/مرحلة </a:t>
            </a:r>
            <a:r>
              <a:rPr kumimoji="0" lang="ar-SA" sz="1600" b="1" i="0" u="none" strike="noStrike" cap="none" normalizeH="0" baseline="0" dirty="0" err="1" smtClean="0">
                <a:ln>
                  <a:noFill/>
                </a:ln>
                <a:solidFill>
                  <a:srgbClr val="CC0000"/>
                </a:solidFill>
                <a:effectLst/>
                <a:latin typeface="Times New Roman" pitchFamily="18" charset="0"/>
                <a:ea typeface="Calibri" pitchFamily="34" charset="0"/>
                <a:cs typeface="Times New Roman" pitchFamily="18" charset="0"/>
              </a:rPr>
              <a:t>الركضة</a:t>
            </a:r>
            <a:r>
              <a:rPr kumimoji="0" lang="ar-SA" sz="1600" b="1" i="0" u="none" strike="noStrike" cap="none" normalizeH="0" baseline="0" dirty="0" smtClean="0">
                <a:ln>
                  <a:noFill/>
                </a:ln>
                <a:solidFill>
                  <a:srgbClr val="CC0000"/>
                </a:solidFill>
                <a:effectLst/>
                <a:latin typeface="Times New Roman" pitchFamily="18" charset="0"/>
                <a:ea typeface="Calibri" pitchFamily="34" charset="0"/>
                <a:cs typeface="Times New Roman" pitchFamily="18" charset="0"/>
              </a:rPr>
              <a:t> </a:t>
            </a:r>
            <a:r>
              <a:rPr kumimoji="0" lang="ar-SA" sz="1600" b="1" i="0" u="none" strike="noStrike" cap="none" normalizeH="0" baseline="0" dirty="0" err="1" smtClean="0">
                <a:ln>
                  <a:noFill/>
                </a:ln>
                <a:solidFill>
                  <a:srgbClr val="CC0000"/>
                </a:solidFill>
                <a:effectLst/>
                <a:latin typeface="Times New Roman" pitchFamily="18" charset="0"/>
                <a:ea typeface="Calibri" pitchFamily="34" charset="0"/>
                <a:cs typeface="Times New Roman" pitchFamily="18" charset="0"/>
              </a:rPr>
              <a:t>التقربية</a:t>
            </a:r>
            <a:r>
              <a:rPr kumimoji="0" lang="ar-SA" sz="1600" b="1" i="0" u="none" strike="noStrike" cap="none" normalizeH="0" baseline="0" dirty="0" smtClean="0">
                <a:ln>
                  <a:noFill/>
                </a:ln>
                <a:solidFill>
                  <a:srgbClr val="CC0000"/>
                </a:solidFill>
                <a:effectLst/>
                <a:latin typeface="Times New Roman" pitchFamily="18" charset="0"/>
                <a:ea typeface="Calibri" pitchFamily="34" charset="0"/>
                <a:cs typeface="Times New Roman" pitchFamily="18" charset="0"/>
              </a:rPr>
              <a:t>(</a:t>
            </a:r>
            <a:r>
              <a:rPr kumimoji="0" lang="ar-SA" sz="1600" b="1" i="0" u="none" strike="noStrike" cap="none" normalizeH="0" baseline="0" dirty="0" err="1" smtClean="0">
                <a:ln>
                  <a:noFill/>
                </a:ln>
                <a:solidFill>
                  <a:srgbClr val="CC0000"/>
                </a:solidFill>
                <a:effectLst/>
                <a:latin typeface="Times New Roman" pitchFamily="18" charset="0"/>
                <a:ea typeface="Calibri" pitchFamily="34" charset="0"/>
                <a:cs typeface="Times New Roman" pitchFamily="18" charset="0"/>
              </a:rPr>
              <a:t>الإقتراب):</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يعتبر مرحلة الاقتراب المرحلة التي يقوم اللاعب فيها بإعداد نفسه لعملية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وتعتبر هذه المرحلة من أهم مراحل الوثب الطويل بل وأصعبها حيث يقوم فيها اللاعب من إتقان خطواته فإذا تمكن من ذلك وتم ضبط خطوات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سوف يستطيع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الوصوب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وتحقيق مستوى جيد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والذي يمكن بالتالي من إنجاز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مسافو</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وثب كبيرة.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sng" strike="noStrike" cap="none" normalizeH="0" baseline="0" dirty="0" smtClean="0">
                <a:ln>
                  <a:noFill/>
                </a:ln>
                <a:solidFill>
                  <a:srgbClr val="454545"/>
                </a:solidFill>
                <a:effectLst/>
                <a:latin typeface="Arial" pitchFamily="34" charset="0"/>
                <a:ea typeface="Times New Roman" pitchFamily="18" charset="0"/>
                <a:cs typeface="Arial" pitchFamily="34" charset="0"/>
              </a:rPr>
              <a:t>خطوات </a:t>
            </a:r>
            <a:r>
              <a:rPr kumimoji="0" lang="ar-SA" sz="1400" b="0" i="0" u="sng" strike="noStrike" cap="none" normalizeH="0" baseline="0" dirty="0" err="1" smtClean="0">
                <a:ln>
                  <a:noFill/>
                </a:ln>
                <a:solidFill>
                  <a:srgbClr val="454545"/>
                </a:solidFill>
                <a:effectLst/>
                <a:latin typeface="Arial" pitchFamily="34" charset="0"/>
                <a:ea typeface="Times New Roman" pitchFamily="18" charset="0"/>
                <a:cs typeface="Arial" pitchFamily="34" charset="0"/>
              </a:rPr>
              <a:t>الإقتراب</a:t>
            </a:r>
            <a:r>
              <a:rPr kumimoji="0" lang="ar-SA" sz="1400" b="0" i="0" u="sng" strike="noStrike" cap="none" normalizeH="0" baseline="0" dirty="0" smtClean="0">
                <a:ln>
                  <a:noFill/>
                </a:ln>
                <a:solidFill>
                  <a:srgbClr val="454545"/>
                </a:solidFill>
                <a:effectLst/>
                <a:latin typeface="Arial" pitchFamily="34" charset="0"/>
                <a:ea typeface="Times New Roman" pitchFamily="18" charset="0"/>
                <a:cs typeface="Arial" pitchFamily="34" charset="0"/>
              </a:rPr>
              <a:t> الأخيرة:</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عملية ضبط خطوات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على:</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مسافة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عدد الخطوات.</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سرعة الخطوات.</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4- توقيت الخطوات.</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وتتراوح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خوات</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مابين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(19-20)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حطوة</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وتتوقف عدد الخطوات على طول مسافة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وطول خطوة اللاعب وطول اللاعب.</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ثانياً </a:t>
            </a:r>
            <a:r>
              <a:rPr kumimoji="0" lang="ar-SA" sz="1600" b="1"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مرحلة </a:t>
            </a:r>
            <a:r>
              <a:rPr kumimoji="0" lang="ar-SA" sz="1600" b="1" i="0"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الإرتقاء:</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يعتبر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الأهمية بمكان للاعب الوثب الطويل حيث يتوقف عليه طول مسافة الوثب والأهم  من ذلك حساب الوثبة محاولة صحيحة او محاولة خطأ حيث يتم فيها وضع قدم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دون التقدم أو التأخر عن اللوحة حتى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لايخسر</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مسافة يجب أن تحسب له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يعد لعملية الطيران، وتوضع قدم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على لوحة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إستعداداً</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للدفع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للأمام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للأعلى فيتم ثني مفاصل الرجل والركبة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إستعداداً</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للدفع وعندما تتعدى الرجل الحرة رجل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تبدأ عملية الدفع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للأمام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ولأعلى مع مرجحة الذراعين بشكل توافقي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للأمام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حتى تترك القدم الأرض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إستعداداً</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للطيران.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ثالثاً </a:t>
            </a:r>
            <a:r>
              <a:rPr kumimoji="0" lang="ar-SA" sz="1600" b="1"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مرحلة الطيران: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تبدأ هذه العملية بمجرد ترك قدم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للأرض وهناك عدة طرق للطيران منها:</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 طريقة المشي في الهواء </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 طريقة القرفصاء</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3- طريقة التعلق</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err="1" smtClean="0">
                <a:ln>
                  <a:noFill/>
                </a:ln>
                <a:solidFill>
                  <a:srgbClr val="CC0000"/>
                </a:solidFill>
                <a:effectLst/>
                <a:latin typeface="Arial" pitchFamily="34" charset="0"/>
                <a:ea typeface="Times New Roman" pitchFamily="18" charset="0"/>
                <a:cs typeface="Arial" pitchFamily="34" charset="0"/>
              </a:rPr>
              <a:t>رابعاً </a:t>
            </a:r>
            <a:r>
              <a:rPr kumimoji="0" lang="ar-SA" sz="1600" b="1"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مرحلة الهبوط:</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228600" algn="justLow" defTabSz="914400" rtl="1"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solidFill>
                  <a:srgbClr val="CC0000"/>
                </a:solidFill>
                <a:effectLst/>
                <a:latin typeface="Arial" pitchFamily="34" charset="0"/>
                <a:ea typeface="Times New Roman" pitchFamily="18" charset="0"/>
                <a:cs typeface="Arial" pitchFamily="34" charset="0"/>
              </a:rPr>
              <a:t>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يراعي في الهبوط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إمتداد</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الرجلين أماماً حتى يكتسب المتسابق أكبر مسافة مما لو كانت الركبتين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منثنيتين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وكذلك حركة الذراعين خلفاً أماماً مهمة جداً والهبوط في الثلاثة المذكورة سابقاً(المشي في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الهواء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القرفصاء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التعلق) يكون على كلا القدمين مع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الإتزان</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الكامل للجسم في نفس الوقت والهبوط الصحيح فيه علامة القدمين في أرض الحفرة على خط واحد.</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714348" y="2989643"/>
            <a:ext cx="7786742"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2770" name="Rectangle 2"/>
          <p:cNvSpPr>
            <a:spLocks noChangeArrowheads="1"/>
          </p:cNvSpPr>
          <p:nvPr/>
        </p:nvSpPr>
        <p:spPr bwMode="auto">
          <a:xfrm>
            <a:off x="179512" y="512129"/>
            <a:ext cx="8784976"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914400" algn="l"/>
              </a:tabLst>
            </a:pPr>
            <a:r>
              <a:rPr kumimoji="0" lang="ar-SA" sz="16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قانون الوثب الطويل:</a:t>
            </a:r>
            <a:endParaRPr kumimoji="0" lang="en-US" sz="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المنافسة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بند1</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الطريقة التي يأخذ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المتنافسون محاولاتهم تكون بالقرعة.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قرعة المنافسات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يتنافس المتنافسون حسب ترتيب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القرعة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بحيث يمكن وضع أسمائهم في البرنامج حسب الترتيب نفسه.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بند2</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إذا وجد أكثر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من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متنافسين يسمح لكل متنافس بثلاث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محاولات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ويسمح لـ(8) متنافسين الذين حصلوا على أفضل الوثبات بثلاث محاولات إضافية.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وعند حدوث عقدة على المركز الثامن يسمح للمتنافسين على العقدة بالمحاولات الثلاث الإضافية.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وإذا كان عدد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المتنافسين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أو أقل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من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(8) فيسمح لكل متنافس بست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محاولات.</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ملحوظة: العقدة تعني في هذا المقام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إجتياز</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نفس المسافة.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بند3</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بمجرد بدء المنافسات لا يسمح للمتنافسين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بإستخدام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طريق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لأغراض التدريب.</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بند4</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يفشل المتنافس إذا:</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فقرة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أ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/لمس الارض خلف خط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بأي جزء من جسمه.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فقرة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الخارج سواء من نهاية اللوحة وعلى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إمتداد</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خط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الأمام أو الخلف.</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فقرة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جـ</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/لمس أثناء الهبوط الأرض خارج منطقة الهبوط أقرب إلى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أقرب أثر نتج عن الوثبة في منطقة الهبوط.</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فقرة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د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/بعد نهاية الوثبة مشى عائداً للخلف  من منطقة الهبوط.</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فقرة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هـ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/عمل أي شكل من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الدورانات</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الهواء</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5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بإستثناء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ما ورد في البند(4)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فقرة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لاتحتسب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المحاولة فاشلة إذا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إرتقى</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المتنافس قبل لوحة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6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تقاس جميع الوثبات من أقرب أثر تركه أي جزء من جسم أو أطراف المتنافس في منطقة الهبوط إلى خط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إمتداده</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كما يجب أن تتم القياسات عمودياً على خط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أو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إمتداده.</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7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يحاسب المتنافس على أحسن وثبة من بين جميع وثباته بما في ذلك المحاولات التي قام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بها</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لحل العقدة بالنسبة للمركز الأول.</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طريقة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(The run way</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8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يكون الحد الادنى لطول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40م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ويكون الحد الادنى لعرض طريق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22م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وبحد أقصى(1.</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25م).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كما يجب أن يحد طريق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بخطوط بيضاء بعرض(</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5سم</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وعندما تسمح الظروف يكون الحد الأدنى لطول طريق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45م).</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العلامات الضابطة:</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justLow" defTabSz="914400" rtl="1" eaLnBrk="0" fontAlgn="base" latinLnBrk="0" hangingPunct="0">
              <a:lnSpc>
                <a:spcPct val="100000"/>
              </a:lnSpc>
              <a:spcBef>
                <a:spcPct val="0"/>
              </a:spcBef>
              <a:spcAft>
                <a:spcPct val="0"/>
              </a:spcAft>
              <a:buClrTx/>
              <a:buSzTx/>
              <a:buFont typeface="Wingdings" pitchFamily="2" charset="2"/>
              <a:buChar char=""/>
              <a:tabLst>
                <a:tab pos="914400" algn="l"/>
              </a:tabLst>
            </a:pP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بند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10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يمكن للمتنافس أن يضع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علامات </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(تؤمنها اللجنة المنظمة) على جانبي طريق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لمساعدته أثناء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الإقتراب</a:t>
            </a:r>
            <a:r>
              <a:rPr kumimoji="0" lang="ar-S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 </a:t>
            </a:r>
            <a:r>
              <a:rPr kumimoji="0" lang="ar-SA" sz="14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الإرتقاء.</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785786" y="3228241"/>
            <a:ext cx="7858180"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ar-IQ" sz="3200" b="1" dirty="0" smtClean="0">
                <a:latin typeface="Arial" pitchFamily="34" charset="0"/>
                <a:ea typeface="Times New Roman" pitchFamily="18" charset="0"/>
                <a:cs typeface="Arial" pitchFamily="34" charset="0"/>
              </a:rPr>
              <a:t> </a:t>
            </a:r>
            <a:endParaRPr lang="ar-SA" sz="3200" b="1" dirty="0">
              <a:latin typeface="Arial" pitchFamily="34" charset="0"/>
              <a:ea typeface="Times New Roman" pitchFamily="18" charset="0"/>
              <a:cs typeface="Arial" pitchFamily="34" charset="0"/>
            </a:endParaRPr>
          </a:p>
        </p:txBody>
      </p:sp>
      <p:sp>
        <p:nvSpPr>
          <p:cNvPr id="31745" name="Rectangle 1"/>
          <p:cNvSpPr>
            <a:spLocks noChangeArrowheads="1"/>
          </p:cNvSpPr>
          <p:nvPr/>
        </p:nvSpPr>
        <p:spPr bwMode="auto">
          <a:xfrm>
            <a:off x="179512" y="460772"/>
            <a:ext cx="8712968"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defTabSz="914400" rtl="1" eaLnBrk="1" fontAlgn="base" latinLnBrk="0" hangingPunct="1">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في حالة عدم وجود علامات  ضابطة يمكن للمتنافس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إستخدام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شريط لاصق وليس طباشير أو مادة مشابهة.</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Char char="•"/>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لوحة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The Take –off Board </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Char char="•"/>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بند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11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يحدد مكان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الإرتقــــــاء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بلوحة غاطسة في مستوى طريق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الإقتراب</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 وكذلك سطح منطقة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الهبوط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تسمى الحافة القريبة إلى منطقة الهبوط بخط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كما يوضع وراء خط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مباشرةً لوحــة من الصلصال أو مادة اخرى بغرض تسجيل طبـع قدم المتنافس عليها عند حدوث خطأ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بالقدم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.وإذا كــــــان من الصعب وضع الأدوات السابقــة فيمكن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إستخدام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بديل لـــها برش الارض أمام خط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مباشرةً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وبعرض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10سم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بتراب ناعم أو رمل  وبزاوية(30) درجة على المستوى الافقي.</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Char char="•"/>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بند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12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لاتقل</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المسافة بين لوحة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ونهاية منطقة الهبوط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عن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(10)أمتار.</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Char char="•"/>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بند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13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توضع لوحة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بحيث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لاتقل</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المسافة بينها وبين حافة منطقة الهبوط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من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(1 إلى 3)م.</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Char char="•"/>
              <a:tabLst>
                <a:tab pos="457200" algn="l"/>
              </a:tabLst>
            </a:pP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14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الصنع (</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Construction</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لوحة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يجب أن تكون من الخشب أو من بعض المواد الصلبة المناسبة ويكون شكلها مستطيل بحيث يكون طولها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من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(1.</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21م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إلى1</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22م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وبعرض من(</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198مم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إلى202مم).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وبعمق(</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100مم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على أن تطلى باللون الأبيض.</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Char char="•"/>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بند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15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لوحة الصلصال</a:t>
            </a:r>
            <a:r>
              <a:rPr kumimoji="0" lang="en-US" sz="1600" b="0" i="0" u="none" strike="noStrike" cap="none" normalizeH="0" baseline="0" dirty="0" smtClean="0">
                <a:ln>
                  <a:noFill/>
                </a:ln>
                <a:solidFill>
                  <a:schemeClr val="tx1"/>
                </a:solidFill>
                <a:effectLst/>
                <a:latin typeface="Arial" pitchFamily="34" charset="0"/>
                <a:ea typeface="Times New Roman" pitchFamily="18"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تتكون من مادة قوية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عرضها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98مم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وبطول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(1.</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21م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إلى 1.</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22م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على أن يغطى سطحها العلوي بالصلصال أو أي مادة مناسبة.</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كما يرتفع السطح عن مستوى لوحة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بزاوية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مقدارها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(30)درجة 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إتجاه</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الجري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وأقصى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إرتفاع</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لها فوق لوحة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7مم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وتثبت اللوحة في </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تجويف على طريق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الإقتراب</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بجانب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لوحةالإرتقاء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القريب من منطقة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الهبوط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وعند تركيبها في التجويف فإن كل مجموعة يجب أن تكون مثبتة تثبيتاً كافياً لكي تقابل القوة الناتجة من قدم المتسابق.</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كما يجب أن يكون سطح اللوح أسفل الصلصال من مادة تسمح لمسامير حذاء المتنافس بأن تنزلق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عليه.</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endParaRPr>
          </a:p>
          <a:p>
            <a:pPr lvl="0" indent="457200" eaLnBrk="0" fontAlgn="base" hangingPunct="0">
              <a:spcBef>
                <a:spcPct val="0"/>
              </a:spcBef>
              <a:spcAft>
                <a:spcPct val="0"/>
              </a:spcAft>
              <a:buFontTx/>
              <a:buChar char="•"/>
              <a:tabLst>
                <a:tab pos="457200" algn="l"/>
              </a:tabLst>
            </a:pPr>
            <a:r>
              <a:rPr lang="ar-SA" sz="1600" dirty="0" smtClean="0">
                <a:latin typeface="Arial" pitchFamily="34" charset="0"/>
                <a:ea typeface="Times New Roman" pitchFamily="18" charset="0"/>
              </a:rPr>
              <a:t>الحد الأدنى لمنطقة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منطقة الهبوط:</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defTabSz="914400" rtl="1" eaLnBrk="0" fontAlgn="base" latinLnBrk="0" hangingPunct="0">
              <a:lnSpc>
                <a:spcPct val="100000"/>
              </a:lnSpc>
              <a:spcBef>
                <a:spcPct val="0"/>
              </a:spcBef>
              <a:spcAft>
                <a:spcPct val="0"/>
              </a:spcAft>
              <a:buClrTx/>
              <a:buSzTx/>
              <a:buFontTx/>
              <a:buNone/>
              <a:tabLst>
                <a:tab pos="457200" algn="l"/>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rPr>
              <a:t>الهبوط 2.</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75م</a:t>
            </a:r>
            <a:r>
              <a:rPr kumimoji="0" lang="ar-SA" sz="1600" b="0" i="0" u="none" strike="noStrike" cap="none" normalizeH="0" baseline="0" dirty="0" smtClean="0">
                <a:ln>
                  <a:noFill/>
                </a:ln>
                <a:solidFill>
                  <a:schemeClr val="tx1"/>
                </a:solidFill>
                <a:effectLst/>
                <a:latin typeface="Arial" pitchFamily="34" charset="0"/>
                <a:ea typeface="Times New Roman" pitchFamily="18" charset="0"/>
              </a:rPr>
              <a:t> ، والحد الاعلى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rPr>
              <a:t>3م</a:t>
            </a: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000100" y="2225163"/>
            <a:ext cx="7429552" cy="1478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IQ"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3200" b="1" i="0" u="none" strike="noStrike" cap="none" normalizeH="0" baseline="0" dirty="0" smtClean="0">
              <a:ln>
                <a:noFill/>
              </a:ln>
              <a:solidFill>
                <a:schemeClr val="tx1"/>
              </a:solidFill>
              <a:effectLst/>
              <a:latin typeface="Arial" pitchFamily="34" charset="0"/>
              <a:cs typeface="Arial" pitchFamily="34" charset="0"/>
            </a:endParaRPr>
          </a:p>
        </p:txBody>
      </p:sp>
      <p:sp>
        <p:nvSpPr>
          <p:cNvPr id="30722" name="Rectangle 2"/>
          <p:cNvSpPr>
            <a:spLocks noChangeArrowheads="1"/>
          </p:cNvSpPr>
          <p:nvPr/>
        </p:nvSpPr>
        <p:spPr bwMode="auto">
          <a:xfrm>
            <a:off x="1979712" y="417668"/>
            <a:ext cx="48965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ar-IQ" sz="2800" dirty="0" smtClean="0"/>
              <a:t>ملعب القفز العريض مع القياسات</a:t>
            </a:r>
            <a:endParaRPr lang="ar-IQ" sz="2800" dirty="0"/>
          </a:p>
        </p:txBody>
      </p:sp>
      <p:graphicFrame>
        <p:nvGraphicFramePr>
          <p:cNvPr id="30721" name="Object 1"/>
          <p:cNvGraphicFramePr>
            <a:graphicFrameLocks noChangeAspect="1"/>
          </p:cNvGraphicFramePr>
          <p:nvPr/>
        </p:nvGraphicFramePr>
        <p:xfrm>
          <a:off x="1619672" y="1556792"/>
          <a:ext cx="5810250" cy="3667125"/>
        </p:xfrm>
        <a:graphic>
          <a:graphicData uri="http://schemas.openxmlformats.org/presentationml/2006/ole">
            <p:oleObj spid="_x0000_s30721" name="شريحة" r:id="rId3" imgW="3800920" imgH="2849880" progId="PowerPoint.Slide.12">
              <p:embed/>
            </p:oleObj>
          </a:graphicData>
        </a:graphic>
      </p:graphicFrame>
      <p:sp>
        <p:nvSpPr>
          <p:cNvPr id="30723" name="Rectangle 3"/>
          <p:cNvSpPr>
            <a:spLocks noChangeArrowheads="1"/>
          </p:cNvSpPr>
          <p:nvPr/>
        </p:nvSpPr>
        <p:spPr bwMode="auto">
          <a:xfrm>
            <a:off x="457200" y="41243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785786" y="3261720"/>
            <a:ext cx="7858180"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ar-IQ" sz="3200" b="1" dirty="0" smtClean="0">
                <a:latin typeface="Arial" pitchFamily="34" charset="0"/>
                <a:ea typeface="Times New Roman" pitchFamily="18" charset="0"/>
                <a:cs typeface="Arial" pitchFamily="34" charset="0"/>
              </a:rPr>
              <a:t> </a:t>
            </a:r>
            <a:endParaRPr lang="ar-SA" sz="3200" b="1" dirty="0">
              <a:latin typeface="Arial" pitchFamily="34" charset="0"/>
              <a:ea typeface="Times New Roman" pitchFamily="18" charset="0"/>
              <a:cs typeface="Arial" pitchFamily="34" charset="0"/>
            </a:endParaRPr>
          </a:p>
        </p:txBody>
      </p:sp>
      <p:sp>
        <p:nvSpPr>
          <p:cNvPr id="29699" name="Rectangle 3"/>
          <p:cNvSpPr>
            <a:spLocks noChangeArrowheads="1"/>
          </p:cNvSpPr>
          <p:nvPr/>
        </p:nvSpPr>
        <p:spPr bwMode="auto">
          <a:xfrm>
            <a:off x="251520" y="514206"/>
            <a:ext cx="856895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Lucida Sans Unicode" pitchFamily="34" charset="0"/>
                <a:ea typeface="Times New Roman" pitchFamily="18" charset="0"/>
                <a:cs typeface="Arial" pitchFamily="34" charset="0"/>
              </a:rPr>
              <a:t> </a:t>
            </a:r>
            <a:r>
              <a:rPr kumimoji="0" lang="ar-SA" b="1" i="0" u="none" strike="noStrike" cap="none" normalizeH="0" baseline="0" dirty="0" smtClean="0">
                <a:ln>
                  <a:noFill/>
                </a:ln>
                <a:solidFill>
                  <a:schemeClr val="tx1"/>
                </a:solidFill>
                <a:effectLst/>
                <a:latin typeface="Lucida Sans Unicode" pitchFamily="34" charset="0"/>
                <a:ea typeface="Times New Roman" pitchFamily="18" charset="0"/>
                <a:cs typeface="Arial" pitchFamily="34" charset="0"/>
              </a:rPr>
              <a:t>شرح نظري لفعالية قذف الثقل</a:t>
            </a:r>
            <a:r>
              <a:rPr kumimoji="0" lang="ar-SA" b="0" i="0" u="none" strike="noStrike" cap="none" normalizeH="0" baseline="0" dirty="0" smtClean="0">
                <a:ln>
                  <a:noFill/>
                </a:ln>
                <a:solidFill>
                  <a:schemeClr val="tx1"/>
                </a:solidFill>
                <a:effectLst/>
                <a:latin typeface="Lucida Sans Unicode" pitchFamily="34" charset="0"/>
                <a:ea typeface="Times New Roman" pitchFamily="18" charset="0"/>
                <a:cs typeface="Arial" pitchFamily="34" charset="0"/>
              </a:rPr>
              <a:t>:</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أولاً </a:t>
            </a:r>
            <a:r>
              <a:rPr kumimoji="0" lang="ar-S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القبض على الثقل وحملها </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يتم حمل الثقل على سلاميات الأصابع ويكون التحميل عليها وعلى رسغ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اليد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حتى يمكن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الإستفادة</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دفع الرسغ والأصابع بالإضافة إلى القوة الناتجة من أجزاء الجسم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المختلفة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،وتتلخص هذه الأنواع في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الآتي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النوع </a:t>
            </a:r>
            <a:r>
              <a:rPr kumimoji="0" lang="ar-SA"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الأول</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وفي هذا النوع تلتف الأصابع الثلاثة الوسطى خلف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الثقل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أما الإصبع الإبهام والإصبع الصغير أساساً على سند الثقل من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الجانبين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ويستخدم هذا النوع من القبض اللاعبون ذو الأصابع الطويل القوية.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النوع </a:t>
            </a:r>
            <a:r>
              <a:rPr kumimoji="0" lang="ar-SA"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الثاني</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وهو نوع مشابه للنوع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الأول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وينحصر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الإختلاف</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وضع الإصبع الصغير والذي لا يأخذ واجب السند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فقط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وإنما يشترك أيضاً في عملية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الدفع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حيث يمتد أيضاً خلف الثقل مع بقية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الأصابع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ويعتبر هذا النوع هو الأكثر شيوعاً بين اللاعبين.</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النوع </a:t>
            </a:r>
            <a:r>
              <a:rPr kumimoji="0" lang="ar-SA" b="0"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الثالث</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وفي هذا النوع تنتشر جميع الأصابع خلف الثقل بالتساوي وتتعاون جميعها في عملية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الدفع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ويستخدم هذا النوع اللاعبون ذو الأصابع القصيرة، حتى يتسنى لهم السيطرة على الأداة.</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ثانياً </a:t>
            </a:r>
            <a:r>
              <a:rPr kumimoji="0" lang="ar-SA"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وقفة </a:t>
            </a:r>
            <a:r>
              <a:rPr kumimoji="0" lang="ar-SA"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الإستعداد</a:t>
            </a:r>
            <a:endParaRPr kumimoji="0" lang="en-US"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بعد القبض على الثقل وحمله يقف اللاعب الوضع أماماً بحيث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تبسق</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القدم اليمنى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اليسرى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وبحيث يكون وزن الجسم واقعاً على الرجل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الأمامية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بينما ترتكز القدم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اليسرى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(الخلفية) على مقدمتها ملامسةً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للارض</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خفيفة ومثنية بعض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الشئ</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مفصل الركبة ويقف اللاعب داخل الدائرة مواجهاً بظهره مقطع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الرمي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وبحيث تكون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مقدة</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القدم اليمنى ملاصقة  لحافة الدائرة الأمامية من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الداخل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وتكون القدم اليمنى مرتكزة بنعل القدم كاملاً على الأرض وتشير مقدمتها للداخل بعض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الشئ</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ويقع مكانها يمين خط المنتصف  الوهمي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بالدائرة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أما القدم اليسرى فتقع يسار خط المنتصف وللخلف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قليلاً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وكما سبق وذكرنا يكون التحميل على القدم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اليمنى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والتي تكون على كامل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إمتدادها</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 كما يكون الجسم ممتداً وبدون أي تقلصات عضلية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وبإرتخاء</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واضح </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وترتفع الذارع اليسرى أمام الجسم أماماً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عاياً</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بحرية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وأرتخاء</a:t>
            </a:r>
            <a:r>
              <a:rPr kumimoji="0" lang="ar-SA"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ويتم تثبيت نظر اللاعب على نقطة ثابتة </a:t>
            </a:r>
            <a:r>
              <a:rPr kumimoji="0" lang="ar-SA"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أمامه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714612" y="357166"/>
            <a:ext cx="621507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32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a:t>
            </a:r>
            <a:endParaRPr kumimoji="0" lang="ar-SA" sz="4000" b="0" i="0" u="sng" strike="noStrike" cap="none" normalizeH="0" baseline="0" dirty="0" smtClean="0">
              <a:ln>
                <a:noFill/>
              </a:ln>
              <a:solidFill>
                <a:srgbClr val="FF0000"/>
              </a:solidFill>
              <a:effectLst/>
              <a:latin typeface="Arial" pitchFamily="34" charset="0"/>
              <a:cs typeface="Arial" pitchFamily="34" charset="0"/>
            </a:endParaRPr>
          </a:p>
        </p:txBody>
      </p:sp>
      <p:sp>
        <p:nvSpPr>
          <p:cNvPr id="27650" name="Rectangle 2"/>
          <p:cNvSpPr>
            <a:spLocks noChangeArrowheads="1"/>
          </p:cNvSpPr>
          <p:nvPr/>
        </p:nvSpPr>
        <p:spPr bwMode="auto">
          <a:xfrm>
            <a:off x="500034" y="3106702"/>
            <a:ext cx="8215370" cy="739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kumimoji="0" lang="en-US" sz="32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ar-SA"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28673" name="Rectangle 1"/>
          <p:cNvSpPr>
            <a:spLocks noChangeArrowheads="1"/>
          </p:cNvSpPr>
          <p:nvPr/>
        </p:nvSpPr>
        <p:spPr bwMode="auto">
          <a:xfrm>
            <a:off x="251520" y="377332"/>
            <a:ext cx="86409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8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ثالثاً </a:t>
            </a:r>
            <a:r>
              <a:rPr kumimoji="0" lang="ar-SA" sz="1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التحفز والزحف</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بعد أن يأخذ المتسابق وضع وقفة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الإستعداد</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تبدأ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الحركة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وهناك ثلاثة أنواع لبداية الحركة الأول  منها يعتمد على مرجحة نشطة من الفخذ والثاني على مرجحة ضعيفة أما الثالث فلا يستخدم فيه مرجحة من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الرجل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.وعموماً فإن الحركة هنا تبدأ بثني الجذع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للأمام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مع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الإحتفاظ</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بالوضع المستقيم لمحور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الكتفين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وفي نفس الوقت يتم ثني الرجل  اليمنى من مفصل الركبة لتبدأ مرجحة  للخلف وأعلى من الرجل الحرة(اليسرى</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وبحيث لا ترتفع عن مستوى ظهر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اللاعب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ثم تعود مرة أخرى 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إتجاه</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إتجاه</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الرجل اليمنى لتستقر خلفها مثنية من مفصل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الركبة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بحيث تكون المسافة بينها وبين الرجل اليمنى حوالي قدم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واحدة.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وهنا يلاحظ أن وزن الجسم يقع بصورة ملحوظة على الرجل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اليمنى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،وفي هذه المرحلة  أو اللحظة يقع في نقطة منخفضة جداً بالنسبة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لمسارها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.ويمكن القول بأن الزاوية بين الجذع والفخذ( زاوية الحوض) تصل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إلى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(50</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)درجة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وكذلك تصل الزاوية المثالية لمفصل الركبة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إلى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(100</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)درجة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(الركبة اليمنى</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رابعاً </a:t>
            </a:r>
            <a:r>
              <a:rPr kumimoji="0" lang="ar-SA" sz="1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الوصول لوضع </a:t>
            </a:r>
            <a:r>
              <a:rPr kumimoji="0" lang="ar-SA" sz="18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الدفع </a:t>
            </a:r>
            <a:r>
              <a:rPr kumimoji="0" lang="ar-SA" sz="1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(وضع الرمي</a:t>
            </a:r>
            <a:r>
              <a:rPr kumimoji="0" lang="ar-SA" sz="18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وتبدأ هذه المرحلة عند ثبات الرجل اليمنى في نهاية مرحلة التحفز والزحف وتنتهي عند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الإنتهاء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وضع الرجل اليسرى في مكانها بعد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الزحف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وتعتبر عملية التغلب على التوقف في الحركة الذي يحدث بين مرحلتي الزحف والدفع هي أهم وظائف الحركة هنا بالإضافة إلى امتصاص القوة الناتجة من فرملة الرجل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اليمنى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كما أنها تعتبر المرحلة التي يبدأ منها التسارع الثاني للجسم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كله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ويتميز الوضع هنا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بإنثناء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واضح في الركبة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اليمنى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بينما تأخذ الرجل اليسرى مكانها بعد اليمنى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مباشرة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ويلاحظ هنا أن اللاعب يحاول خلال الأداء بقدر الإمكان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الإحتفاظ</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بعملية العصر سابقة الذكر بين محوري الحوض والكتفين.</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خامساً </a:t>
            </a:r>
            <a:r>
              <a:rPr kumimoji="0" lang="ar-SA" sz="18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 الدفع ومتابعة وحفظ </a:t>
            </a:r>
            <a:r>
              <a:rPr kumimoji="0" lang="ar-SA" sz="1800" b="1" i="0" u="none" strike="noStrike" cap="none" normalizeH="0" baseline="0" dirty="0" err="1" smtClean="0">
                <a:ln>
                  <a:noFill/>
                </a:ln>
                <a:solidFill>
                  <a:srgbClr val="C00000"/>
                </a:solidFill>
                <a:effectLst/>
                <a:latin typeface="Arial" pitchFamily="34" charset="0"/>
                <a:ea typeface="Times New Roman" pitchFamily="18" charset="0"/>
                <a:cs typeface="Arial" pitchFamily="34" charset="0"/>
              </a:rPr>
              <a:t>الإتزان</a:t>
            </a:r>
            <a:endParaRPr kumimoji="0" lang="en-US" sz="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وتبدأ هذه المرحلة بمجرد وضع الرجل اليمنى في مكانها بعد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الإنتهاء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عملية الزحف وتنتهي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بإنتهاء</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التخلص من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الأداة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وينحصر العمل الرئيسي خلال هذه المرحلة في أداء التسارع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الثاني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كذلك العمل على إيقاف وفرملة حركة الجسم من خلال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إستخدام</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الرجل اليسرى- وتتميز هذه المرحلة بثبات ملحوظ في الرجل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اليسرى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كذلك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بإمتداد</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الجذع من خلال حركة مد وفرد سريعة متفجرة من الرجل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اليمنى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حيث تبدأ هذه الحركة بدوران 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إتجاه</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الأمام من الركبة والجهة اليمنى من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الحوض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ثم بالتدريج السريع يبدأ فك العصر الموجود بين محوري الحوض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والكتفين </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ويتحررالثقل</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من مكانه عندما تنتهي عملية العصر سابقة الذكر ويصبح كل من محوري الحوض والكتفين على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إستقامة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واحدة وفي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إتجاه</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مقطع الرمي وتتم حركة الدفع والتخلص عندما يكون الجذع والذراع في </a:t>
            </a:r>
            <a:r>
              <a:rPr kumimoji="0" lang="ar-SA"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إستقامة</a:t>
            </a:r>
            <a:r>
              <a:rPr kumimoji="0" lang="ar-SA"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كاملة.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advClick="0">
    <p:newsflash/>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370</TotalTime>
  <Words>2348</Words>
  <Application>Microsoft Office PowerPoint</Application>
  <PresentationFormat>عرض على الشاشة (3:4)‏</PresentationFormat>
  <Paragraphs>215</Paragraphs>
  <Slides>27</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27</vt:i4>
      </vt:variant>
    </vt:vector>
  </HeadingPairs>
  <TitlesOfParts>
    <vt:vector size="29" baseType="lpstr">
      <vt:lpstr>سمة Office</vt:lpstr>
      <vt:lpstr>شريحة</vt:lpstr>
      <vt:lpstr>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الاختبار</dc:title>
  <dc:creator>AL-Harrth</dc:creator>
  <cp:lastModifiedBy>AL-Harrth</cp:lastModifiedBy>
  <cp:revision>43</cp:revision>
  <dcterms:created xsi:type="dcterms:W3CDTF">2016-03-14T21:09:27Z</dcterms:created>
  <dcterms:modified xsi:type="dcterms:W3CDTF">2020-02-15T20:15:49Z</dcterms:modified>
</cp:coreProperties>
</file>