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0" r:id="rId3"/>
    <p:sldId id="257" r:id="rId4"/>
    <p:sldId id="288" r:id="rId5"/>
    <p:sldId id="291" r:id="rId6"/>
    <p:sldId id="289" r:id="rId7"/>
    <p:sldId id="290" r:id="rId8"/>
    <p:sldId id="259" r:id="rId9"/>
    <p:sldId id="276" r:id="rId10"/>
    <p:sldId id="277" r:id="rId11"/>
    <p:sldId id="278"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9" r:id="rId25"/>
    <p:sldId id="280" r:id="rId26"/>
    <p:sldId id="281" r:id="rId27"/>
    <p:sldId id="282" r:id="rId28"/>
    <p:sldId id="283" r:id="rId29"/>
    <p:sldId id="284" r:id="rId30"/>
    <p:sldId id="285" r:id="rId31"/>
    <p:sldId id="286" r:id="rId32"/>
    <p:sldId id="287" r:id="rId33"/>
    <p:sldId id="274" r:id="rId34"/>
    <p:sldId id="275"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r" defTabSz="914400" rtl="1" eaLnBrk="1" latinLnBrk="0" hangingPunct="1">
      <a:defRPr sz="2400" kern="1200">
        <a:solidFill>
          <a:schemeClr val="tx1"/>
        </a:solidFill>
        <a:latin typeface="Times New Roman" pitchFamily="18" charset="0"/>
        <a:ea typeface="+mn-ea"/>
        <a:cs typeface="+mn-cs"/>
      </a:defRPr>
    </a:lvl6pPr>
    <a:lvl7pPr marL="2743200" algn="r" defTabSz="914400" rtl="1" eaLnBrk="1" latinLnBrk="0" hangingPunct="1">
      <a:defRPr sz="2400" kern="1200">
        <a:solidFill>
          <a:schemeClr val="tx1"/>
        </a:solidFill>
        <a:latin typeface="Times New Roman" pitchFamily="18" charset="0"/>
        <a:ea typeface="+mn-ea"/>
        <a:cs typeface="+mn-cs"/>
      </a:defRPr>
    </a:lvl7pPr>
    <a:lvl8pPr marL="3200400" algn="r" defTabSz="914400" rtl="1" eaLnBrk="1" latinLnBrk="0" hangingPunct="1">
      <a:defRPr sz="2400" kern="1200">
        <a:solidFill>
          <a:schemeClr val="tx1"/>
        </a:solidFill>
        <a:latin typeface="Times New Roman" pitchFamily="18" charset="0"/>
        <a:ea typeface="+mn-ea"/>
        <a:cs typeface="+mn-cs"/>
      </a:defRPr>
    </a:lvl8pPr>
    <a:lvl9pPr marL="3657600" algn="r" defTabSz="914400" rtl="1"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90929"/>
  </p:normalViewPr>
  <p:slideViewPr>
    <p:cSldViewPr>
      <p:cViewPr varScale="1">
        <p:scale>
          <a:sx n="66" d="100"/>
          <a:sy n="66" d="100"/>
        </p:scale>
        <p:origin x="-12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98E4D51-5A73-4618-B2CA-B90DF68AEC7D}" type="datetimeFigureOut">
              <a:rPr lang="ar-IQ" smtClean="0"/>
              <a:pPr/>
              <a:t>07/03/1438</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020E81E-B440-4457-A6DB-6A89C2D0A5CC}" type="slidenum">
              <a:rPr lang="ar-IQ" smtClean="0"/>
              <a:pPr/>
              <a:t>‹#›</a:t>
            </a:fld>
            <a:endParaRPr lang="ar-IQ"/>
          </a:p>
        </p:txBody>
      </p:sp>
    </p:spTree>
    <p:extLst>
      <p:ext uri="{BB962C8B-B14F-4D97-AF65-F5344CB8AC3E}">
        <p14:creationId xmlns="" xmlns:p14="http://schemas.microsoft.com/office/powerpoint/2010/main" val="19318550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685800"/>
            <a:ext cx="7772400" cy="1143000"/>
          </a:xfrm>
        </p:spPr>
        <p:txBody>
          <a:bodyPr/>
          <a:lstStyle>
            <a:lvl1pPr>
              <a:defRPr/>
            </a:lvl1pPr>
          </a:lstStyle>
          <a:p>
            <a:r>
              <a:rPr lang="ar-SA" smtClean="0"/>
              <a:t>انقر لتحرير نمط العنوان الرئيسي</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ar-SA" smtClean="0"/>
              <a:t>انقر لتحرير نمط العنوان الثانوي الرئيسي</a:t>
            </a:r>
            <a:endParaRPr lang="en-US"/>
          </a:p>
        </p:txBody>
      </p:sp>
      <p:sp>
        <p:nvSpPr>
          <p:cNvPr id="3076"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248400"/>
            <a:ext cx="1905000" cy="457200"/>
          </a:xfrm>
        </p:spPr>
        <p:txBody>
          <a:bodyPr/>
          <a:lstStyle>
            <a:lvl1pPr>
              <a:defRPr/>
            </a:lvl1pPr>
          </a:lstStyle>
          <a:p>
            <a:fld id="{343B26E2-1A2B-4046-8D53-3952338C4A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52BB1171-B523-4E2C-A349-D3F3170CE9E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371600"/>
            <a:ext cx="1752600" cy="396240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1524000" y="1371600"/>
            <a:ext cx="5105400" cy="3962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B63BF311-EE78-4F30-807E-9192268AB37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C266035A-D84D-4EE7-A73C-97CC4D0643B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688DB272-E3DF-45EB-821A-4037E9CC0DE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15240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5105400" y="2438400"/>
            <a:ext cx="3429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9D0121D6-9703-4972-882F-76D7BF06E3B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2F1F248E-80FA-401B-A6F0-47C7F41FE7D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9C916521-83B2-4CD3-BD22-D0582A53AB2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A5779224-9EDB-4D02-9C55-B1C43F93A25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68B7E929-AE41-4BBB-A8BE-C245F431185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4750DADE-F15A-4F68-B369-146A0ECE641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1371600"/>
            <a:ext cx="7010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Rectangle 3"/>
          <p:cNvSpPr>
            <a:spLocks noGrp="1" noChangeArrowheads="1"/>
          </p:cNvSpPr>
          <p:nvPr>
            <p:ph type="body" idx="1"/>
          </p:nvPr>
        </p:nvSpPr>
        <p:spPr bwMode="auto">
          <a:xfrm>
            <a:off x="1524000" y="2438400"/>
            <a:ext cx="70104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auto">
          <a:xfrm>
            <a:off x="838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276600" y="6324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7056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616C9ED-7B66-446F-9AA7-1A5B3B9267D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Times New Roman" pitchFamily="18" charset="0"/>
        </a:defRPr>
      </a:lvl2pPr>
      <a:lvl3pPr algn="ctr" rtl="1" eaLnBrk="1" fontAlgn="base" hangingPunct="1">
        <a:spcBef>
          <a:spcPct val="0"/>
        </a:spcBef>
        <a:spcAft>
          <a:spcPct val="0"/>
        </a:spcAft>
        <a:defRPr sz="4400">
          <a:solidFill>
            <a:schemeClr val="tx2"/>
          </a:solidFill>
          <a:latin typeface="Times New Roman" pitchFamily="18" charset="0"/>
        </a:defRPr>
      </a:lvl3pPr>
      <a:lvl4pPr algn="ctr" rtl="1" eaLnBrk="1" fontAlgn="base" hangingPunct="1">
        <a:spcBef>
          <a:spcPct val="0"/>
        </a:spcBef>
        <a:spcAft>
          <a:spcPct val="0"/>
        </a:spcAft>
        <a:defRPr sz="4400">
          <a:solidFill>
            <a:schemeClr val="tx2"/>
          </a:solidFill>
          <a:latin typeface="Times New Roman" pitchFamily="18" charset="0"/>
        </a:defRPr>
      </a:lvl4pPr>
      <a:lvl5pPr algn="ctr" rtl="1" eaLnBrk="1" fontAlgn="base" hangingPunct="1">
        <a:spcBef>
          <a:spcPct val="0"/>
        </a:spcBef>
        <a:spcAft>
          <a:spcPct val="0"/>
        </a:spcAft>
        <a:defRPr sz="4400">
          <a:solidFill>
            <a:schemeClr val="tx2"/>
          </a:solidFill>
          <a:latin typeface="Times New Roman" pitchFamily="18" charset="0"/>
        </a:defRPr>
      </a:lvl5pPr>
      <a:lvl6pPr marL="457200" algn="ctr" rtl="1" eaLnBrk="1" fontAlgn="base" hangingPunct="1">
        <a:spcBef>
          <a:spcPct val="0"/>
        </a:spcBef>
        <a:spcAft>
          <a:spcPct val="0"/>
        </a:spcAft>
        <a:defRPr sz="4400">
          <a:solidFill>
            <a:schemeClr val="tx2"/>
          </a:solidFill>
          <a:latin typeface="Times New Roman" pitchFamily="18" charset="0"/>
        </a:defRPr>
      </a:lvl6pPr>
      <a:lvl7pPr marL="914400" algn="ctr" rtl="1" eaLnBrk="1" fontAlgn="base" hangingPunct="1">
        <a:spcBef>
          <a:spcPct val="0"/>
        </a:spcBef>
        <a:spcAft>
          <a:spcPct val="0"/>
        </a:spcAft>
        <a:defRPr sz="4400">
          <a:solidFill>
            <a:schemeClr val="tx2"/>
          </a:solidFill>
          <a:latin typeface="Times New Roman" pitchFamily="18" charset="0"/>
        </a:defRPr>
      </a:lvl7pPr>
      <a:lvl8pPr marL="1371600" algn="ctr" rtl="1" eaLnBrk="1" fontAlgn="base" hangingPunct="1">
        <a:spcBef>
          <a:spcPct val="0"/>
        </a:spcBef>
        <a:spcAft>
          <a:spcPct val="0"/>
        </a:spcAft>
        <a:defRPr sz="4400">
          <a:solidFill>
            <a:schemeClr val="tx2"/>
          </a:solidFill>
          <a:latin typeface="Times New Roman" pitchFamily="18" charset="0"/>
        </a:defRPr>
      </a:lvl8pPr>
      <a:lvl9pPr marL="1828800" algn="ctr" rtl="1"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00100" y="1928802"/>
            <a:ext cx="7286676" cy="2438400"/>
          </a:xfrm>
        </p:spPr>
        <p:txBody>
          <a:bodyPr/>
          <a:lstStyle/>
          <a:p>
            <a:r>
              <a:rPr lang="en-US" sz="4800" b="1" dirty="0" smtClean="0">
                <a:latin typeface="Calibri" pitchFamily="34" charset="0"/>
              </a:rPr>
              <a:t>Let’s  speak  together </a:t>
            </a:r>
            <a:endParaRPr lang="ar-IQ" sz="4800" b="1" dirty="0">
              <a:latin typeface="Calibri" pitchFamily="34" charset="0"/>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428604"/>
            <a:ext cx="8177242" cy="5929354"/>
          </a:xfrm>
        </p:spPr>
        <p:txBody>
          <a:bodyPr/>
          <a:lstStyle/>
          <a:p>
            <a:pPr algn="l">
              <a:lnSpc>
                <a:spcPct val="150000"/>
              </a:lnSpc>
            </a:pPr>
            <a:r>
              <a:rPr lang="en-US" sz="3600" b="1" dirty="0" smtClean="0"/>
              <a:t>                          Interview</a:t>
            </a:r>
            <a:r>
              <a:rPr lang="en-US" sz="3600" dirty="0" smtClean="0"/>
              <a:t/>
            </a:r>
            <a:br>
              <a:rPr lang="en-US" sz="3600" dirty="0" smtClean="0"/>
            </a:br>
            <a:r>
              <a:rPr lang="en-US" sz="3600" dirty="0" smtClean="0"/>
              <a:t>1. What’s your name ?</a:t>
            </a:r>
            <a:br>
              <a:rPr lang="en-US" sz="3600" dirty="0" smtClean="0"/>
            </a:br>
            <a:r>
              <a:rPr lang="en-US" sz="3600" dirty="0" smtClean="0"/>
              <a:t>2. What are you ? </a:t>
            </a:r>
            <a:br>
              <a:rPr lang="en-US" sz="3600" dirty="0" smtClean="0"/>
            </a:br>
            <a:r>
              <a:rPr lang="en-US" sz="3600" dirty="0" smtClean="0"/>
              <a:t>3. Do you have friends ?</a:t>
            </a:r>
            <a:br>
              <a:rPr lang="en-US" sz="3600" dirty="0" smtClean="0"/>
            </a:br>
            <a:r>
              <a:rPr lang="en-US" sz="3600" dirty="0" smtClean="0"/>
              <a:t>4. Who are they ?</a:t>
            </a:r>
            <a:br>
              <a:rPr lang="en-US" sz="3600" dirty="0" smtClean="0"/>
            </a:br>
            <a:r>
              <a:rPr lang="en-US" sz="3600" dirty="0" smtClean="0"/>
              <a:t>5. How do you spend your time after job ?</a:t>
            </a:r>
            <a:br>
              <a:rPr lang="en-US" sz="3600" dirty="0" smtClean="0"/>
            </a:br>
            <a:r>
              <a:rPr lang="en-US" sz="3600" dirty="0" smtClean="0"/>
              <a:t>6. Do you like shopping ? Why ?</a:t>
            </a:r>
            <a:endParaRPr lang="ar-IQ"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357166"/>
            <a:ext cx="8105804" cy="6072230"/>
          </a:xfrm>
        </p:spPr>
        <p:txBody>
          <a:bodyPr/>
          <a:lstStyle/>
          <a:p>
            <a:pPr algn="l" rtl="0">
              <a:lnSpc>
                <a:spcPct val="150000"/>
              </a:lnSpc>
            </a:pPr>
            <a:r>
              <a:rPr lang="en-US" sz="3600" b="1" dirty="0" smtClean="0"/>
              <a:t>                           Interview</a:t>
            </a:r>
            <a:r>
              <a:rPr lang="en-US" sz="3600" dirty="0" smtClean="0"/>
              <a:t> </a:t>
            </a:r>
            <a:br>
              <a:rPr lang="en-US" sz="3600" dirty="0" smtClean="0"/>
            </a:br>
            <a:r>
              <a:rPr lang="en-US" sz="3600" dirty="0" smtClean="0"/>
              <a:t>1. Do you like travelling ? Why ?</a:t>
            </a:r>
            <a:br>
              <a:rPr lang="en-US" sz="3600" dirty="0" smtClean="0"/>
            </a:br>
            <a:r>
              <a:rPr lang="en-US" sz="3600" dirty="0" smtClean="0"/>
              <a:t>2. Give me </a:t>
            </a:r>
            <a:r>
              <a:rPr lang="en-US" sz="3600" smtClean="0"/>
              <a:t>the name of </a:t>
            </a:r>
            <a:r>
              <a:rPr lang="en-US" sz="3600" dirty="0" smtClean="0"/>
              <a:t>two places you have visited ? </a:t>
            </a:r>
            <a:br>
              <a:rPr lang="en-US" sz="3600" dirty="0" smtClean="0"/>
            </a:br>
            <a:r>
              <a:rPr lang="en-US" sz="3600" dirty="0" smtClean="0"/>
              <a:t>3. Do you like music ? What kind ?</a:t>
            </a:r>
            <a:br>
              <a:rPr lang="en-US" sz="3600" dirty="0" smtClean="0"/>
            </a:br>
            <a:r>
              <a:rPr lang="en-US" sz="3600" dirty="0" smtClean="0"/>
              <a:t>4. Do you like reading ? What kind ?</a:t>
            </a:r>
            <a:endParaRPr lang="ar-IQ"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500042"/>
            <a:ext cx="8105804" cy="5929354"/>
          </a:xfrm>
        </p:spPr>
        <p:txBody>
          <a:bodyPr/>
          <a:lstStyle/>
          <a:p>
            <a:r>
              <a:rPr lang="en-US" b="1" dirty="0" smtClean="0"/>
              <a:t>What does the picture mean ?</a:t>
            </a:r>
            <a:endParaRPr lang="ar-IQ"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928670"/>
            <a:ext cx="6762776" cy="4357718"/>
          </a:xfrm>
        </p:spPr>
        <p:txBody>
          <a:bodyPr/>
          <a:lstStyle/>
          <a:p>
            <a:endParaRPr lang="ar-IQ" dirty="0"/>
          </a:p>
        </p:txBody>
      </p:sp>
      <p:pic>
        <p:nvPicPr>
          <p:cNvPr id="7170" name="Picture 2" descr="C:\Users\English\Desktop\64779886.jpg"/>
          <p:cNvPicPr>
            <a:picLocks noChangeAspect="1" noChangeArrowheads="1"/>
          </p:cNvPicPr>
          <p:nvPr/>
        </p:nvPicPr>
        <p:blipFill>
          <a:blip r:embed="rId2"/>
          <a:srcRect/>
          <a:stretch>
            <a:fillRect/>
          </a:stretch>
        </p:blipFill>
        <p:spPr bwMode="auto">
          <a:xfrm>
            <a:off x="928662" y="428604"/>
            <a:ext cx="7858180" cy="578647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1371600"/>
            <a:ext cx="7010400" cy="3914788"/>
          </a:xfrm>
        </p:spPr>
        <p:txBody>
          <a:bodyPr/>
          <a:lstStyle/>
          <a:p>
            <a:endParaRPr lang="ar-IQ" dirty="0"/>
          </a:p>
        </p:txBody>
      </p:sp>
      <p:pic>
        <p:nvPicPr>
          <p:cNvPr id="8194" name="Picture 2" descr="C:\Users\English\Pictures\image002.jpg"/>
          <p:cNvPicPr>
            <a:picLocks noChangeAspect="1" noChangeArrowheads="1"/>
          </p:cNvPicPr>
          <p:nvPr/>
        </p:nvPicPr>
        <p:blipFill>
          <a:blip r:embed="rId2"/>
          <a:srcRect/>
          <a:stretch>
            <a:fillRect/>
          </a:stretch>
        </p:blipFill>
        <p:spPr bwMode="auto">
          <a:xfrm>
            <a:off x="357158" y="0"/>
            <a:ext cx="8501122" cy="657227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8662" y="1371600"/>
            <a:ext cx="7605738" cy="4486292"/>
          </a:xfrm>
        </p:spPr>
        <p:txBody>
          <a:bodyPr/>
          <a:lstStyle/>
          <a:p>
            <a:endParaRPr lang="ar-IQ" dirty="0"/>
          </a:p>
        </p:txBody>
      </p:sp>
      <p:pic>
        <p:nvPicPr>
          <p:cNvPr id="9218" name="Picture 2" descr="C:\Users\English\Pictures\two-kids-under-a-banana-leaf-in-the-rain-indonesia.jpg"/>
          <p:cNvPicPr>
            <a:picLocks noChangeAspect="1" noChangeArrowheads="1"/>
          </p:cNvPicPr>
          <p:nvPr/>
        </p:nvPicPr>
        <p:blipFill>
          <a:blip r:embed="rId2"/>
          <a:srcRect/>
          <a:stretch>
            <a:fillRect/>
          </a:stretch>
        </p:blipFill>
        <p:spPr bwMode="auto">
          <a:xfrm>
            <a:off x="762000" y="890587"/>
            <a:ext cx="7881966" cy="50768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714612" y="1371600"/>
            <a:ext cx="4500594" cy="4343416"/>
          </a:xfrm>
        </p:spPr>
        <p:txBody>
          <a:bodyPr/>
          <a:lstStyle/>
          <a:p>
            <a:endParaRPr lang="ar-IQ" dirty="0"/>
          </a:p>
        </p:txBody>
      </p:sp>
      <p:pic>
        <p:nvPicPr>
          <p:cNvPr id="10242" name="Picture 2" descr="C:\Users\English\Pictures\pics\87558776.jpg"/>
          <p:cNvPicPr>
            <a:picLocks noChangeAspect="1" noChangeArrowheads="1"/>
          </p:cNvPicPr>
          <p:nvPr/>
        </p:nvPicPr>
        <p:blipFill>
          <a:blip r:embed="rId2"/>
          <a:srcRect/>
          <a:stretch>
            <a:fillRect/>
          </a:stretch>
        </p:blipFill>
        <p:spPr bwMode="auto">
          <a:xfrm>
            <a:off x="714348" y="714356"/>
            <a:ext cx="7786742" cy="564360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00232" y="1371600"/>
            <a:ext cx="5143536" cy="3843350"/>
          </a:xfrm>
        </p:spPr>
        <p:txBody>
          <a:bodyPr/>
          <a:lstStyle/>
          <a:p>
            <a:endParaRPr lang="ar-IQ" dirty="0"/>
          </a:p>
        </p:txBody>
      </p:sp>
      <p:pic>
        <p:nvPicPr>
          <p:cNvPr id="11266" name="Picture 2" descr="C:\Users\English\Pictures\pics\140795951.jpg"/>
          <p:cNvPicPr>
            <a:picLocks noChangeAspect="1" noChangeArrowheads="1"/>
          </p:cNvPicPr>
          <p:nvPr/>
        </p:nvPicPr>
        <p:blipFill>
          <a:blip r:embed="rId2"/>
          <a:srcRect/>
          <a:stretch>
            <a:fillRect/>
          </a:stretch>
        </p:blipFill>
        <p:spPr bwMode="auto">
          <a:xfrm>
            <a:off x="1214414" y="500042"/>
            <a:ext cx="7072362" cy="585791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00232" y="1371600"/>
            <a:ext cx="5286412" cy="3414722"/>
          </a:xfrm>
        </p:spPr>
        <p:txBody>
          <a:bodyPr/>
          <a:lstStyle/>
          <a:p>
            <a:endParaRPr lang="ar-IQ" dirty="0"/>
          </a:p>
        </p:txBody>
      </p:sp>
      <p:pic>
        <p:nvPicPr>
          <p:cNvPr id="12290" name="Picture 2" descr="C:\Users\English\Pictures\pics\133983427.jpg"/>
          <p:cNvPicPr>
            <a:picLocks noChangeAspect="1" noChangeArrowheads="1"/>
          </p:cNvPicPr>
          <p:nvPr/>
        </p:nvPicPr>
        <p:blipFill>
          <a:blip r:embed="rId2"/>
          <a:srcRect/>
          <a:stretch>
            <a:fillRect/>
          </a:stretch>
        </p:blipFill>
        <p:spPr bwMode="auto">
          <a:xfrm>
            <a:off x="357158" y="357166"/>
            <a:ext cx="8572560" cy="607223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14546" y="1643050"/>
            <a:ext cx="4572032" cy="3357586"/>
          </a:xfrm>
        </p:spPr>
        <p:txBody>
          <a:bodyPr/>
          <a:lstStyle/>
          <a:p>
            <a:endParaRPr lang="ar-IQ" dirty="0"/>
          </a:p>
        </p:txBody>
      </p:sp>
      <p:pic>
        <p:nvPicPr>
          <p:cNvPr id="13314" name="Picture 2" descr="C:\Users\English\Pictures\pics\77005462.jpg"/>
          <p:cNvPicPr>
            <a:picLocks noChangeAspect="1" noChangeArrowheads="1"/>
          </p:cNvPicPr>
          <p:nvPr/>
        </p:nvPicPr>
        <p:blipFill>
          <a:blip r:embed="rId2"/>
          <a:srcRect/>
          <a:stretch>
            <a:fillRect/>
          </a:stretch>
        </p:blipFill>
        <p:spPr bwMode="auto">
          <a:xfrm>
            <a:off x="1214414" y="928670"/>
            <a:ext cx="6215106" cy="492922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00166" y="1371600"/>
            <a:ext cx="6143668" cy="4986358"/>
          </a:xfrm>
        </p:spPr>
        <p:txBody>
          <a:bodyPr/>
          <a:lstStyle/>
          <a:p>
            <a:endParaRPr lang="ar-IQ" dirty="0"/>
          </a:p>
        </p:txBody>
      </p:sp>
      <p:pic>
        <p:nvPicPr>
          <p:cNvPr id="3" name="Picture 3" descr="C:\Users\English\Desktop\18736502-business-people-having-board-meeting-in-modern-offic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مربع نص 3"/>
          <p:cNvSpPr txBox="1"/>
          <p:nvPr/>
        </p:nvSpPr>
        <p:spPr>
          <a:xfrm>
            <a:off x="1214414" y="214290"/>
            <a:ext cx="6572296" cy="707886"/>
          </a:xfrm>
          <a:prstGeom prst="rect">
            <a:avLst/>
          </a:prstGeom>
          <a:noFill/>
        </p:spPr>
        <p:txBody>
          <a:bodyPr wrap="square" rtlCol="1">
            <a:spAutoFit/>
          </a:bodyPr>
          <a:lstStyle/>
          <a:p>
            <a:pPr algn="ctr"/>
            <a:r>
              <a:rPr lang="en-US" sz="4000" b="1" dirty="0" smtClean="0">
                <a:latin typeface="Calibri" pitchFamily="34" charset="0"/>
                <a:cs typeface="Calibri" pitchFamily="34" charset="0"/>
              </a:rPr>
              <a:t>Answer  the  following </a:t>
            </a:r>
            <a:endParaRPr lang="ar-IQ" sz="4000" dirty="0"/>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28794" y="1371600"/>
            <a:ext cx="4286280" cy="3629036"/>
          </a:xfrm>
        </p:spPr>
        <p:txBody>
          <a:bodyPr/>
          <a:lstStyle/>
          <a:p>
            <a:endParaRPr lang="ar-IQ" dirty="0"/>
          </a:p>
        </p:txBody>
      </p:sp>
      <p:pic>
        <p:nvPicPr>
          <p:cNvPr id="14338" name="Picture 2" descr="C:\Users\English\Desktop\83210081.jpg"/>
          <p:cNvPicPr>
            <a:picLocks noChangeAspect="1" noChangeArrowheads="1"/>
          </p:cNvPicPr>
          <p:nvPr/>
        </p:nvPicPr>
        <p:blipFill>
          <a:blip r:embed="rId2"/>
          <a:srcRect/>
          <a:stretch>
            <a:fillRect/>
          </a:stretch>
        </p:blipFill>
        <p:spPr bwMode="auto">
          <a:xfrm>
            <a:off x="428596" y="285728"/>
            <a:ext cx="8286808" cy="628654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28794" y="1371600"/>
            <a:ext cx="4643470" cy="3343284"/>
          </a:xfrm>
        </p:spPr>
        <p:txBody>
          <a:bodyPr/>
          <a:lstStyle/>
          <a:p>
            <a:endParaRPr lang="ar-IQ" dirty="0"/>
          </a:p>
        </p:txBody>
      </p:sp>
      <p:pic>
        <p:nvPicPr>
          <p:cNvPr id="15362" name="Picture 2" descr="C:\Users\English\Desktop\70600159.jpg"/>
          <p:cNvPicPr>
            <a:picLocks noChangeAspect="1" noChangeArrowheads="1"/>
          </p:cNvPicPr>
          <p:nvPr/>
        </p:nvPicPr>
        <p:blipFill>
          <a:blip r:embed="rId2"/>
          <a:srcRect/>
          <a:stretch>
            <a:fillRect/>
          </a:stretch>
        </p:blipFill>
        <p:spPr bwMode="auto">
          <a:xfrm>
            <a:off x="428596" y="285728"/>
            <a:ext cx="8358246" cy="621510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00298" y="1371600"/>
            <a:ext cx="4429156" cy="2557466"/>
          </a:xfrm>
        </p:spPr>
        <p:txBody>
          <a:bodyPr/>
          <a:lstStyle/>
          <a:p>
            <a:endParaRPr lang="ar-IQ" dirty="0"/>
          </a:p>
        </p:txBody>
      </p:sp>
      <p:pic>
        <p:nvPicPr>
          <p:cNvPr id="16386" name="Picture 2" descr="C:\Users\English\Desktop\75479218.jpg"/>
          <p:cNvPicPr>
            <a:picLocks noChangeAspect="1" noChangeArrowheads="1"/>
          </p:cNvPicPr>
          <p:nvPr/>
        </p:nvPicPr>
        <p:blipFill>
          <a:blip r:embed="rId2"/>
          <a:srcRect/>
          <a:stretch>
            <a:fillRect/>
          </a:stretch>
        </p:blipFill>
        <p:spPr bwMode="auto">
          <a:xfrm>
            <a:off x="500034" y="357166"/>
            <a:ext cx="8215370" cy="621510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14546" y="1371600"/>
            <a:ext cx="3643338" cy="2414590"/>
          </a:xfrm>
        </p:spPr>
        <p:txBody>
          <a:bodyPr/>
          <a:lstStyle/>
          <a:p>
            <a:endParaRPr lang="ar-IQ" dirty="0"/>
          </a:p>
        </p:txBody>
      </p:sp>
      <p:pic>
        <p:nvPicPr>
          <p:cNvPr id="17410" name="Picture 2" descr="C:\Users\English\Desktop\81451343.jpg"/>
          <p:cNvPicPr>
            <a:picLocks noChangeAspect="1" noChangeArrowheads="1"/>
          </p:cNvPicPr>
          <p:nvPr/>
        </p:nvPicPr>
        <p:blipFill>
          <a:blip r:embed="rId2"/>
          <a:srcRect/>
          <a:stretch>
            <a:fillRect/>
          </a:stretch>
        </p:blipFill>
        <p:spPr bwMode="auto">
          <a:xfrm>
            <a:off x="714348" y="428604"/>
            <a:ext cx="7786742" cy="607223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nglish\Pictures\pics\146025701.jpg"/>
          <p:cNvPicPr>
            <a:picLocks noChangeAspect="1" noChangeArrowheads="1"/>
          </p:cNvPicPr>
          <p:nvPr/>
        </p:nvPicPr>
        <p:blipFill>
          <a:blip r:embed="rId2"/>
          <a:srcRect/>
          <a:stretch>
            <a:fillRect/>
          </a:stretch>
        </p:blipFill>
        <p:spPr bwMode="auto">
          <a:xfrm>
            <a:off x="785786" y="357166"/>
            <a:ext cx="7858180" cy="621510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nglish\Pictures\pics\121900825.jpg"/>
          <p:cNvPicPr>
            <a:picLocks noChangeAspect="1" noChangeArrowheads="1"/>
          </p:cNvPicPr>
          <p:nvPr/>
        </p:nvPicPr>
        <p:blipFill>
          <a:blip r:embed="rId2"/>
          <a:srcRect/>
          <a:stretch>
            <a:fillRect/>
          </a:stretch>
        </p:blipFill>
        <p:spPr bwMode="auto">
          <a:xfrm>
            <a:off x="571472" y="285728"/>
            <a:ext cx="8286808" cy="635798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nglish\Pictures\pics\78000689.jpg"/>
          <p:cNvPicPr>
            <a:picLocks noChangeAspect="1" noChangeArrowheads="1"/>
          </p:cNvPicPr>
          <p:nvPr/>
        </p:nvPicPr>
        <p:blipFill>
          <a:blip r:embed="rId2"/>
          <a:srcRect/>
          <a:stretch>
            <a:fillRect/>
          </a:stretch>
        </p:blipFill>
        <p:spPr bwMode="auto">
          <a:xfrm>
            <a:off x="928662" y="357166"/>
            <a:ext cx="7286676" cy="592935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0" y="-1"/>
            <a:ext cx="9144000" cy="6937679"/>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0" y="1"/>
            <a:ext cx="9143999" cy="6858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42910" y="357166"/>
            <a:ext cx="8029603" cy="6143668"/>
          </a:xfrm>
        </p:spPr>
        <p:txBody>
          <a:bodyPr/>
          <a:lstStyle/>
          <a:p>
            <a:pPr algn="l">
              <a:lnSpc>
                <a:spcPct val="150000"/>
              </a:lnSpc>
            </a:pPr>
            <a:r>
              <a:rPr lang="en-US" sz="3200" dirty="0" smtClean="0"/>
              <a:t>1. What’s your name ?</a:t>
            </a:r>
            <a:br>
              <a:rPr lang="en-US" sz="3200" dirty="0" smtClean="0"/>
            </a:br>
            <a:r>
              <a:rPr lang="en-US" sz="3200" dirty="0" smtClean="0"/>
              <a:t>2. What are you ? Do you like it ? </a:t>
            </a:r>
            <a:br>
              <a:rPr lang="en-US" sz="3200" dirty="0" smtClean="0"/>
            </a:br>
            <a:r>
              <a:rPr lang="en-US" sz="3200" dirty="0" smtClean="0"/>
              <a:t>3. Where do you work ? How is it ? </a:t>
            </a:r>
            <a:br>
              <a:rPr lang="en-US" sz="3200" dirty="0" smtClean="0"/>
            </a:br>
            <a:r>
              <a:rPr lang="en-US" sz="3200" dirty="0" smtClean="0"/>
              <a:t>4. What’s your favorite color ?</a:t>
            </a:r>
            <a:br>
              <a:rPr lang="en-US" sz="3200" dirty="0" smtClean="0"/>
            </a:br>
            <a:r>
              <a:rPr lang="en-US" sz="3200" dirty="0" smtClean="0"/>
              <a:t>5. Do you have a family ? Sisters , brothers..</a:t>
            </a:r>
            <a:br>
              <a:rPr lang="en-US" sz="3200" dirty="0" smtClean="0"/>
            </a:br>
            <a:r>
              <a:rPr lang="en-US" sz="3200" dirty="0" smtClean="0"/>
              <a:t>6. Do you have hobbies ?</a:t>
            </a:r>
            <a:br>
              <a:rPr lang="en-US" sz="3200" dirty="0" smtClean="0"/>
            </a:br>
            <a:r>
              <a:rPr lang="en-US" sz="3200" dirty="0" smtClean="0"/>
              <a:t>7. Do you listen to music ? Kind ?</a:t>
            </a:r>
            <a:br>
              <a:rPr lang="en-US" sz="3200" dirty="0" smtClean="0"/>
            </a:br>
            <a:r>
              <a:rPr lang="en-US" sz="3200" dirty="0" smtClean="0"/>
              <a:t>8. Do you watch T.V. ?  </a:t>
            </a:r>
            <a:endParaRPr lang="ar-IQ" sz="3200" dirty="0"/>
          </a:p>
        </p:txBody>
      </p:sp>
    </p:spTree>
  </p:cSld>
  <p:clrMapOvr>
    <a:masterClrMapping/>
  </p:clrMapOvr>
  <p:transition spd="slow">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71604" y="785794"/>
            <a:ext cx="7010400" cy="838200"/>
          </a:xfrm>
        </p:spPr>
        <p:txBody>
          <a:bodyPr/>
          <a:lstStyle/>
          <a:p>
            <a:r>
              <a:rPr lang="ar-IQ" b="1" dirty="0" smtClean="0">
                <a:latin typeface="Calibri" pitchFamily="34" charset="0"/>
                <a:cs typeface="Calibri" pitchFamily="34" charset="0"/>
              </a:rPr>
              <a:t> </a:t>
            </a:r>
            <a:r>
              <a:rPr lang="en-US" b="1" dirty="0" smtClean="0">
                <a:latin typeface="Calibri" pitchFamily="34" charset="0"/>
                <a:cs typeface="Calibri" pitchFamily="34" charset="0"/>
              </a:rPr>
              <a:t>Any  Question ?</a:t>
            </a:r>
            <a:endParaRPr lang="ar-IQ" b="1" dirty="0">
              <a:latin typeface="Calibri" pitchFamily="34" charset="0"/>
            </a:endParaRPr>
          </a:p>
        </p:txBody>
      </p:sp>
      <p:pic>
        <p:nvPicPr>
          <p:cNvPr id="19458" name="Picture 2" descr="C:\Users\English\Pictures\pics\77005769.jpg"/>
          <p:cNvPicPr>
            <a:picLocks noChangeAspect="1" noChangeArrowheads="1"/>
          </p:cNvPicPr>
          <p:nvPr/>
        </p:nvPicPr>
        <p:blipFill>
          <a:blip r:embed="rId2"/>
          <a:srcRect/>
          <a:stretch>
            <a:fillRect/>
          </a:stretch>
        </p:blipFill>
        <p:spPr bwMode="auto">
          <a:xfrm>
            <a:off x="2071670" y="2349500"/>
            <a:ext cx="5286412" cy="393702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28860" y="1371600"/>
            <a:ext cx="4357718" cy="2057400"/>
          </a:xfrm>
        </p:spPr>
        <p:txBody>
          <a:bodyPr/>
          <a:lstStyle/>
          <a:p>
            <a:endParaRPr lang="ar-IQ" dirty="0"/>
          </a:p>
        </p:txBody>
      </p:sp>
      <p:pic>
        <p:nvPicPr>
          <p:cNvPr id="18434" name="Picture 2" descr="C:\Users\English\Pictures\pics\thxyou_zps1bf29f00.jpg"/>
          <p:cNvPicPr>
            <a:picLocks noChangeAspect="1" noChangeArrowheads="1"/>
          </p:cNvPicPr>
          <p:nvPr/>
        </p:nvPicPr>
        <p:blipFill>
          <a:blip r:embed="rId2"/>
          <a:srcRect/>
          <a:stretch>
            <a:fillRect/>
          </a:stretch>
        </p:blipFill>
        <p:spPr bwMode="auto">
          <a:xfrm>
            <a:off x="1714500" y="1357298"/>
            <a:ext cx="5715000" cy="350045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pPr algn="just" rtl="0">
              <a:lnSpc>
                <a:spcPct val="150000"/>
              </a:lnSpc>
            </a:pPr>
            <a:r>
              <a:rPr lang="en-US" sz="4000" dirty="0" smtClean="0"/>
              <a:t>Hello there, my name is </a:t>
            </a:r>
            <a:r>
              <a:rPr lang="en-US" sz="4000" dirty="0" err="1" smtClean="0"/>
              <a:t>Zaid</a:t>
            </a:r>
            <a:r>
              <a:rPr lang="en-US" sz="4000" dirty="0" smtClean="0"/>
              <a:t>. I come from Baghdad and I’m actually a student of foreign languages at the University, but I’m also interested in the world of “teaching”, because we can learn better by teaching. Also, I always spend time reading books.</a:t>
            </a:r>
            <a:endParaRPr lang="ar-IQ"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pPr algn="just" rtl="0">
              <a:lnSpc>
                <a:spcPct val="150000"/>
              </a:lnSpc>
            </a:pPr>
            <a:r>
              <a:rPr lang="en-US" sz="3600" dirty="0" smtClean="0"/>
              <a:t>Hi everybody! my name is </a:t>
            </a:r>
            <a:r>
              <a:rPr lang="en-US" sz="3600" dirty="0" err="1" smtClean="0"/>
              <a:t>Hadi</a:t>
            </a:r>
            <a:r>
              <a:rPr lang="en-US" sz="3600" smtClean="0"/>
              <a:t>. I’ve </a:t>
            </a:r>
            <a:r>
              <a:rPr lang="en-US" sz="3600" dirty="0" smtClean="0"/>
              <a:t>been teaching for 15 years, but I’m still a student, learning so much from people, and from my students. What to learn? I observe very much people in their </a:t>
            </a:r>
            <a:r>
              <a:rPr lang="en-US" sz="3600" dirty="0" err="1" smtClean="0"/>
              <a:t>behaviour</a:t>
            </a:r>
            <a:r>
              <a:rPr lang="en-US" sz="3600" dirty="0" smtClean="0"/>
              <a:t>. Smiling is a way of turning everything pink, even if it is black. Some of my students call me the ever smiling teacher…..</a:t>
            </a:r>
            <a:endParaRPr lang="ar-IQ"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pPr algn="just" rtl="0"/>
            <a:r>
              <a:rPr lang="en-US" sz="4000" b="1" dirty="0" smtClean="0"/>
              <a:t>Hi, my name is </a:t>
            </a:r>
            <a:r>
              <a:rPr lang="en-US" sz="4000" b="1" dirty="0" err="1" smtClean="0"/>
              <a:t>Luma</a:t>
            </a:r>
            <a:r>
              <a:rPr lang="en-US" sz="4000" b="1" dirty="0" smtClean="0"/>
              <a:t>. I am a teacher, but I must confess that usually, the position that I feel good is that of a student. First of all, I’m here to know your life stories. I am convinced that all barriers that history has drawn in our mind and our soul will be overcome by an act of the utmost freedom to feel us together first as “mankind</a:t>
            </a:r>
            <a:endParaRPr lang="ar-IQ" sz="4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lstStyle/>
          <a:p>
            <a:pPr algn="l" rtl="0">
              <a:lnSpc>
                <a:spcPct val="150000"/>
              </a:lnSpc>
            </a:pPr>
            <a:r>
              <a:rPr lang="en-US" sz="3200" b="1" dirty="0" smtClean="0"/>
              <a:t>Good day to you all. My name is </a:t>
            </a:r>
            <a:r>
              <a:rPr lang="en-US" sz="3200" b="1" dirty="0" err="1" smtClean="0"/>
              <a:t>Nuha</a:t>
            </a:r>
            <a:r>
              <a:rPr lang="en-US" sz="3200" b="1" dirty="0" smtClean="0"/>
              <a:t>. For many years I’m a teacher. And now, I’m also a student!. So if you ask me what I do all week. It’s working, studying, being a father of two super kids, and spending time with friends.</a:t>
            </a:r>
            <a:br>
              <a:rPr lang="en-US" sz="3200" b="1" dirty="0" smtClean="0"/>
            </a:br>
            <a:r>
              <a:rPr lang="en-US" sz="3200" b="1" dirty="0" smtClean="0"/>
              <a:t>You’re never too old to learn is my motto, and especially the learning of other peoples experience. All the good things we should share and learn from it!                  So let’s get started together!!</a:t>
            </a:r>
            <a:endParaRPr lang="ar-IQ"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428604"/>
            <a:ext cx="8177242" cy="1571636"/>
          </a:xfrm>
        </p:spPr>
        <p:txBody>
          <a:bodyPr/>
          <a:lstStyle/>
          <a:p>
            <a:r>
              <a:rPr lang="en-US" b="1" dirty="0" smtClean="0"/>
              <a:t>Interview</a:t>
            </a:r>
            <a:endParaRPr lang="ar-IQ" b="1" dirty="0"/>
          </a:p>
        </p:txBody>
      </p:sp>
      <p:pic>
        <p:nvPicPr>
          <p:cNvPr id="3" name="Picture 2" descr="http://t0.gstatic.com/images?q=tbn:ANd9GcQeZm4I-TjZPRJs7NwjxLjIfEHihuaSHjImqMrR-zMriPOhnNF4gQ"/>
          <p:cNvPicPr>
            <a:picLocks noChangeAspect="1" noChangeArrowheads="1"/>
          </p:cNvPicPr>
          <p:nvPr/>
        </p:nvPicPr>
        <p:blipFill>
          <a:blip r:embed="rId2" cstate="print"/>
          <a:srcRect/>
          <a:stretch>
            <a:fillRect/>
          </a:stretch>
        </p:blipFill>
        <p:spPr bwMode="auto">
          <a:xfrm>
            <a:off x="1428728" y="2000240"/>
            <a:ext cx="5929355" cy="464347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428604"/>
            <a:ext cx="8177242" cy="6000792"/>
          </a:xfrm>
        </p:spPr>
        <p:txBody>
          <a:bodyPr/>
          <a:lstStyle/>
          <a:p>
            <a:pPr algn="l">
              <a:lnSpc>
                <a:spcPct val="150000"/>
              </a:lnSpc>
            </a:pPr>
            <a:r>
              <a:rPr lang="en-US" sz="3600" b="1" dirty="0" smtClean="0"/>
              <a:t>                         Interview</a:t>
            </a:r>
            <a:r>
              <a:rPr lang="en-US" sz="3600" dirty="0" smtClean="0"/>
              <a:t/>
            </a:r>
            <a:br>
              <a:rPr lang="en-US" sz="3600" dirty="0" smtClean="0"/>
            </a:br>
            <a:r>
              <a:rPr lang="en-US" sz="3600" dirty="0" smtClean="0"/>
              <a:t>1. What’s your name ?</a:t>
            </a:r>
            <a:br>
              <a:rPr lang="en-US" sz="3600" dirty="0" smtClean="0"/>
            </a:br>
            <a:r>
              <a:rPr lang="en-US" sz="3600" dirty="0" smtClean="0"/>
              <a:t>2. What are you ?</a:t>
            </a:r>
            <a:br>
              <a:rPr lang="en-US" sz="3600" dirty="0" smtClean="0"/>
            </a:br>
            <a:r>
              <a:rPr lang="en-US" sz="3600" dirty="0" smtClean="0"/>
              <a:t>3. Do you like your job ? Why ?</a:t>
            </a:r>
            <a:br>
              <a:rPr lang="en-US" sz="3600" dirty="0" smtClean="0"/>
            </a:br>
            <a:r>
              <a:rPr lang="en-US" sz="3600" dirty="0" smtClean="0"/>
              <a:t>4. When do you come to your job ?</a:t>
            </a:r>
            <a:br>
              <a:rPr lang="en-US" sz="3600" dirty="0" smtClean="0"/>
            </a:br>
            <a:r>
              <a:rPr lang="en-US" sz="3600" dirty="0" smtClean="0"/>
              <a:t>5. How do you come ?</a:t>
            </a:r>
            <a:endParaRPr lang="ar-IQ"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F96">
  <a:themeElements>
    <a:clrScheme name="">
      <a:dk1>
        <a:srgbClr val="660033"/>
      </a:dk1>
      <a:lt1>
        <a:srgbClr val="FFFFFF"/>
      </a:lt1>
      <a:dk2>
        <a:srgbClr val="660033"/>
      </a:dk2>
      <a:lt2>
        <a:srgbClr val="808080"/>
      </a:lt2>
      <a:accent1>
        <a:srgbClr val="00CC99"/>
      </a:accent1>
      <a:accent2>
        <a:srgbClr val="3333CC"/>
      </a:accent2>
      <a:accent3>
        <a:srgbClr val="FFFFFF"/>
      </a:accent3>
      <a:accent4>
        <a:srgbClr val="56002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PF96</Template>
  <TotalTime>190</TotalTime>
  <Words>285</Words>
  <Application>Microsoft Office PowerPoint</Application>
  <PresentationFormat>عرض على الشاشة (3:4)‏</PresentationFormat>
  <Paragraphs>13</Paragraphs>
  <Slides>34</Slides>
  <Notes>0</Notes>
  <HiddenSlides>0</HiddenSlides>
  <MMClips>0</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PF96</vt:lpstr>
      <vt:lpstr>Let’s  speak  together </vt:lpstr>
      <vt:lpstr>الشريحة 2</vt:lpstr>
      <vt:lpstr>1. What’s your name ? 2. What are you ? Do you like it ?  3. Where do you work ? How is it ?  4. What’s your favorite color ? 5. Do you have a family ? Sisters , brothers.. 6. Do you have hobbies ? 7. Do you listen to music ? Kind ? 8. Do you watch T.V. ?  </vt:lpstr>
      <vt:lpstr>Hello there, my name is Zaid. I come from Baghdad and I’m actually a student of foreign languages at the University, but I’m also interested in the world of “teaching”, because we can learn better by teaching. Also, I always spend time reading books.</vt:lpstr>
      <vt:lpstr>Hi everybody! my name is Hadi. I’ve been teaching for 15 years, but I’m still a student, learning so much from people, and from my students. What to learn? I observe very much people in their behaviour. Smiling is a way of turning everything pink, even if it is black. Some of my students call me the ever smiling teacher…..</vt:lpstr>
      <vt:lpstr>Hi, my name is Luma. I am a teacher, but I must confess that usually, the position that I feel good is that of a student. First of all, I’m here to know your life stories. I am convinced that all barriers that history has drawn in our mind and our soul will be overcome by an act of the utmost freedom to feel us together first as “mankind</vt:lpstr>
      <vt:lpstr>Good day to you all. My name is Nuha. For many years I’m a teacher. And now, I’m also a student!. So if you ask me what I do all week. It’s working, studying, being a father of two super kids, and spending time with friends. You’re never too old to learn is my motto, and especially the learning of other peoples experience. All the good things we should share and learn from it!                  So let’s get started together!!</vt:lpstr>
      <vt:lpstr>Interview</vt:lpstr>
      <vt:lpstr>                         Interview 1. What’s your name ? 2. What are you ? 3. Do you like your job ? Why ? 4. When do you come to your job ? 5. How do you come ?</vt:lpstr>
      <vt:lpstr>                          Interview 1. What’s your name ? 2. What are you ?  3. Do you have friends ? 4. Who are they ? 5. How do you spend your time after job ? 6. Do you like shopping ? Why ?</vt:lpstr>
      <vt:lpstr>                           Interview  1. Do you like travelling ? Why ? 2. Give me the name of two places you have visited ?  3. Do you like music ? What kind ? 4. Do you like reading ? What kind ?</vt:lpstr>
      <vt:lpstr>What does the picture mean ?</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 Any  Question ?</vt:lpstr>
      <vt:lpstr>الشريحة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Answer  the  following</dc:title>
  <dc:creator>English</dc:creator>
  <cp:lastModifiedBy>English</cp:lastModifiedBy>
  <cp:revision>27</cp:revision>
  <dcterms:created xsi:type="dcterms:W3CDTF">2015-03-28T18:06:13Z</dcterms:created>
  <dcterms:modified xsi:type="dcterms:W3CDTF">2016-12-06T06:15:22Z</dcterms:modified>
</cp:coreProperties>
</file>