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DCD6305-37CB-48CB-9904-8ECE70277F67}" type="datetimeFigureOut">
              <a:rPr lang="ar-IQ" smtClean="0"/>
              <a:t>18/03/1439</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D254A36-ADD6-4E99-8F7E-7271513E280B}" type="slidenum">
              <a:rPr lang="ar-IQ" smtClean="0"/>
              <a:t>‹#›</a:t>
            </a:fld>
            <a:endParaRPr lang="ar-IQ"/>
          </a:p>
        </p:txBody>
      </p:sp>
    </p:spTree>
    <p:extLst>
      <p:ext uri="{BB962C8B-B14F-4D97-AF65-F5344CB8AC3E}">
        <p14:creationId xmlns:p14="http://schemas.microsoft.com/office/powerpoint/2010/main" val="57203205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DD254A36-ADD6-4E99-8F7E-7271513E280B}" type="slidenum">
              <a:rPr lang="ar-IQ" smtClean="0"/>
              <a:t>1</a:t>
            </a:fld>
            <a:endParaRPr lang="ar-IQ"/>
          </a:p>
        </p:txBody>
      </p:sp>
    </p:spTree>
    <p:extLst>
      <p:ext uri="{BB962C8B-B14F-4D97-AF65-F5344CB8AC3E}">
        <p14:creationId xmlns:p14="http://schemas.microsoft.com/office/powerpoint/2010/main" val="3662437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5F3114E-EB13-42BD-ABF5-54ED40DED303}" type="datetimeFigureOut">
              <a:rPr lang="ar-IQ" smtClean="0"/>
              <a:t>18/03/1439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9603339-5F9B-494B-AD94-3D5E477EBF70}" type="slidenum">
              <a:rPr lang="ar-IQ" smtClean="0"/>
              <a:t>‹#›</a:t>
            </a:fld>
            <a:endParaRPr lang="ar-IQ"/>
          </a:p>
        </p:txBody>
      </p:sp>
    </p:spTree>
    <p:extLst>
      <p:ext uri="{BB962C8B-B14F-4D97-AF65-F5344CB8AC3E}">
        <p14:creationId xmlns:p14="http://schemas.microsoft.com/office/powerpoint/2010/main" val="3156687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5F3114E-EB13-42BD-ABF5-54ED40DED303}" type="datetimeFigureOut">
              <a:rPr lang="ar-IQ" smtClean="0"/>
              <a:t>18/03/1439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9603339-5F9B-494B-AD94-3D5E477EBF70}" type="slidenum">
              <a:rPr lang="ar-IQ" smtClean="0"/>
              <a:t>‹#›</a:t>
            </a:fld>
            <a:endParaRPr lang="ar-IQ"/>
          </a:p>
        </p:txBody>
      </p:sp>
    </p:spTree>
    <p:extLst>
      <p:ext uri="{BB962C8B-B14F-4D97-AF65-F5344CB8AC3E}">
        <p14:creationId xmlns:p14="http://schemas.microsoft.com/office/powerpoint/2010/main" val="6125109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5F3114E-EB13-42BD-ABF5-54ED40DED303}" type="datetimeFigureOut">
              <a:rPr lang="ar-IQ" smtClean="0"/>
              <a:t>18/03/1439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9603339-5F9B-494B-AD94-3D5E477EBF70}" type="slidenum">
              <a:rPr lang="ar-IQ" smtClean="0"/>
              <a:t>‹#›</a:t>
            </a:fld>
            <a:endParaRPr lang="ar-IQ"/>
          </a:p>
        </p:txBody>
      </p:sp>
    </p:spTree>
    <p:extLst>
      <p:ext uri="{BB962C8B-B14F-4D97-AF65-F5344CB8AC3E}">
        <p14:creationId xmlns:p14="http://schemas.microsoft.com/office/powerpoint/2010/main" val="1851828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5F3114E-EB13-42BD-ABF5-54ED40DED303}" type="datetimeFigureOut">
              <a:rPr lang="ar-IQ" smtClean="0"/>
              <a:t>18/03/1439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9603339-5F9B-494B-AD94-3D5E477EBF70}" type="slidenum">
              <a:rPr lang="ar-IQ" smtClean="0"/>
              <a:t>‹#›</a:t>
            </a:fld>
            <a:endParaRPr lang="ar-IQ"/>
          </a:p>
        </p:txBody>
      </p:sp>
    </p:spTree>
    <p:extLst>
      <p:ext uri="{BB962C8B-B14F-4D97-AF65-F5344CB8AC3E}">
        <p14:creationId xmlns:p14="http://schemas.microsoft.com/office/powerpoint/2010/main" val="3337398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5F3114E-EB13-42BD-ABF5-54ED40DED303}" type="datetimeFigureOut">
              <a:rPr lang="ar-IQ" smtClean="0"/>
              <a:t>18/03/1439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9603339-5F9B-494B-AD94-3D5E477EBF70}" type="slidenum">
              <a:rPr lang="ar-IQ" smtClean="0"/>
              <a:t>‹#›</a:t>
            </a:fld>
            <a:endParaRPr lang="ar-IQ"/>
          </a:p>
        </p:txBody>
      </p:sp>
    </p:spTree>
    <p:extLst>
      <p:ext uri="{BB962C8B-B14F-4D97-AF65-F5344CB8AC3E}">
        <p14:creationId xmlns:p14="http://schemas.microsoft.com/office/powerpoint/2010/main" val="2918651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5F3114E-EB13-42BD-ABF5-54ED40DED303}" type="datetimeFigureOut">
              <a:rPr lang="ar-IQ" smtClean="0"/>
              <a:t>18/03/1439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9603339-5F9B-494B-AD94-3D5E477EBF70}" type="slidenum">
              <a:rPr lang="ar-IQ" smtClean="0"/>
              <a:t>‹#›</a:t>
            </a:fld>
            <a:endParaRPr lang="ar-IQ"/>
          </a:p>
        </p:txBody>
      </p:sp>
    </p:spTree>
    <p:extLst>
      <p:ext uri="{BB962C8B-B14F-4D97-AF65-F5344CB8AC3E}">
        <p14:creationId xmlns:p14="http://schemas.microsoft.com/office/powerpoint/2010/main" val="815359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5F3114E-EB13-42BD-ABF5-54ED40DED303}" type="datetimeFigureOut">
              <a:rPr lang="ar-IQ" smtClean="0"/>
              <a:t>18/03/1439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9603339-5F9B-494B-AD94-3D5E477EBF70}" type="slidenum">
              <a:rPr lang="ar-IQ" smtClean="0"/>
              <a:t>‹#›</a:t>
            </a:fld>
            <a:endParaRPr lang="ar-IQ"/>
          </a:p>
        </p:txBody>
      </p:sp>
    </p:spTree>
    <p:extLst>
      <p:ext uri="{BB962C8B-B14F-4D97-AF65-F5344CB8AC3E}">
        <p14:creationId xmlns:p14="http://schemas.microsoft.com/office/powerpoint/2010/main" val="773957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5F3114E-EB13-42BD-ABF5-54ED40DED303}" type="datetimeFigureOut">
              <a:rPr lang="ar-IQ" smtClean="0"/>
              <a:t>18/03/1439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9603339-5F9B-494B-AD94-3D5E477EBF70}" type="slidenum">
              <a:rPr lang="ar-IQ" smtClean="0"/>
              <a:t>‹#›</a:t>
            </a:fld>
            <a:endParaRPr lang="ar-IQ"/>
          </a:p>
        </p:txBody>
      </p:sp>
    </p:spTree>
    <p:extLst>
      <p:ext uri="{BB962C8B-B14F-4D97-AF65-F5344CB8AC3E}">
        <p14:creationId xmlns:p14="http://schemas.microsoft.com/office/powerpoint/2010/main" val="978884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5F3114E-EB13-42BD-ABF5-54ED40DED303}" type="datetimeFigureOut">
              <a:rPr lang="ar-IQ" smtClean="0"/>
              <a:t>18/03/1439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9603339-5F9B-494B-AD94-3D5E477EBF70}" type="slidenum">
              <a:rPr lang="ar-IQ" smtClean="0"/>
              <a:t>‹#›</a:t>
            </a:fld>
            <a:endParaRPr lang="ar-IQ"/>
          </a:p>
        </p:txBody>
      </p:sp>
    </p:spTree>
    <p:extLst>
      <p:ext uri="{BB962C8B-B14F-4D97-AF65-F5344CB8AC3E}">
        <p14:creationId xmlns:p14="http://schemas.microsoft.com/office/powerpoint/2010/main" val="133733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5F3114E-EB13-42BD-ABF5-54ED40DED303}" type="datetimeFigureOut">
              <a:rPr lang="ar-IQ" smtClean="0"/>
              <a:t>18/03/1439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9603339-5F9B-494B-AD94-3D5E477EBF70}" type="slidenum">
              <a:rPr lang="ar-IQ" smtClean="0"/>
              <a:t>‹#›</a:t>
            </a:fld>
            <a:endParaRPr lang="ar-IQ"/>
          </a:p>
        </p:txBody>
      </p:sp>
    </p:spTree>
    <p:extLst>
      <p:ext uri="{BB962C8B-B14F-4D97-AF65-F5344CB8AC3E}">
        <p14:creationId xmlns:p14="http://schemas.microsoft.com/office/powerpoint/2010/main" val="3488815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5F3114E-EB13-42BD-ABF5-54ED40DED303}" type="datetimeFigureOut">
              <a:rPr lang="ar-IQ" smtClean="0"/>
              <a:t>18/03/1439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9603339-5F9B-494B-AD94-3D5E477EBF70}" type="slidenum">
              <a:rPr lang="ar-IQ" smtClean="0"/>
              <a:t>‹#›</a:t>
            </a:fld>
            <a:endParaRPr lang="ar-IQ"/>
          </a:p>
        </p:txBody>
      </p:sp>
    </p:spTree>
    <p:extLst>
      <p:ext uri="{BB962C8B-B14F-4D97-AF65-F5344CB8AC3E}">
        <p14:creationId xmlns:p14="http://schemas.microsoft.com/office/powerpoint/2010/main" val="1231681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5F3114E-EB13-42BD-ABF5-54ED40DED303}" type="datetimeFigureOut">
              <a:rPr lang="ar-IQ" smtClean="0"/>
              <a:t>18/03/1439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9603339-5F9B-494B-AD94-3D5E477EBF70}" type="slidenum">
              <a:rPr lang="ar-IQ" smtClean="0"/>
              <a:t>‹#›</a:t>
            </a:fld>
            <a:endParaRPr lang="ar-IQ"/>
          </a:p>
        </p:txBody>
      </p:sp>
    </p:spTree>
    <p:extLst>
      <p:ext uri="{BB962C8B-B14F-4D97-AF65-F5344CB8AC3E}">
        <p14:creationId xmlns:p14="http://schemas.microsoft.com/office/powerpoint/2010/main" val="1862630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34264" cy="1412777"/>
          </a:xfrm>
          <a:gradFill>
            <a:gsLst>
              <a:gs pos="0">
                <a:srgbClr val="DDEBCF"/>
              </a:gs>
              <a:gs pos="50000">
                <a:srgbClr val="9CB86E"/>
              </a:gs>
              <a:gs pos="100000">
                <a:srgbClr val="156B13"/>
              </a:gs>
            </a:gsLst>
            <a:lin ang="5400000" scaled="0"/>
          </a:gradFill>
        </p:spPr>
        <p:txBody>
          <a:bodyPr>
            <a:normAutofit fontScale="90000"/>
          </a:bodyPr>
          <a:lstStyle/>
          <a:p>
            <a:r>
              <a:rPr lang="ar-IQ" dirty="0" smtClean="0">
                <a:solidFill>
                  <a:prstClr val="black"/>
                </a:solidFill>
              </a:rPr>
              <a:t>تعريف علم </a:t>
            </a:r>
            <a:r>
              <a:rPr lang="ar-IQ" dirty="0">
                <a:solidFill>
                  <a:prstClr val="black"/>
                </a:solidFill>
              </a:rPr>
              <a:t>النفس </a:t>
            </a:r>
            <a:br>
              <a:rPr lang="ar-IQ" dirty="0">
                <a:solidFill>
                  <a:prstClr val="black"/>
                </a:solidFill>
              </a:rPr>
            </a:br>
            <a:r>
              <a:rPr lang="en-US" dirty="0">
                <a:solidFill>
                  <a:prstClr val="black"/>
                </a:solidFill>
              </a:rPr>
              <a:t>Psychology</a:t>
            </a:r>
            <a:endParaRPr lang="ar-IQ" dirty="0"/>
          </a:p>
        </p:txBody>
      </p:sp>
      <p:sp>
        <p:nvSpPr>
          <p:cNvPr id="3" name="عنوان فرعي 2"/>
          <p:cNvSpPr>
            <a:spLocks noGrp="1"/>
          </p:cNvSpPr>
          <p:nvPr>
            <p:ph type="subTitle" idx="1"/>
          </p:nvPr>
        </p:nvSpPr>
        <p:spPr>
          <a:xfrm>
            <a:off x="0" y="1484784"/>
            <a:ext cx="9144000" cy="5373216"/>
          </a:xfrm>
          <a:gradFill flip="none" rotWithShape="1">
            <a:gsLst>
              <a:gs pos="77000">
                <a:schemeClr val="accent1"/>
              </a:gs>
              <a:gs pos="90000">
                <a:srgbClr val="FFFF00"/>
              </a:gs>
              <a:gs pos="0">
                <a:srgbClr val="DDEBCF"/>
              </a:gs>
              <a:gs pos="34000">
                <a:srgbClr val="9CB86E"/>
              </a:gs>
              <a:gs pos="100000">
                <a:srgbClr val="156B13"/>
              </a:gs>
            </a:gsLst>
            <a:lin ang="2700000" scaled="1"/>
            <a:tileRect/>
          </a:gradFill>
        </p:spPr>
        <p:txBody>
          <a:bodyPr/>
          <a:lstStyle/>
          <a:p>
            <a:pPr lvl="0" algn="just"/>
            <a:r>
              <a:rPr lang="ar-IQ" sz="3600" dirty="0">
                <a:solidFill>
                  <a:prstClr val="black"/>
                </a:solidFill>
              </a:rPr>
              <a:t>يعرف علم النفس بأنه الدراسة العلمية للسلوك الإنساني وما ورائه من عمليات عقلية.</a:t>
            </a:r>
          </a:p>
          <a:p>
            <a:pPr lvl="0" algn="just"/>
            <a:r>
              <a:rPr lang="ar-IQ" sz="3600" dirty="0">
                <a:solidFill>
                  <a:prstClr val="black"/>
                </a:solidFill>
              </a:rPr>
              <a:t>السلوك </a:t>
            </a:r>
            <a:r>
              <a:rPr lang="en-US" sz="3600" dirty="0">
                <a:solidFill>
                  <a:prstClr val="black"/>
                </a:solidFill>
              </a:rPr>
              <a:t>Behavior</a:t>
            </a:r>
            <a:r>
              <a:rPr lang="ar-IQ" sz="3600" dirty="0">
                <a:solidFill>
                  <a:prstClr val="black"/>
                </a:solidFill>
              </a:rPr>
              <a:t>: هو كل نشاط يقوم به الكائن الحي.</a:t>
            </a:r>
          </a:p>
          <a:p>
            <a:pPr lvl="0" algn="just"/>
            <a:r>
              <a:rPr lang="ar-IQ" sz="3600" dirty="0">
                <a:solidFill>
                  <a:prstClr val="black"/>
                </a:solidFill>
              </a:rPr>
              <a:t>ولما كان علم النفس يهتم بدراسة السلوك ،فانه يعد اقدم العلوم الإنسانية لكن التأسيس الفعلي له كعلم كان عام 1879 من قبل العالم الألماني وليم فونت الذي أسس أول مختبر لقياس الفعاليات العقلية للإنسان.</a:t>
            </a:r>
          </a:p>
        </p:txBody>
      </p:sp>
    </p:spTree>
    <p:extLst>
      <p:ext uri="{BB962C8B-B14F-4D97-AF65-F5344CB8AC3E}">
        <p14:creationId xmlns:p14="http://schemas.microsoft.com/office/powerpoint/2010/main" val="825986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60649"/>
            <a:ext cx="8134672" cy="1152128"/>
          </a:xfrm>
          <a:gradFill>
            <a:gsLst>
              <a:gs pos="0">
                <a:srgbClr val="DDEBCF"/>
              </a:gs>
              <a:gs pos="50000">
                <a:srgbClr val="9CB86E"/>
              </a:gs>
              <a:gs pos="100000">
                <a:srgbClr val="156B13"/>
              </a:gs>
            </a:gsLst>
            <a:lin ang="5400000" scaled="0"/>
          </a:gradFill>
        </p:spPr>
        <p:txBody>
          <a:bodyPr/>
          <a:lstStyle/>
          <a:p>
            <a:r>
              <a:rPr lang="ar-IQ" dirty="0" smtClean="0"/>
              <a:t>تعريف علم النفس</a:t>
            </a:r>
            <a:endParaRPr lang="ar-IQ" dirty="0"/>
          </a:p>
        </p:txBody>
      </p:sp>
      <p:sp>
        <p:nvSpPr>
          <p:cNvPr id="3" name="عنوان فرعي 2"/>
          <p:cNvSpPr>
            <a:spLocks noGrp="1"/>
          </p:cNvSpPr>
          <p:nvPr>
            <p:ph type="subTitle" idx="1"/>
          </p:nvPr>
        </p:nvSpPr>
        <p:spPr>
          <a:xfrm>
            <a:off x="683568" y="1700808"/>
            <a:ext cx="8136904" cy="4752528"/>
          </a:xfrm>
          <a:gradFill flip="none" rotWithShape="1">
            <a:gsLst>
              <a:gs pos="77000">
                <a:schemeClr val="accent1"/>
              </a:gs>
              <a:gs pos="90000">
                <a:srgbClr val="FFFF00"/>
              </a:gs>
              <a:gs pos="0">
                <a:srgbClr val="DDEBCF"/>
              </a:gs>
              <a:gs pos="34000">
                <a:srgbClr val="9CB86E"/>
              </a:gs>
              <a:gs pos="100000">
                <a:srgbClr val="156B13"/>
              </a:gs>
            </a:gsLst>
            <a:lin ang="2700000" scaled="1"/>
            <a:tileRect/>
          </a:gradFill>
        </p:spPr>
        <p:txBody>
          <a:bodyPr/>
          <a:lstStyle/>
          <a:p>
            <a:endParaRPr lang="ar-IQ" dirty="0"/>
          </a:p>
        </p:txBody>
      </p:sp>
    </p:spTree>
    <p:extLst>
      <p:ext uri="{BB962C8B-B14F-4D97-AF65-F5344CB8AC3E}">
        <p14:creationId xmlns:p14="http://schemas.microsoft.com/office/powerpoint/2010/main" val="37661392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60649"/>
            <a:ext cx="8134672" cy="1152128"/>
          </a:xfrm>
          <a:gradFill>
            <a:gsLst>
              <a:gs pos="0">
                <a:srgbClr val="DDEBCF"/>
              </a:gs>
              <a:gs pos="50000">
                <a:srgbClr val="9CB86E"/>
              </a:gs>
              <a:gs pos="100000">
                <a:srgbClr val="156B13"/>
              </a:gs>
            </a:gsLst>
            <a:lin ang="5400000" scaled="0"/>
          </a:gradFill>
        </p:spPr>
        <p:txBody>
          <a:bodyPr/>
          <a:lstStyle/>
          <a:p>
            <a:r>
              <a:rPr lang="ar-IQ" dirty="0" smtClean="0"/>
              <a:t>تعريف علم النفس</a:t>
            </a:r>
            <a:endParaRPr lang="ar-IQ" dirty="0"/>
          </a:p>
        </p:txBody>
      </p:sp>
      <p:sp>
        <p:nvSpPr>
          <p:cNvPr id="3" name="عنوان فرعي 2"/>
          <p:cNvSpPr>
            <a:spLocks noGrp="1"/>
          </p:cNvSpPr>
          <p:nvPr>
            <p:ph type="subTitle" idx="1"/>
          </p:nvPr>
        </p:nvSpPr>
        <p:spPr>
          <a:xfrm>
            <a:off x="683568" y="1700808"/>
            <a:ext cx="8136904" cy="4752528"/>
          </a:xfrm>
          <a:gradFill flip="none" rotWithShape="1">
            <a:gsLst>
              <a:gs pos="77000">
                <a:schemeClr val="accent1"/>
              </a:gs>
              <a:gs pos="90000">
                <a:srgbClr val="FFFF00"/>
              </a:gs>
              <a:gs pos="0">
                <a:srgbClr val="DDEBCF"/>
              </a:gs>
              <a:gs pos="34000">
                <a:srgbClr val="9CB86E"/>
              </a:gs>
              <a:gs pos="100000">
                <a:srgbClr val="156B13"/>
              </a:gs>
            </a:gsLst>
            <a:lin ang="2700000" scaled="1"/>
            <a:tileRect/>
          </a:gradFill>
        </p:spPr>
        <p:txBody>
          <a:bodyPr/>
          <a:lstStyle/>
          <a:p>
            <a:endParaRPr lang="ar-IQ" dirty="0"/>
          </a:p>
        </p:txBody>
      </p:sp>
    </p:spTree>
    <p:extLst>
      <p:ext uri="{BB962C8B-B14F-4D97-AF65-F5344CB8AC3E}">
        <p14:creationId xmlns:p14="http://schemas.microsoft.com/office/powerpoint/2010/main" val="164714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60649"/>
            <a:ext cx="8134672" cy="1152128"/>
          </a:xfrm>
          <a:gradFill>
            <a:gsLst>
              <a:gs pos="0">
                <a:srgbClr val="DDEBCF"/>
              </a:gs>
              <a:gs pos="50000">
                <a:srgbClr val="9CB86E"/>
              </a:gs>
              <a:gs pos="100000">
                <a:srgbClr val="156B13"/>
              </a:gs>
            </a:gsLst>
            <a:lin ang="5400000" scaled="0"/>
          </a:gradFill>
        </p:spPr>
        <p:txBody>
          <a:bodyPr/>
          <a:lstStyle/>
          <a:p>
            <a:r>
              <a:rPr lang="ar-IQ" dirty="0" smtClean="0"/>
              <a:t>تعريف علم النفس</a:t>
            </a:r>
            <a:endParaRPr lang="ar-IQ" dirty="0"/>
          </a:p>
        </p:txBody>
      </p:sp>
      <p:sp>
        <p:nvSpPr>
          <p:cNvPr id="3" name="عنوان فرعي 2"/>
          <p:cNvSpPr>
            <a:spLocks noGrp="1"/>
          </p:cNvSpPr>
          <p:nvPr>
            <p:ph type="subTitle" idx="1"/>
          </p:nvPr>
        </p:nvSpPr>
        <p:spPr>
          <a:xfrm>
            <a:off x="683568" y="1700808"/>
            <a:ext cx="8136904" cy="4752528"/>
          </a:xfrm>
          <a:gradFill flip="none" rotWithShape="1">
            <a:gsLst>
              <a:gs pos="77000">
                <a:schemeClr val="accent1"/>
              </a:gs>
              <a:gs pos="90000">
                <a:srgbClr val="FFFF00"/>
              </a:gs>
              <a:gs pos="0">
                <a:srgbClr val="DDEBCF"/>
              </a:gs>
              <a:gs pos="34000">
                <a:srgbClr val="9CB86E"/>
              </a:gs>
              <a:gs pos="100000">
                <a:srgbClr val="156B13"/>
              </a:gs>
            </a:gsLst>
            <a:lin ang="2700000" scaled="1"/>
            <a:tileRect/>
          </a:gradFill>
        </p:spPr>
        <p:txBody>
          <a:bodyPr/>
          <a:lstStyle/>
          <a:p>
            <a:endParaRPr lang="ar-IQ" dirty="0"/>
          </a:p>
        </p:txBody>
      </p:sp>
    </p:spTree>
    <p:extLst>
      <p:ext uri="{BB962C8B-B14F-4D97-AF65-F5344CB8AC3E}">
        <p14:creationId xmlns:p14="http://schemas.microsoft.com/office/powerpoint/2010/main" val="1257425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60649"/>
            <a:ext cx="8134672" cy="1152128"/>
          </a:xfrm>
          <a:gradFill>
            <a:gsLst>
              <a:gs pos="0">
                <a:srgbClr val="DDEBCF"/>
              </a:gs>
              <a:gs pos="50000">
                <a:srgbClr val="9CB86E"/>
              </a:gs>
              <a:gs pos="100000">
                <a:srgbClr val="156B13"/>
              </a:gs>
            </a:gsLst>
            <a:lin ang="5400000" scaled="0"/>
          </a:gradFill>
        </p:spPr>
        <p:txBody>
          <a:bodyPr/>
          <a:lstStyle/>
          <a:p>
            <a:r>
              <a:rPr lang="ar-IQ" dirty="0" smtClean="0"/>
              <a:t>تعريف علم النفس</a:t>
            </a:r>
            <a:endParaRPr lang="ar-IQ" dirty="0"/>
          </a:p>
        </p:txBody>
      </p:sp>
      <p:sp>
        <p:nvSpPr>
          <p:cNvPr id="3" name="عنوان فرعي 2"/>
          <p:cNvSpPr>
            <a:spLocks noGrp="1"/>
          </p:cNvSpPr>
          <p:nvPr>
            <p:ph type="subTitle" idx="1"/>
          </p:nvPr>
        </p:nvSpPr>
        <p:spPr>
          <a:xfrm>
            <a:off x="683568" y="1700808"/>
            <a:ext cx="8136904" cy="4752528"/>
          </a:xfrm>
          <a:gradFill flip="none" rotWithShape="1">
            <a:gsLst>
              <a:gs pos="77000">
                <a:schemeClr val="accent1"/>
              </a:gs>
              <a:gs pos="90000">
                <a:srgbClr val="FFFF00"/>
              </a:gs>
              <a:gs pos="0">
                <a:srgbClr val="DDEBCF"/>
              </a:gs>
              <a:gs pos="34000">
                <a:srgbClr val="9CB86E"/>
              </a:gs>
              <a:gs pos="100000">
                <a:srgbClr val="156B13"/>
              </a:gs>
            </a:gsLst>
            <a:lin ang="2700000" scaled="1"/>
            <a:tileRect/>
          </a:gradFill>
        </p:spPr>
        <p:txBody>
          <a:bodyPr/>
          <a:lstStyle/>
          <a:p>
            <a:endParaRPr lang="ar-IQ" dirty="0"/>
          </a:p>
        </p:txBody>
      </p:sp>
    </p:spTree>
    <p:extLst>
      <p:ext uri="{BB962C8B-B14F-4D97-AF65-F5344CB8AC3E}">
        <p14:creationId xmlns:p14="http://schemas.microsoft.com/office/powerpoint/2010/main" val="38503525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60649"/>
            <a:ext cx="8134672" cy="1152128"/>
          </a:xfrm>
          <a:gradFill>
            <a:gsLst>
              <a:gs pos="0">
                <a:srgbClr val="DDEBCF"/>
              </a:gs>
              <a:gs pos="50000">
                <a:srgbClr val="9CB86E"/>
              </a:gs>
              <a:gs pos="100000">
                <a:srgbClr val="156B13"/>
              </a:gs>
            </a:gsLst>
            <a:lin ang="5400000" scaled="0"/>
          </a:gradFill>
        </p:spPr>
        <p:txBody>
          <a:bodyPr>
            <a:normAutofit fontScale="90000"/>
          </a:bodyPr>
          <a:lstStyle/>
          <a:p>
            <a:r>
              <a:rPr lang="ar-IQ" sz="4000" dirty="0">
                <a:solidFill>
                  <a:prstClr val="black"/>
                </a:solidFill>
              </a:rPr>
              <a:t>تعريف علم النفس </a:t>
            </a:r>
            <a:br>
              <a:rPr lang="ar-IQ" sz="4000" dirty="0">
                <a:solidFill>
                  <a:prstClr val="black"/>
                </a:solidFill>
              </a:rPr>
            </a:br>
            <a:r>
              <a:rPr lang="en-US" sz="4000" dirty="0">
                <a:solidFill>
                  <a:prstClr val="black"/>
                </a:solidFill>
              </a:rPr>
              <a:t>Psychology</a:t>
            </a:r>
            <a:endParaRPr lang="ar-IQ" dirty="0"/>
          </a:p>
        </p:txBody>
      </p:sp>
      <p:sp>
        <p:nvSpPr>
          <p:cNvPr id="3" name="عنوان فرعي 2"/>
          <p:cNvSpPr>
            <a:spLocks noGrp="1"/>
          </p:cNvSpPr>
          <p:nvPr>
            <p:ph type="subTitle" idx="1"/>
          </p:nvPr>
        </p:nvSpPr>
        <p:spPr>
          <a:xfrm>
            <a:off x="683568" y="1700808"/>
            <a:ext cx="8136904" cy="4752528"/>
          </a:xfrm>
          <a:gradFill flip="none" rotWithShape="1">
            <a:gsLst>
              <a:gs pos="77000">
                <a:schemeClr val="accent1"/>
              </a:gs>
              <a:gs pos="90000">
                <a:srgbClr val="FFFF00"/>
              </a:gs>
              <a:gs pos="0">
                <a:srgbClr val="DDEBCF"/>
              </a:gs>
              <a:gs pos="34000">
                <a:srgbClr val="9CB86E"/>
              </a:gs>
              <a:gs pos="100000">
                <a:srgbClr val="156B13"/>
              </a:gs>
            </a:gsLst>
            <a:lin ang="2700000" scaled="1"/>
            <a:tileRect/>
          </a:gradFill>
        </p:spPr>
        <p:txBody>
          <a:bodyPr>
            <a:normAutofit/>
          </a:bodyPr>
          <a:lstStyle/>
          <a:p>
            <a:pPr algn="just"/>
            <a:endParaRPr lang="ar-IQ" sz="3600" dirty="0" smtClean="0">
              <a:solidFill>
                <a:schemeClr val="tx1"/>
              </a:solidFill>
            </a:endParaRPr>
          </a:p>
        </p:txBody>
      </p:sp>
    </p:spTree>
    <p:extLst>
      <p:ext uri="{BB962C8B-B14F-4D97-AF65-F5344CB8AC3E}">
        <p14:creationId xmlns:p14="http://schemas.microsoft.com/office/powerpoint/2010/main" val="3811714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188640"/>
            <a:ext cx="8134672" cy="1152128"/>
          </a:xfrm>
          <a:gradFill>
            <a:gsLst>
              <a:gs pos="0">
                <a:srgbClr val="DDEBCF"/>
              </a:gs>
              <a:gs pos="50000">
                <a:srgbClr val="9CB86E"/>
              </a:gs>
              <a:gs pos="100000">
                <a:srgbClr val="156B13"/>
              </a:gs>
            </a:gsLst>
            <a:lin ang="5400000" scaled="0"/>
          </a:gradFill>
        </p:spPr>
        <p:txBody>
          <a:bodyPr/>
          <a:lstStyle/>
          <a:p>
            <a:endParaRPr lang="ar-IQ" dirty="0"/>
          </a:p>
        </p:txBody>
      </p:sp>
      <p:sp>
        <p:nvSpPr>
          <p:cNvPr id="3" name="عنوان فرعي 2"/>
          <p:cNvSpPr>
            <a:spLocks noGrp="1"/>
          </p:cNvSpPr>
          <p:nvPr>
            <p:ph type="subTitle" idx="1"/>
          </p:nvPr>
        </p:nvSpPr>
        <p:spPr>
          <a:xfrm>
            <a:off x="683568" y="1700808"/>
            <a:ext cx="8136904" cy="4752528"/>
          </a:xfrm>
          <a:gradFill flip="none" rotWithShape="1">
            <a:gsLst>
              <a:gs pos="77000">
                <a:schemeClr val="accent1"/>
              </a:gs>
              <a:gs pos="90000">
                <a:srgbClr val="FFFF00"/>
              </a:gs>
              <a:gs pos="0">
                <a:srgbClr val="DDEBCF"/>
              </a:gs>
              <a:gs pos="34000">
                <a:srgbClr val="9CB86E"/>
              </a:gs>
              <a:gs pos="100000">
                <a:srgbClr val="156B13"/>
              </a:gs>
            </a:gsLst>
            <a:lin ang="2700000" scaled="1"/>
            <a:tileRect/>
          </a:gradFill>
        </p:spPr>
        <p:txBody>
          <a:bodyPr/>
          <a:lstStyle/>
          <a:p>
            <a:pPr lvl="0" algn="just"/>
            <a:endParaRPr lang="ar-IQ" sz="3600" dirty="0">
              <a:solidFill>
                <a:prstClr val="black"/>
              </a:solidFill>
            </a:endParaRPr>
          </a:p>
        </p:txBody>
      </p:sp>
    </p:spTree>
    <p:extLst>
      <p:ext uri="{BB962C8B-B14F-4D97-AF65-F5344CB8AC3E}">
        <p14:creationId xmlns:p14="http://schemas.microsoft.com/office/powerpoint/2010/main" val="1945230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60649"/>
            <a:ext cx="8134672" cy="1152128"/>
          </a:xfrm>
          <a:gradFill>
            <a:gsLst>
              <a:gs pos="0">
                <a:srgbClr val="DDEBCF"/>
              </a:gs>
              <a:gs pos="50000">
                <a:srgbClr val="9CB86E"/>
              </a:gs>
              <a:gs pos="100000">
                <a:srgbClr val="156B13"/>
              </a:gs>
            </a:gsLst>
            <a:lin ang="5400000" scaled="0"/>
          </a:gradFill>
        </p:spPr>
        <p:txBody>
          <a:bodyPr/>
          <a:lstStyle/>
          <a:p>
            <a:r>
              <a:rPr lang="ar-IQ" dirty="0" smtClean="0"/>
              <a:t>تعريف علم النفس</a:t>
            </a:r>
            <a:endParaRPr lang="ar-IQ" dirty="0"/>
          </a:p>
        </p:txBody>
      </p:sp>
      <p:sp>
        <p:nvSpPr>
          <p:cNvPr id="3" name="عنوان فرعي 2"/>
          <p:cNvSpPr>
            <a:spLocks noGrp="1"/>
          </p:cNvSpPr>
          <p:nvPr>
            <p:ph type="subTitle" idx="1"/>
          </p:nvPr>
        </p:nvSpPr>
        <p:spPr>
          <a:xfrm>
            <a:off x="683568" y="1700808"/>
            <a:ext cx="8136904" cy="4752528"/>
          </a:xfrm>
          <a:gradFill flip="none" rotWithShape="1">
            <a:gsLst>
              <a:gs pos="77000">
                <a:schemeClr val="accent1"/>
              </a:gs>
              <a:gs pos="90000">
                <a:srgbClr val="FFFF00"/>
              </a:gs>
              <a:gs pos="0">
                <a:srgbClr val="DDEBCF"/>
              </a:gs>
              <a:gs pos="34000">
                <a:srgbClr val="9CB86E"/>
              </a:gs>
              <a:gs pos="100000">
                <a:srgbClr val="156B13"/>
              </a:gs>
            </a:gsLst>
            <a:lin ang="2700000" scaled="1"/>
            <a:tileRect/>
          </a:gradFill>
        </p:spPr>
        <p:txBody>
          <a:bodyPr/>
          <a:lstStyle/>
          <a:p>
            <a:endParaRPr lang="ar-IQ" dirty="0"/>
          </a:p>
        </p:txBody>
      </p:sp>
    </p:spTree>
    <p:extLst>
      <p:ext uri="{BB962C8B-B14F-4D97-AF65-F5344CB8AC3E}">
        <p14:creationId xmlns:p14="http://schemas.microsoft.com/office/powerpoint/2010/main" val="1681555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60649"/>
            <a:ext cx="8134672" cy="1152128"/>
          </a:xfrm>
          <a:gradFill>
            <a:gsLst>
              <a:gs pos="0">
                <a:srgbClr val="DDEBCF"/>
              </a:gs>
              <a:gs pos="50000">
                <a:srgbClr val="9CB86E"/>
              </a:gs>
              <a:gs pos="100000">
                <a:srgbClr val="156B13"/>
              </a:gs>
            </a:gsLst>
            <a:lin ang="5400000" scaled="0"/>
          </a:gradFill>
        </p:spPr>
        <p:txBody>
          <a:bodyPr/>
          <a:lstStyle/>
          <a:p>
            <a:r>
              <a:rPr lang="ar-IQ" dirty="0" smtClean="0"/>
              <a:t>تعريف علم النفس</a:t>
            </a:r>
            <a:endParaRPr lang="ar-IQ" dirty="0"/>
          </a:p>
        </p:txBody>
      </p:sp>
      <p:sp>
        <p:nvSpPr>
          <p:cNvPr id="3" name="عنوان فرعي 2"/>
          <p:cNvSpPr>
            <a:spLocks noGrp="1"/>
          </p:cNvSpPr>
          <p:nvPr>
            <p:ph type="subTitle" idx="1"/>
          </p:nvPr>
        </p:nvSpPr>
        <p:spPr>
          <a:xfrm>
            <a:off x="683568" y="1700808"/>
            <a:ext cx="8136904" cy="4752528"/>
          </a:xfrm>
          <a:gradFill flip="none" rotWithShape="1">
            <a:gsLst>
              <a:gs pos="77000">
                <a:schemeClr val="accent1"/>
              </a:gs>
              <a:gs pos="90000">
                <a:srgbClr val="FFFF00"/>
              </a:gs>
              <a:gs pos="0">
                <a:srgbClr val="DDEBCF"/>
              </a:gs>
              <a:gs pos="34000">
                <a:srgbClr val="9CB86E"/>
              </a:gs>
              <a:gs pos="100000">
                <a:srgbClr val="156B13"/>
              </a:gs>
            </a:gsLst>
            <a:lin ang="2700000" scaled="1"/>
            <a:tileRect/>
          </a:gradFill>
        </p:spPr>
        <p:txBody>
          <a:bodyPr/>
          <a:lstStyle/>
          <a:p>
            <a:endParaRPr lang="ar-IQ" dirty="0"/>
          </a:p>
        </p:txBody>
      </p:sp>
    </p:spTree>
    <p:extLst>
      <p:ext uri="{BB962C8B-B14F-4D97-AF65-F5344CB8AC3E}">
        <p14:creationId xmlns:p14="http://schemas.microsoft.com/office/powerpoint/2010/main" val="31460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1412776"/>
          </a:xfrm>
          <a:gradFill>
            <a:gsLst>
              <a:gs pos="0">
                <a:srgbClr val="DDEBCF"/>
              </a:gs>
              <a:gs pos="50000">
                <a:srgbClr val="9CB86E"/>
              </a:gs>
              <a:gs pos="100000">
                <a:srgbClr val="156B13"/>
              </a:gs>
            </a:gsLst>
            <a:lin ang="5400000" scaled="0"/>
          </a:gradFill>
        </p:spPr>
        <p:txBody>
          <a:bodyPr/>
          <a:lstStyle/>
          <a:p>
            <a:r>
              <a:rPr lang="ar-IQ" dirty="0">
                <a:solidFill>
                  <a:prstClr val="black"/>
                </a:solidFill>
              </a:rPr>
              <a:t>أهداف علم </a:t>
            </a:r>
            <a:r>
              <a:rPr lang="ar-IQ" dirty="0" smtClean="0">
                <a:solidFill>
                  <a:prstClr val="black"/>
                </a:solidFill>
              </a:rPr>
              <a:t>النفس</a:t>
            </a:r>
            <a:endParaRPr lang="ar-IQ" dirty="0"/>
          </a:p>
        </p:txBody>
      </p:sp>
      <p:sp>
        <p:nvSpPr>
          <p:cNvPr id="3" name="عنوان فرعي 2"/>
          <p:cNvSpPr>
            <a:spLocks noGrp="1"/>
          </p:cNvSpPr>
          <p:nvPr>
            <p:ph type="subTitle" idx="1"/>
          </p:nvPr>
        </p:nvSpPr>
        <p:spPr>
          <a:xfrm>
            <a:off x="0" y="1340768"/>
            <a:ext cx="9144000" cy="5517232"/>
          </a:xfrm>
          <a:gradFill flip="none" rotWithShape="1">
            <a:gsLst>
              <a:gs pos="77000">
                <a:schemeClr val="accent1"/>
              </a:gs>
              <a:gs pos="90000">
                <a:srgbClr val="FFFF00"/>
              </a:gs>
              <a:gs pos="0">
                <a:srgbClr val="DDEBCF"/>
              </a:gs>
              <a:gs pos="34000">
                <a:srgbClr val="9CB86E"/>
              </a:gs>
              <a:gs pos="100000">
                <a:srgbClr val="156B13"/>
              </a:gs>
            </a:gsLst>
            <a:lin ang="2700000" scaled="1"/>
            <a:tileRect/>
          </a:gradFill>
        </p:spPr>
        <p:txBody>
          <a:bodyPr>
            <a:normAutofit lnSpcReduction="10000"/>
          </a:bodyPr>
          <a:lstStyle/>
          <a:p>
            <a:pPr lvl="0" algn="just"/>
            <a:r>
              <a:rPr lang="ar-IQ" dirty="0">
                <a:solidFill>
                  <a:prstClr val="black"/>
                </a:solidFill>
              </a:rPr>
              <a:t>لكل علم من العلوم أهدافا يسعى إلى تحقيقها من خلال البحث والتقصي العلمي والموضوعي. ومن اهم </a:t>
            </a:r>
            <a:r>
              <a:rPr lang="ar-IQ" dirty="0" smtClean="0">
                <a:solidFill>
                  <a:prstClr val="black"/>
                </a:solidFill>
              </a:rPr>
              <a:t>أهدافه </a:t>
            </a:r>
            <a:r>
              <a:rPr lang="ar-IQ" dirty="0">
                <a:solidFill>
                  <a:prstClr val="black"/>
                </a:solidFill>
              </a:rPr>
              <a:t>هي: </a:t>
            </a:r>
          </a:p>
          <a:p>
            <a:pPr lvl="0" algn="just"/>
            <a:r>
              <a:rPr lang="ar-IQ" dirty="0" smtClean="0">
                <a:solidFill>
                  <a:prstClr val="black"/>
                </a:solidFill>
              </a:rPr>
              <a:t>1- وصف السلوك</a:t>
            </a:r>
            <a:r>
              <a:rPr lang="en-US" dirty="0" smtClean="0">
                <a:solidFill>
                  <a:prstClr val="black"/>
                </a:solidFill>
              </a:rPr>
              <a:t> Descriptive Behavior :</a:t>
            </a:r>
            <a:r>
              <a:rPr lang="ar-IQ" sz="3000" dirty="0" smtClean="0">
                <a:solidFill>
                  <a:prstClr val="black"/>
                </a:solidFill>
              </a:rPr>
              <a:t> </a:t>
            </a:r>
            <a:r>
              <a:rPr lang="ar-IQ" sz="3000" dirty="0">
                <a:solidFill>
                  <a:prstClr val="black"/>
                </a:solidFill>
              </a:rPr>
              <a:t>إذ يقوم الفرد بتقديم وصف تفصيلي للسلوك المدرك . من خلال الإجابة على السؤال ، ماذا حدث </a:t>
            </a:r>
            <a:r>
              <a:rPr lang="ar-IQ" sz="3000" dirty="0" smtClean="0">
                <a:solidFill>
                  <a:prstClr val="black"/>
                </a:solidFill>
              </a:rPr>
              <a:t>؟</a:t>
            </a:r>
          </a:p>
          <a:p>
            <a:pPr lvl="0" algn="just"/>
            <a:r>
              <a:rPr lang="ar-IQ" dirty="0" smtClean="0">
                <a:solidFill>
                  <a:prstClr val="black"/>
                </a:solidFill>
              </a:rPr>
              <a:t> 2- فهم السلوك </a:t>
            </a:r>
            <a:r>
              <a:rPr lang="en-US" dirty="0" smtClean="0">
                <a:solidFill>
                  <a:prstClr val="black"/>
                </a:solidFill>
              </a:rPr>
              <a:t> Understanding Behavior</a:t>
            </a:r>
            <a:r>
              <a:rPr lang="ar-IQ" dirty="0" smtClean="0">
                <a:solidFill>
                  <a:prstClr val="black"/>
                </a:solidFill>
              </a:rPr>
              <a:t>:وفيه يدرك الفرد ان ثمة علاقة  محتملة بين المتغيرات أفضت إلى الحدث المدرك. من خلال الإجابة عن السؤال كيف حدث ذلك؟</a:t>
            </a:r>
          </a:p>
          <a:p>
            <a:pPr lvl="0" algn="just"/>
            <a:r>
              <a:rPr lang="ar-IQ" dirty="0" smtClean="0">
                <a:solidFill>
                  <a:prstClr val="black"/>
                </a:solidFill>
              </a:rPr>
              <a:t> 3- تفسير السلوك </a:t>
            </a:r>
            <a:r>
              <a:rPr lang="en-US" dirty="0" smtClean="0">
                <a:solidFill>
                  <a:prstClr val="black"/>
                </a:solidFill>
              </a:rPr>
              <a:t>Explaining Behavior</a:t>
            </a:r>
            <a:r>
              <a:rPr lang="ar-IQ" dirty="0" smtClean="0">
                <a:solidFill>
                  <a:prstClr val="black"/>
                </a:solidFill>
              </a:rPr>
              <a:t>:  وفيه يعطي الفرد تفسيرات محتملة لكيفية حصول الحدث من خلال الإجابة عن السؤال .....لماذا حدث ذلك ؟</a:t>
            </a:r>
            <a:endParaRPr lang="ar-IQ" dirty="0">
              <a:solidFill>
                <a:prstClr val="black"/>
              </a:solidFill>
            </a:endParaRPr>
          </a:p>
        </p:txBody>
      </p:sp>
    </p:spTree>
    <p:extLst>
      <p:ext uri="{BB962C8B-B14F-4D97-AF65-F5344CB8AC3E}">
        <p14:creationId xmlns:p14="http://schemas.microsoft.com/office/powerpoint/2010/main" val="1380890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1484783"/>
          </a:xfrm>
          <a:gradFill>
            <a:gsLst>
              <a:gs pos="0">
                <a:srgbClr val="DDEBCF"/>
              </a:gs>
              <a:gs pos="50000">
                <a:srgbClr val="9CB86E"/>
              </a:gs>
              <a:gs pos="100000">
                <a:srgbClr val="156B13"/>
              </a:gs>
            </a:gsLst>
            <a:lin ang="5400000" scaled="0"/>
          </a:gradFill>
        </p:spPr>
        <p:txBody>
          <a:bodyPr/>
          <a:lstStyle/>
          <a:p>
            <a:r>
              <a:rPr lang="ar-IQ" dirty="0" err="1" smtClean="0"/>
              <a:t>اهداف</a:t>
            </a:r>
            <a:r>
              <a:rPr lang="ar-IQ" dirty="0" smtClean="0"/>
              <a:t> علم النفس</a:t>
            </a:r>
            <a:endParaRPr lang="ar-IQ" dirty="0"/>
          </a:p>
        </p:txBody>
      </p:sp>
      <p:sp>
        <p:nvSpPr>
          <p:cNvPr id="3" name="عنوان فرعي 2"/>
          <p:cNvSpPr>
            <a:spLocks noGrp="1"/>
          </p:cNvSpPr>
          <p:nvPr>
            <p:ph type="subTitle" idx="1"/>
          </p:nvPr>
        </p:nvSpPr>
        <p:spPr>
          <a:xfrm>
            <a:off x="0" y="1484784"/>
            <a:ext cx="9144000" cy="5472608"/>
          </a:xfrm>
          <a:gradFill flip="none" rotWithShape="1">
            <a:gsLst>
              <a:gs pos="77000">
                <a:schemeClr val="accent1"/>
              </a:gs>
              <a:gs pos="90000">
                <a:srgbClr val="FFFF00"/>
              </a:gs>
              <a:gs pos="0">
                <a:srgbClr val="DDEBCF"/>
              </a:gs>
              <a:gs pos="34000">
                <a:srgbClr val="9CB86E"/>
              </a:gs>
              <a:gs pos="100000">
                <a:srgbClr val="156B13"/>
              </a:gs>
            </a:gsLst>
            <a:lin ang="2700000" scaled="1"/>
            <a:tileRect/>
          </a:gradFill>
        </p:spPr>
        <p:txBody>
          <a:bodyPr/>
          <a:lstStyle/>
          <a:p>
            <a:pPr algn="just"/>
            <a:r>
              <a:rPr lang="ar-IQ" dirty="0" smtClean="0">
                <a:solidFill>
                  <a:schemeClr val="tx1"/>
                </a:solidFill>
              </a:rPr>
              <a:t>4-التنبؤ في السلوك</a:t>
            </a:r>
            <a:r>
              <a:rPr lang="en-US" dirty="0" smtClean="0">
                <a:solidFill>
                  <a:schemeClr val="tx1"/>
                </a:solidFill>
              </a:rPr>
              <a:t> Predicting Behavior :</a:t>
            </a:r>
            <a:r>
              <a:rPr lang="ar-IQ" dirty="0" smtClean="0">
                <a:solidFill>
                  <a:schemeClr val="tx1"/>
                </a:solidFill>
              </a:rPr>
              <a:t>وفيه يستطيع الفرد ان يتوصل إلى تنبؤات محتملة للسلوك يمكن ان </a:t>
            </a:r>
            <a:r>
              <a:rPr lang="ar-IQ" dirty="0">
                <a:solidFill>
                  <a:schemeClr val="tx1"/>
                </a:solidFill>
              </a:rPr>
              <a:t>تحدث لمتغيرات </a:t>
            </a:r>
            <a:r>
              <a:rPr lang="ar-IQ" dirty="0" smtClean="0">
                <a:solidFill>
                  <a:schemeClr val="tx1"/>
                </a:solidFill>
              </a:rPr>
              <a:t>محددة في </a:t>
            </a:r>
            <a:r>
              <a:rPr lang="ar-IQ" dirty="0">
                <a:solidFill>
                  <a:schemeClr val="tx1"/>
                </a:solidFill>
              </a:rPr>
              <a:t>ظروف معينة. </a:t>
            </a:r>
          </a:p>
          <a:p>
            <a:pPr algn="just"/>
            <a:r>
              <a:rPr lang="ar-IQ" dirty="0" smtClean="0">
                <a:solidFill>
                  <a:schemeClr val="tx1"/>
                </a:solidFill>
              </a:rPr>
              <a:t>5- ضبط السلوك والتحكم فيه: </a:t>
            </a:r>
            <a:r>
              <a:rPr lang="en-US" dirty="0" smtClean="0">
                <a:solidFill>
                  <a:schemeClr val="tx1"/>
                </a:solidFill>
              </a:rPr>
              <a:t>Discipline Behavior</a:t>
            </a:r>
            <a:r>
              <a:rPr lang="ar-IQ" dirty="0" smtClean="0">
                <a:solidFill>
                  <a:schemeClr val="tx1"/>
                </a:solidFill>
              </a:rPr>
              <a:t> وفيها يستطيع الفرد ان يتحكم في سلوك الأخرين بدرجة احتمالية كبيرة. كما يحصل عند إعطاء الثواب والعقاب.</a:t>
            </a:r>
            <a:endParaRPr lang="ar-IQ" dirty="0">
              <a:solidFill>
                <a:schemeClr val="tx1"/>
              </a:solidFill>
            </a:endParaRPr>
          </a:p>
        </p:txBody>
      </p:sp>
    </p:spTree>
    <p:extLst>
      <p:ext uri="{BB962C8B-B14F-4D97-AF65-F5344CB8AC3E}">
        <p14:creationId xmlns:p14="http://schemas.microsoft.com/office/powerpoint/2010/main" val="75159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1556792"/>
          </a:xfrm>
          <a:gradFill>
            <a:gsLst>
              <a:gs pos="0">
                <a:srgbClr val="DDEBCF"/>
              </a:gs>
              <a:gs pos="50000">
                <a:srgbClr val="9CB86E"/>
              </a:gs>
              <a:gs pos="100000">
                <a:srgbClr val="156B13"/>
              </a:gs>
            </a:gsLst>
            <a:lin ang="5400000" scaled="0"/>
          </a:gradFill>
        </p:spPr>
        <p:txBody>
          <a:bodyPr/>
          <a:lstStyle/>
          <a:p>
            <a:r>
              <a:rPr lang="ar-IQ" dirty="0" smtClean="0"/>
              <a:t>فروع علم النفس</a:t>
            </a:r>
            <a:endParaRPr lang="ar-IQ" dirty="0"/>
          </a:p>
        </p:txBody>
      </p:sp>
      <p:sp>
        <p:nvSpPr>
          <p:cNvPr id="3" name="عنوان فرعي 2"/>
          <p:cNvSpPr>
            <a:spLocks noGrp="1"/>
          </p:cNvSpPr>
          <p:nvPr>
            <p:ph type="subTitle" idx="1"/>
          </p:nvPr>
        </p:nvSpPr>
        <p:spPr>
          <a:xfrm>
            <a:off x="-6333" y="1556792"/>
            <a:ext cx="9144000" cy="5301208"/>
          </a:xfrm>
          <a:gradFill flip="none" rotWithShape="1">
            <a:gsLst>
              <a:gs pos="77000">
                <a:schemeClr val="accent1"/>
              </a:gs>
              <a:gs pos="90000">
                <a:srgbClr val="FFFF00"/>
              </a:gs>
              <a:gs pos="0">
                <a:srgbClr val="DDEBCF"/>
              </a:gs>
              <a:gs pos="34000">
                <a:srgbClr val="9CB86E"/>
              </a:gs>
              <a:gs pos="100000">
                <a:srgbClr val="156B13"/>
              </a:gs>
            </a:gsLst>
            <a:lin ang="2700000" scaled="1"/>
            <a:tileRect/>
          </a:gradFill>
        </p:spPr>
        <p:txBody>
          <a:bodyPr/>
          <a:lstStyle/>
          <a:p>
            <a:pPr algn="just"/>
            <a:r>
              <a:rPr lang="ar-IQ" dirty="0" smtClean="0">
                <a:solidFill>
                  <a:schemeClr val="tx1"/>
                </a:solidFill>
              </a:rPr>
              <a:t>لما كان علم النفس هو علم دراسة السلوك فانه يدخل في مجمل النشاط البشري، وعليه فهناك فروع كثيرة لعلم النفس مثل علم النفس العام – علم النفس الاجتماعي – علم النفس العسكري – علم نفس </a:t>
            </a:r>
            <a:r>
              <a:rPr lang="ar-IQ" dirty="0" err="1" smtClean="0">
                <a:solidFill>
                  <a:schemeClr val="tx1"/>
                </a:solidFill>
              </a:rPr>
              <a:t>الازمات</a:t>
            </a:r>
            <a:r>
              <a:rPr lang="ar-IQ" dirty="0" smtClean="0">
                <a:solidFill>
                  <a:schemeClr val="tx1"/>
                </a:solidFill>
              </a:rPr>
              <a:t>- علم النفس الإرشادي- علم النفس الرياضي –العسكري – الصناعي – الإداري- الفسيولوجي- العصبي- علم نفس الطفولة والمراهقة –علم نفس الكبار – وعلم النفس التربوي. ولكل علم منها </a:t>
            </a:r>
            <a:r>
              <a:rPr lang="ar-IQ" dirty="0" err="1" smtClean="0">
                <a:solidFill>
                  <a:schemeClr val="tx1"/>
                </a:solidFill>
              </a:rPr>
              <a:t>اهدافه</a:t>
            </a:r>
            <a:r>
              <a:rPr lang="ar-IQ" dirty="0" smtClean="0">
                <a:solidFill>
                  <a:schemeClr val="tx1"/>
                </a:solidFill>
              </a:rPr>
              <a:t> طبقا لميدان التطبيق. </a:t>
            </a:r>
            <a:endParaRPr lang="ar-IQ" dirty="0">
              <a:solidFill>
                <a:schemeClr val="tx1"/>
              </a:solidFill>
            </a:endParaRPr>
          </a:p>
        </p:txBody>
      </p:sp>
    </p:spTree>
    <p:extLst>
      <p:ext uri="{BB962C8B-B14F-4D97-AF65-F5344CB8AC3E}">
        <p14:creationId xmlns:p14="http://schemas.microsoft.com/office/powerpoint/2010/main" val="1631982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1412777"/>
          </a:xfrm>
          <a:gradFill>
            <a:gsLst>
              <a:gs pos="0">
                <a:srgbClr val="DDEBCF"/>
              </a:gs>
              <a:gs pos="50000">
                <a:srgbClr val="9CB86E"/>
              </a:gs>
              <a:gs pos="100000">
                <a:srgbClr val="156B13"/>
              </a:gs>
            </a:gsLst>
            <a:lin ang="5400000" scaled="0"/>
          </a:gradFill>
        </p:spPr>
        <p:txBody>
          <a:bodyPr>
            <a:normAutofit fontScale="90000"/>
          </a:bodyPr>
          <a:lstStyle/>
          <a:p>
            <a:r>
              <a:rPr lang="ar-IQ" dirty="0" smtClean="0"/>
              <a:t>تعريف علم النفس التربوي                    </a:t>
            </a:r>
            <a:r>
              <a:rPr lang="en-US" dirty="0" smtClean="0"/>
              <a:t>Educational Psychology</a:t>
            </a:r>
            <a:endParaRPr lang="ar-IQ" dirty="0"/>
          </a:p>
        </p:txBody>
      </p:sp>
      <p:sp>
        <p:nvSpPr>
          <p:cNvPr id="3" name="عنوان فرعي 2"/>
          <p:cNvSpPr>
            <a:spLocks noGrp="1"/>
          </p:cNvSpPr>
          <p:nvPr>
            <p:ph type="subTitle" idx="1"/>
          </p:nvPr>
        </p:nvSpPr>
        <p:spPr>
          <a:xfrm>
            <a:off x="0" y="1340768"/>
            <a:ext cx="9144000" cy="5517232"/>
          </a:xfrm>
          <a:gradFill flip="none" rotWithShape="1">
            <a:gsLst>
              <a:gs pos="77000">
                <a:schemeClr val="accent1"/>
              </a:gs>
              <a:gs pos="90000">
                <a:srgbClr val="FFFF00"/>
              </a:gs>
              <a:gs pos="0">
                <a:srgbClr val="DDEBCF"/>
              </a:gs>
              <a:gs pos="34000">
                <a:srgbClr val="9CB86E"/>
              </a:gs>
              <a:gs pos="100000">
                <a:srgbClr val="156B13"/>
              </a:gs>
            </a:gsLst>
            <a:lin ang="2700000" scaled="1"/>
            <a:tileRect/>
          </a:gradFill>
        </p:spPr>
        <p:txBody>
          <a:bodyPr>
            <a:normAutofit/>
          </a:bodyPr>
          <a:lstStyle/>
          <a:p>
            <a:pPr algn="just"/>
            <a:r>
              <a:rPr lang="ar-IQ" dirty="0" smtClean="0">
                <a:solidFill>
                  <a:schemeClr val="tx1"/>
                </a:solidFill>
              </a:rPr>
              <a:t>هو احد فروع علم النفس التطبيقية تهتم بتطبيق مبادئ علم النفس في ميدان التربية والتعليم . .</a:t>
            </a:r>
            <a:r>
              <a:rPr lang="ar-IQ" dirty="0" err="1" smtClean="0">
                <a:solidFill>
                  <a:schemeClr val="tx1"/>
                </a:solidFill>
              </a:rPr>
              <a:t>اذ</a:t>
            </a:r>
            <a:r>
              <a:rPr lang="ar-IQ" dirty="0" smtClean="0">
                <a:solidFill>
                  <a:schemeClr val="tx1"/>
                </a:solidFill>
              </a:rPr>
              <a:t> يتخذ منحيين مهمين هما:</a:t>
            </a:r>
          </a:p>
          <a:p>
            <a:pPr algn="just"/>
            <a:r>
              <a:rPr lang="ar-IQ" dirty="0" smtClean="0">
                <a:solidFill>
                  <a:schemeClr val="tx1"/>
                </a:solidFill>
              </a:rPr>
              <a:t>1- إدارة النسئ وإعدادهم إعدادا تعليميا .</a:t>
            </a:r>
          </a:p>
          <a:p>
            <a:pPr algn="just"/>
            <a:r>
              <a:rPr lang="ar-IQ" dirty="0" smtClean="0">
                <a:solidFill>
                  <a:schemeClr val="tx1"/>
                </a:solidFill>
              </a:rPr>
              <a:t>2- تنمية قدراتهم العقلية وإمكانياتهم المعرفية وبناء شخصياتهم ، وكل ذلك يتم من خلال عمليتي التعليم والتعلم.</a:t>
            </a:r>
          </a:p>
          <a:p>
            <a:pPr algn="just"/>
            <a:r>
              <a:rPr lang="ar-IQ" dirty="0">
                <a:solidFill>
                  <a:schemeClr val="tx1"/>
                </a:solidFill>
              </a:rPr>
              <a:t> </a:t>
            </a:r>
            <a:r>
              <a:rPr lang="ar-IQ" dirty="0" smtClean="0">
                <a:solidFill>
                  <a:schemeClr val="tx1"/>
                </a:solidFill>
              </a:rPr>
              <a:t>  ويعرفه </a:t>
            </a:r>
            <a:r>
              <a:rPr lang="ar-IQ" dirty="0" err="1" smtClean="0">
                <a:solidFill>
                  <a:schemeClr val="tx1"/>
                </a:solidFill>
              </a:rPr>
              <a:t>ابو</a:t>
            </a:r>
            <a:r>
              <a:rPr lang="ar-IQ" dirty="0" smtClean="0">
                <a:solidFill>
                  <a:schemeClr val="tx1"/>
                </a:solidFill>
              </a:rPr>
              <a:t> حطب بانه </a:t>
            </a:r>
            <a:r>
              <a:rPr lang="ar-IQ" dirty="0" smtClean="0">
                <a:solidFill>
                  <a:srgbClr val="050505"/>
                </a:solidFill>
                <a:latin typeface="times"/>
              </a:rPr>
              <a:t>ذلك </a:t>
            </a:r>
            <a:r>
              <a:rPr lang="ar-IQ" dirty="0">
                <a:solidFill>
                  <a:srgbClr val="050505"/>
                </a:solidFill>
                <a:latin typeface="times"/>
              </a:rPr>
              <a:t>المجال الذي </a:t>
            </a:r>
            <a:r>
              <a:rPr lang="ar-IQ" dirty="0" smtClean="0">
                <a:solidFill>
                  <a:srgbClr val="050505"/>
                </a:solidFill>
                <a:latin typeface="times"/>
              </a:rPr>
              <a:t>يعنى </a:t>
            </a:r>
            <a:r>
              <a:rPr lang="ar-IQ" dirty="0">
                <a:solidFill>
                  <a:srgbClr val="050505"/>
                </a:solidFill>
                <a:latin typeface="times"/>
              </a:rPr>
              <a:t>بدراسة السلوك الإنساني في مواقف </a:t>
            </a:r>
            <a:r>
              <a:rPr lang="ar-IQ" dirty="0" smtClean="0">
                <a:solidFill>
                  <a:srgbClr val="050505"/>
                </a:solidFill>
                <a:latin typeface="times"/>
              </a:rPr>
              <a:t>التعلم والتعليم </a:t>
            </a:r>
            <a:r>
              <a:rPr lang="ar-IQ" dirty="0">
                <a:solidFill>
                  <a:srgbClr val="050505"/>
                </a:solidFill>
                <a:latin typeface="times"/>
              </a:rPr>
              <a:t>لدى الأفراد، ويسهم في التعرف إلى المشكلات التربوية و العمل على حلها و التخلص منها </a:t>
            </a:r>
            <a:r>
              <a:rPr lang="ar-IQ" dirty="0" smtClean="0">
                <a:solidFill>
                  <a:srgbClr val="050505"/>
                </a:solidFill>
                <a:latin typeface="times"/>
              </a:rPr>
              <a:t>.</a:t>
            </a:r>
            <a:r>
              <a:rPr lang="ar-IQ" dirty="0" smtClean="0">
                <a:solidFill>
                  <a:schemeClr val="tx1"/>
                </a:solidFill>
              </a:rPr>
              <a:t>ويعد من المقررات المهمة في كليات التربية ومعاهد إعداد المعلمين وفي برامج التأهيل النفسي والإرشادي للطلبة.</a:t>
            </a:r>
            <a:endParaRPr lang="ar-IQ" dirty="0">
              <a:solidFill>
                <a:schemeClr val="tx1"/>
              </a:solidFill>
            </a:endParaRPr>
          </a:p>
        </p:txBody>
      </p:sp>
    </p:spTree>
    <p:extLst>
      <p:ext uri="{BB962C8B-B14F-4D97-AF65-F5344CB8AC3E}">
        <p14:creationId xmlns:p14="http://schemas.microsoft.com/office/powerpoint/2010/main" val="3663411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1412777"/>
          </a:xfrm>
          <a:gradFill>
            <a:gsLst>
              <a:gs pos="0">
                <a:srgbClr val="DDEBCF"/>
              </a:gs>
              <a:gs pos="50000">
                <a:srgbClr val="9CB86E"/>
              </a:gs>
              <a:gs pos="100000">
                <a:srgbClr val="156B13"/>
              </a:gs>
            </a:gsLst>
            <a:lin ang="5400000" scaled="0"/>
          </a:gradFill>
        </p:spPr>
        <p:txBody>
          <a:bodyPr/>
          <a:lstStyle/>
          <a:p>
            <a:r>
              <a:rPr lang="ar-IQ" dirty="0" smtClean="0"/>
              <a:t>موضوعات علم النفس التربوي</a:t>
            </a:r>
            <a:endParaRPr lang="ar-IQ" dirty="0"/>
          </a:p>
        </p:txBody>
      </p:sp>
      <p:sp>
        <p:nvSpPr>
          <p:cNvPr id="3" name="عنوان فرعي 2"/>
          <p:cNvSpPr>
            <a:spLocks noGrp="1"/>
          </p:cNvSpPr>
          <p:nvPr>
            <p:ph type="subTitle" idx="1"/>
          </p:nvPr>
        </p:nvSpPr>
        <p:spPr>
          <a:xfrm>
            <a:off x="0" y="1412776"/>
            <a:ext cx="9144000" cy="5445224"/>
          </a:xfrm>
          <a:gradFill flip="none" rotWithShape="1">
            <a:gsLst>
              <a:gs pos="77000">
                <a:schemeClr val="accent1"/>
              </a:gs>
              <a:gs pos="90000">
                <a:srgbClr val="FFFF00"/>
              </a:gs>
              <a:gs pos="0">
                <a:srgbClr val="DDEBCF"/>
              </a:gs>
              <a:gs pos="34000">
                <a:srgbClr val="9CB86E"/>
              </a:gs>
              <a:gs pos="100000">
                <a:srgbClr val="156B13"/>
              </a:gs>
            </a:gsLst>
            <a:lin ang="2700000" scaled="1"/>
            <a:tileRect/>
          </a:gradFill>
        </p:spPr>
        <p:txBody>
          <a:bodyPr>
            <a:normAutofit/>
          </a:bodyPr>
          <a:lstStyle/>
          <a:p>
            <a:pPr algn="just"/>
            <a:r>
              <a:rPr lang="ar-IQ" dirty="0" smtClean="0">
                <a:solidFill>
                  <a:schemeClr val="tx1"/>
                </a:solidFill>
              </a:rPr>
              <a:t>يهتم علم النفس التربوي بالموضوعات الأتية:</a:t>
            </a:r>
          </a:p>
          <a:p>
            <a:pPr algn="just"/>
            <a:r>
              <a:rPr lang="ar-IQ" dirty="0" smtClean="0">
                <a:solidFill>
                  <a:schemeClr val="tx1"/>
                </a:solidFill>
              </a:rPr>
              <a:t>1- دراسة وفهم تطور ونماء الخصائص العقلية والجسمية والانفعالية والنفسية والاجتماعية للمتعلم.</a:t>
            </a:r>
          </a:p>
          <a:p>
            <a:pPr algn="just"/>
            <a:r>
              <a:rPr lang="ar-IQ" dirty="0" smtClean="0">
                <a:solidFill>
                  <a:schemeClr val="tx1"/>
                </a:solidFill>
              </a:rPr>
              <a:t>2- دراسة طرائق التدريس وإتقانها طبقا لخصائص المتعلم </a:t>
            </a:r>
            <a:r>
              <a:rPr lang="ar-IQ" dirty="0" err="1" smtClean="0">
                <a:solidFill>
                  <a:schemeClr val="tx1"/>
                </a:solidFill>
              </a:rPr>
              <a:t>انفة</a:t>
            </a:r>
            <a:r>
              <a:rPr lang="ar-IQ" dirty="0" smtClean="0">
                <a:solidFill>
                  <a:schemeClr val="tx1"/>
                </a:solidFill>
              </a:rPr>
              <a:t> الذكر وتطبيقها بما يتناسب مع تلك الخصائص.</a:t>
            </a:r>
          </a:p>
          <a:p>
            <a:pPr algn="just"/>
            <a:r>
              <a:rPr lang="ar-IQ" dirty="0" smtClean="0">
                <a:solidFill>
                  <a:schemeClr val="tx1"/>
                </a:solidFill>
              </a:rPr>
              <a:t>3- الاهتمام بدور وأهمية التغذية الراجعة بوصفها المعيار الأهم في معرفة درجة إتقان وتعلم المعلومة</a:t>
            </a:r>
          </a:p>
          <a:p>
            <a:pPr algn="just"/>
            <a:r>
              <a:rPr lang="ar-IQ" dirty="0" smtClean="0">
                <a:solidFill>
                  <a:schemeClr val="tx1"/>
                </a:solidFill>
              </a:rPr>
              <a:t>4- دراسة نظريات التعلم ومعرفة أساسيات وأهداف وتطبيقات كل منها ، طبقا لكل حالة وظرف داخل الصف.</a:t>
            </a:r>
            <a:endParaRPr lang="ar-IQ" dirty="0">
              <a:solidFill>
                <a:schemeClr val="tx1"/>
              </a:solidFill>
            </a:endParaRPr>
          </a:p>
        </p:txBody>
      </p:sp>
    </p:spTree>
    <p:extLst>
      <p:ext uri="{BB962C8B-B14F-4D97-AF65-F5344CB8AC3E}">
        <p14:creationId xmlns:p14="http://schemas.microsoft.com/office/powerpoint/2010/main" val="4022349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0"/>
            <a:ext cx="9231086" cy="6641976"/>
          </a:xfrm>
          <a:gradFill flip="none" rotWithShape="1">
            <a:gsLst>
              <a:gs pos="77000">
                <a:schemeClr val="accent1"/>
              </a:gs>
              <a:gs pos="90000">
                <a:srgbClr val="FFFF00"/>
              </a:gs>
              <a:gs pos="0">
                <a:srgbClr val="DDEBCF"/>
              </a:gs>
              <a:gs pos="34000">
                <a:srgbClr val="9CB86E"/>
              </a:gs>
              <a:gs pos="100000">
                <a:srgbClr val="156B13"/>
              </a:gs>
            </a:gsLst>
            <a:lin ang="2700000" scaled="1"/>
            <a:tileRect/>
          </a:gradFill>
        </p:spPr>
        <p:txBody>
          <a:bodyPr>
            <a:normAutofit lnSpcReduction="10000"/>
          </a:bodyPr>
          <a:lstStyle/>
          <a:p>
            <a:pPr algn="just"/>
            <a:r>
              <a:rPr lang="ar-IQ" dirty="0" smtClean="0">
                <a:solidFill>
                  <a:schemeClr val="tx1"/>
                </a:solidFill>
              </a:rPr>
              <a:t>5- التعرف على الأساليب التربوية المناسبة في التعامل مع المتعلمين ومعالجة المشاكل والمعوقات التي تحدث أثناء سير العملية التربوية.</a:t>
            </a:r>
          </a:p>
          <a:p>
            <a:pPr algn="just"/>
            <a:r>
              <a:rPr lang="ar-IQ" dirty="0" smtClean="0">
                <a:solidFill>
                  <a:schemeClr val="tx1"/>
                </a:solidFill>
              </a:rPr>
              <a:t>6- إتقان أساليب القياس المناسبة في تقويم التحصيل الدراسي .</a:t>
            </a:r>
            <a:r>
              <a:rPr lang="ar-IQ" dirty="0" err="1" smtClean="0">
                <a:solidFill>
                  <a:schemeClr val="tx1"/>
                </a:solidFill>
              </a:rPr>
              <a:t>اذ</a:t>
            </a:r>
            <a:r>
              <a:rPr lang="ar-IQ" dirty="0" smtClean="0">
                <a:solidFill>
                  <a:schemeClr val="tx1"/>
                </a:solidFill>
              </a:rPr>
              <a:t> تشكل الاختبارات التحصيلية محور العملية التعليمية.</a:t>
            </a:r>
          </a:p>
          <a:p>
            <a:pPr algn="just"/>
            <a:r>
              <a:rPr lang="ar-IQ" dirty="0" smtClean="0">
                <a:solidFill>
                  <a:schemeClr val="tx1"/>
                </a:solidFill>
              </a:rPr>
              <a:t>7- مراعاة الفروق الفردية بين المتعلمين من خلال التعرف على قدراتهم العقلية ومستوى ذكاء كل منهم وطريقة </a:t>
            </a:r>
            <a:r>
              <a:rPr lang="ar-IQ" dirty="0" err="1" smtClean="0">
                <a:solidFill>
                  <a:schemeClr val="tx1"/>
                </a:solidFill>
              </a:rPr>
              <a:t>واسلوب</a:t>
            </a:r>
            <a:r>
              <a:rPr lang="ar-IQ" dirty="0" smtClean="0">
                <a:solidFill>
                  <a:schemeClr val="tx1"/>
                </a:solidFill>
              </a:rPr>
              <a:t> تفكير للمتعلم. فعلى سبيل المثال يختلف الأفراد ذوي السيادة النصفية اليمنى للدماغ عن أقرانهم ذوي السيادة النصفية اليسرى في طريقة معالجاتهم للمعلومات وأساليب التفكير والتفضيلات والميول العلمية.</a:t>
            </a:r>
          </a:p>
          <a:p>
            <a:pPr algn="just"/>
            <a:r>
              <a:rPr lang="ar-IQ" dirty="0" smtClean="0">
                <a:solidFill>
                  <a:schemeClr val="tx1"/>
                </a:solidFill>
              </a:rPr>
              <a:t>8- تنمية المهارات الاجتماعية لدى المتعلمين وتطوير قدرات التفاعل بينهم .والعمل على تطوير خصائص الشخصية العلمية من قبيل المرونة وتحمل الغموص والتعامل مع الضغوط والتكييف معها في مختلف الظروف.</a:t>
            </a:r>
            <a:endParaRPr lang="ar-IQ" dirty="0">
              <a:solidFill>
                <a:schemeClr val="tx1"/>
              </a:solidFill>
            </a:endParaRPr>
          </a:p>
        </p:txBody>
      </p:sp>
    </p:spTree>
    <p:extLst>
      <p:ext uri="{BB962C8B-B14F-4D97-AF65-F5344CB8AC3E}">
        <p14:creationId xmlns:p14="http://schemas.microsoft.com/office/powerpoint/2010/main" val="3517298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9450" y="0"/>
            <a:ext cx="9144000" cy="1412776"/>
          </a:xfrm>
          <a:gradFill>
            <a:gsLst>
              <a:gs pos="0">
                <a:srgbClr val="DDEBCF"/>
              </a:gs>
              <a:gs pos="50000">
                <a:srgbClr val="9CB86E"/>
              </a:gs>
              <a:gs pos="100000">
                <a:srgbClr val="156B13"/>
              </a:gs>
            </a:gsLst>
            <a:lin ang="5400000" scaled="0"/>
          </a:gradFill>
        </p:spPr>
        <p:txBody>
          <a:bodyPr>
            <a:normAutofit/>
          </a:bodyPr>
          <a:lstStyle/>
          <a:p>
            <a:pPr algn="justLow">
              <a:lnSpc>
                <a:spcPct val="150000"/>
              </a:lnSpc>
            </a:pPr>
            <a:r>
              <a:rPr lang="ar-IQ" sz="3200" b="1" u="sng" dirty="0">
                <a:latin typeface="Times New Roman"/>
                <a:ea typeface="Times New Roman"/>
                <a:cs typeface="Arial"/>
              </a:rPr>
              <a:t>المهارات التي يجب ان يتقنها المدرس:</a:t>
            </a:r>
            <a:endParaRPr lang="en-US" sz="3200" b="1" u="sng" dirty="0">
              <a:effectLst/>
              <a:latin typeface="Times New Roman"/>
              <a:ea typeface="Times New Roman"/>
            </a:endParaRPr>
          </a:p>
        </p:txBody>
      </p:sp>
      <p:sp>
        <p:nvSpPr>
          <p:cNvPr id="3" name="عنوان فرعي 2"/>
          <p:cNvSpPr>
            <a:spLocks noGrp="1"/>
          </p:cNvSpPr>
          <p:nvPr>
            <p:ph type="subTitle" idx="1"/>
          </p:nvPr>
        </p:nvSpPr>
        <p:spPr>
          <a:xfrm>
            <a:off x="0" y="1412776"/>
            <a:ext cx="9144000" cy="5445224"/>
          </a:xfrm>
          <a:gradFill flip="none" rotWithShape="1">
            <a:gsLst>
              <a:gs pos="77000">
                <a:schemeClr val="accent1"/>
              </a:gs>
              <a:gs pos="90000">
                <a:srgbClr val="FFFF00"/>
              </a:gs>
              <a:gs pos="0">
                <a:srgbClr val="DDEBCF"/>
              </a:gs>
              <a:gs pos="34000">
                <a:srgbClr val="9CB86E"/>
              </a:gs>
              <a:gs pos="100000">
                <a:srgbClr val="156B13"/>
              </a:gs>
            </a:gsLst>
            <a:lin ang="2700000" scaled="1"/>
            <a:tileRect/>
          </a:gradFill>
        </p:spPr>
        <p:txBody>
          <a:bodyPr/>
          <a:lstStyle/>
          <a:p>
            <a:pPr marL="342900" lvl="0" indent="-342900" algn="justLow">
              <a:lnSpc>
                <a:spcPct val="150000"/>
              </a:lnSpc>
              <a:buFont typeface="+mj-lt"/>
              <a:buAutoNum type="arabicPeriod"/>
              <a:tabLst>
                <a:tab pos="245110" algn="l"/>
              </a:tabLst>
            </a:pPr>
            <a:r>
              <a:rPr lang="ar-IQ" dirty="0">
                <a:solidFill>
                  <a:schemeClr val="tx1"/>
                </a:solidFill>
                <a:latin typeface="Times New Roman"/>
                <a:ea typeface="Times New Roman"/>
              </a:rPr>
              <a:t>الإلمام الكافي لمفاهيم علم النفس التربوي وأهدافه وموضوعاته.</a:t>
            </a:r>
            <a:endParaRPr lang="en-US" sz="2800" dirty="0">
              <a:solidFill>
                <a:schemeClr val="tx1"/>
              </a:solidFill>
              <a:latin typeface="Times New Roman"/>
              <a:ea typeface="Times New Roman"/>
            </a:endParaRPr>
          </a:p>
          <a:p>
            <a:pPr marL="342900" lvl="0" indent="-342900" algn="justLow">
              <a:lnSpc>
                <a:spcPct val="150000"/>
              </a:lnSpc>
              <a:buFont typeface="+mj-lt"/>
              <a:buAutoNum type="arabicPeriod"/>
              <a:tabLst>
                <a:tab pos="245110" algn="l"/>
              </a:tabLst>
            </a:pPr>
            <a:r>
              <a:rPr lang="ar-IQ" dirty="0">
                <a:solidFill>
                  <a:schemeClr val="tx1"/>
                </a:solidFill>
                <a:latin typeface="Times New Roman"/>
                <a:ea typeface="Times New Roman"/>
              </a:rPr>
              <a:t>الاجتهاد في تعلم مهارات التدريس وأساليب إيصال المعلومات إلى المتعلمين من خلال إتقان طرائق التدريس وأنواعها. المناقشة – التلقين- المشاركة.</a:t>
            </a:r>
            <a:endParaRPr lang="en-US" sz="2800" dirty="0">
              <a:solidFill>
                <a:schemeClr val="tx1"/>
              </a:solidFill>
              <a:latin typeface="Times New Roman"/>
              <a:ea typeface="Times New Roman"/>
            </a:endParaRPr>
          </a:p>
          <a:p>
            <a:pPr marL="342900" lvl="0" indent="-342900" algn="justLow">
              <a:lnSpc>
                <a:spcPct val="150000"/>
              </a:lnSpc>
              <a:buFont typeface="+mj-lt"/>
              <a:buAutoNum type="arabicPeriod"/>
              <a:tabLst>
                <a:tab pos="245110" algn="l"/>
              </a:tabLst>
            </a:pPr>
            <a:r>
              <a:rPr lang="ar-IQ" dirty="0">
                <a:solidFill>
                  <a:schemeClr val="tx1"/>
                </a:solidFill>
                <a:latin typeface="Times New Roman"/>
                <a:ea typeface="Times New Roman"/>
              </a:rPr>
              <a:t>الاجتهاد في تعلم </a:t>
            </a:r>
            <a:r>
              <a:rPr lang="ar-IQ" dirty="0" smtClean="0">
                <a:solidFill>
                  <a:schemeClr val="tx1"/>
                </a:solidFill>
                <a:latin typeface="Times New Roman"/>
                <a:ea typeface="Times New Roman"/>
              </a:rPr>
              <a:t>أساليب </a:t>
            </a:r>
            <a:r>
              <a:rPr lang="ar-IQ" dirty="0">
                <a:solidFill>
                  <a:schemeClr val="tx1"/>
                </a:solidFill>
                <a:latin typeface="Times New Roman"/>
                <a:ea typeface="Times New Roman"/>
              </a:rPr>
              <a:t>القياس والتقويم داخل البيئة التعليمية والتعرف على كيفية </a:t>
            </a:r>
            <a:r>
              <a:rPr lang="ar-IQ" dirty="0" smtClean="0">
                <a:solidFill>
                  <a:schemeClr val="tx1"/>
                </a:solidFill>
                <a:latin typeface="Times New Roman"/>
                <a:ea typeface="Times New Roman"/>
              </a:rPr>
              <a:t>إعداد الأسئلة وأنواعها </a:t>
            </a:r>
            <a:r>
              <a:rPr lang="ar-IQ" dirty="0">
                <a:solidFill>
                  <a:schemeClr val="tx1"/>
                </a:solidFill>
                <a:latin typeface="Times New Roman"/>
                <a:ea typeface="Times New Roman"/>
              </a:rPr>
              <a:t>وتكميمها.</a:t>
            </a:r>
            <a:endParaRPr lang="en-US" sz="2800" dirty="0">
              <a:solidFill>
                <a:schemeClr val="tx1"/>
              </a:solidFill>
              <a:latin typeface="Times New Roman"/>
              <a:ea typeface="Times New Roman"/>
            </a:endParaRPr>
          </a:p>
          <a:p>
            <a:endParaRPr lang="ar-IQ" dirty="0"/>
          </a:p>
        </p:txBody>
      </p:sp>
    </p:spTree>
    <p:extLst>
      <p:ext uri="{BB962C8B-B14F-4D97-AF65-F5344CB8AC3E}">
        <p14:creationId xmlns:p14="http://schemas.microsoft.com/office/powerpoint/2010/main" val="12013147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29029"/>
            <a:ext cx="9144000" cy="1657830"/>
          </a:xfrm>
          <a:gradFill>
            <a:gsLst>
              <a:gs pos="0">
                <a:srgbClr val="DDEBCF"/>
              </a:gs>
              <a:gs pos="50000">
                <a:srgbClr val="9CB86E"/>
              </a:gs>
              <a:gs pos="100000">
                <a:srgbClr val="156B13"/>
              </a:gs>
            </a:gsLst>
            <a:lin ang="5400000" scaled="0"/>
          </a:gradFill>
        </p:spPr>
        <p:txBody>
          <a:bodyPr/>
          <a:lstStyle/>
          <a:p>
            <a:r>
              <a:rPr lang="ar-IQ" sz="3200" b="1" u="sng" dirty="0">
                <a:solidFill>
                  <a:prstClr val="black"/>
                </a:solidFill>
                <a:latin typeface="Times New Roman"/>
                <a:ea typeface="Times New Roman"/>
                <a:cs typeface="Arial"/>
              </a:rPr>
              <a:t>المهارات التي يجب ان يتقنها المدرس</a:t>
            </a:r>
            <a:endParaRPr lang="ar-IQ" dirty="0"/>
          </a:p>
        </p:txBody>
      </p:sp>
      <p:sp>
        <p:nvSpPr>
          <p:cNvPr id="3" name="عنوان فرعي 2"/>
          <p:cNvSpPr>
            <a:spLocks noGrp="1"/>
          </p:cNvSpPr>
          <p:nvPr>
            <p:ph type="subTitle" idx="1"/>
          </p:nvPr>
        </p:nvSpPr>
        <p:spPr>
          <a:xfrm>
            <a:off x="0" y="1628800"/>
            <a:ext cx="9144000" cy="5229200"/>
          </a:xfrm>
          <a:gradFill flip="none" rotWithShape="1">
            <a:gsLst>
              <a:gs pos="77000">
                <a:schemeClr val="accent1"/>
              </a:gs>
              <a:gs pos="90000">
                <a:srgbClr val="FFFF00"/>
              </a:gs>
              <a:gs pos="0">
                <a:srgbClr val="DDEBCF"/>
              </a:gs>
              <a:gs pos="34000">
                <a:srgbClr val="9CB86E"/>
              </a:gs>
              <a:gs pos="100000">
                <a:srgbClr val="156B13"/>
              </a:gs>
            </a:gsLst>
            <a:lin ang="2700000" scaled="1"/>
            <a:tileRect/>
          </a:gradFill>
        </p:spPr>
        <p:txBody>
          <a:bodyPr>
            <a:normAutofit fontScale="92500" lnSpcReduction="20000"/>
          </a:bodyPr>
          <a:lstStyle/>
          <a:p>
            <a:pPr marL="342900" lvl="0" indent="-342900" algn="justLow">
              <a:lnSpc>
                <a:spcPct val="150000"/>
              </a:lnSpc>
              <a:buFont typeface="+mj-lt"/>
              <a:buAutoNum type="arabicPeriod"/>
              <a:tabLst>
                <a:tab pos="245110" algn="l"/>
              </a:tabLst>
            </a:pPr>
            <a:r>
              <a:rPr lang="ar-IQ" dirty="0">
                <a:solidFill>
                  <a:schemeClr val="tx1"/>
                </a:solidFill>
                <a:latin typeface="Times New Roman"/>
                <a:ea typeface="Times New Roman"/>
              </a:rPr>
              <a:t>مراعاة الظروف المحيطة بعملية التعلم سواء تعلق </a:t>
            </a:r>
            <a:r>
              <a:rPr lang="ar-IQ" dirty="0" smtClean="0">
                <a:solidFill>
                  <a:schemeClr val="tx1"/>
                </a:solidFill>
                <a:latin typeface="Times New Roman"/>
                <a:ea typeface="Times New Roman"/>
              </a:rPr>
              <a:t>الأمر </a:t>
            </a:r>
            <a:r>
              <a:rPr lang="ar-IQ" dirty="0">
                <a:solidFill>
                  <a:schemeClr val="tx1"/>
                </a:solidFill>
                <a:latin typeface="Times New Roman"/>
                <a:ea typeface="Times New Roman"/>
              </a:rPr>
              <a:t>بالبيئة المحيطة أو في شخصية الطالب.</a:t>
            </a:r>
            <a:endParaRPr lang="en-US" sz="2800" dirty="0">
              <a:solidFill>
                <a:schemeClr val="tx1"/>
              </a:solidFill>
              <a:latin typeface="Times New Roman"/>
              <a:ea typeface="Times New Roman"/>
            </a:endParaRPr>
          </a:p>
          <a:p>
            <a:pPr marL="342900" lvl="0" indent="-342900" algn="justLow">
              <a:lnSpc>
                <a:spcPct val="150000"/>
              </a:lnSpc>
              <a:buFont typeface="+mj-lt"/>
              <a:buAutoNum type="arabicPeriod"/>
              <a:tabLst>
                <a:tab pos="245110" algn="l"/>
              </a:tabLst>
            </a:pPr>
            <a:r>
              <a:rPr lang="ar-IQ" dirty="0">
                <a:solidFill>
                  <a:schemeClr val="tx1"/>
                </a:solidFill>
                <a:latin typeface="Times New Roman"/>
                <a:ea typeface="Times New Roman"/>
              </a:rPr>
              <a:t>ان شخصية المعلم تمثل نتاجا لسلسة من مراحل البناء المعرفي والفكري والوظيفي </a:t>
            </a:r>
            <a:r>
              <a:rPr lang="ar-IQ" dirty="0" smtClean="0">
                <a:solidFill>
                  <a:schemeClr val="tx1"/>
                </a:solidFill>
                <a:latin typeface="Times New Roman"/>
                <a:ea typeface="Times New Roman"/>
              </a:rPr>
              <a:t>إذ لابد </a:t>
            </a:r>
            <a:r>
              <a:rPr lang="ar-IQ" dirty="0">
                <a:solidFill>
                  <a:schemeClr val="tx1"/>
                </a:solidFill>
                <a:latin typeface="Times New Roman"/>
                <a:ea typeface="Times New Roman"/>
              </a:rPr>
              <a:t>للمعلم ان يتسم بمجموعة من الخصائص والميزات منها </a:t>
            </a:r>
            <a:r>
              <a:rPr lang="ar-IQ" dirty="0" smtClean="0">
                <a:solidFill>
                  <a:schemeClr val="tx1"/>
                </a:solidFill>
                <a:latin typeface="Times New Roman"/>
                <a:ea typeface="Times New Roman"/>
              </a:rPr>
              <a:t>إتقان </a:t>
            </a:r>
            <a:r>
              <a:rPr lang="ar-IQ" dirty="0">
                <a:solidFill>
                  <a:schemeClr val="tx1"/>
                </a:solidFill>
                <a:latin typeface="Times New Roman"/>
                <a:ea typeface="Times New Roman"/>
              </a:rPr>
              <a:t>المادة العلمية اتقانا تاما </a:t>
            </a:r>
            <a:r>
              <a:rPr lang="ar-IQ" dirty="0" smtClean="0">
                <a:solidFill>
                  <a:schemeClr val="tx1"/>
                </a:solidFill>
                <a:latin typeface="Times New Roman"/>
                <a:ea typeface="Times New Roman"/>
              </a:rPr>
              <a:t>لأنها </a:t>
            </a:r>
            <a:r>
              <a:rPr lang="ar-IQ" dirty="0">
                <a:solidFill>
                  <a:schemeClr val="tx1"/>
                </a:solidFill>
                <a:latin typeface="Times New Roman"/>
                <a:ea typeface="Times New Roman"/>
              </a:rPr>
              <a:t>تمثل العلامة </a:t>
            </a:r>
            <a:r>
              <a:rPr lang="ar-IQ" dirty="0" smtClean="0">
                <a:solidFill>
                  <a:schemeClr val="tx1"/>
                </a:solidFill>
                <a:latin typeface="Times New Roman"/>
                <a:ea typeface="Times New Roman"/>
              </a:rPr>
              <a:t>الأبرز </a:t>
            </a:r>
            <a:r>
              <a:rPr lang="ar-IQ" dirty="0">
                <a:solidFill>
                  <a:schemeClr val="tx1"/>
                </a:solidFill>
                <a:latin typeface="Times New Roman"/>
                <a:ea typeface="Times New Roman"/>
              </a:rPr>
              <a:t>في عملية التعلم .فضلا عن اتسامه بالمرونة وتحمل الضغوط خارج وداخل البيئة التعليمية والصبر على مكاره </a:t>
            </a:r>
            <a:r>
              <a:rPr lang="ar-IQ" dirty="0" smtClean="0">
                <a:solidFill>
                  <a:schemeClr val="tx1"/>
                </a:solidFill>
                <a:latin typeface="Times New Roman"/>
                <a:ea typeface="Times New Roman"/>
              </a:rPr>
              <a:t>الأمور </a:t>
            </a:r>
            <a:r>
              <a:rPr lang="ar-IQ" dirty="0">
                <a:solidFill>
                  <a:schemeClr val="tx1"/>
                </a:solidFill>
                <a:latin typeface="Times New Roman"/>
                <a:ea typeface="Times New Roman"/>
              </a:rPr>
              <a:t>والسعي الحثيث لمراجعة ما يستجد من معلومات في ميدان التخصص. </a:t>
            </a:r>
            <a:endParaRPr lang="en-US" sz="2800" dirty="0">
              <a:solidFill>
                <a:schemeClr val="tx1"/>
              </a:solidFill>
              <a:latin typeface="Times New Roman"/>
              <a:ea typeface="Times New Roman"/>
            </a:endParaRPr>
          </a:p>
          <a:p>
            <a:endParaRPr lang="ar-IQ" dirty="0"/>
          </a:p>
        </p:txBody>
      </p:sp>
    </p:spTree>
    <p:extLst>
      <p:ext uri="{BB962C8B-B14F-4D97-AF65-F5344CB8AC3E}">
        <p14:creationId xmlns:p14="http://schemas.microsoft.com/office/powerpoint/2010/main" val="353969967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746</Words>
  <Application>Microsoft Office PowerPoint</Application>
  <PresentationFormat>عرض على الشاشة (3:4)‏</PresentationFormat>
  <Paragraphs>44</Paragraphs>
  <Slides>17</Slides>
  <Notes>1</Notes>
  <HiddenSlides>0</HiddenSlides>
  <MMClips>0</MMClips>
  <ScaleCrop>false</ScaleCrop>
  <HeadingPairs>
    <vt:vector size="4" baseType="variant">
      <vt:variant>
        <vt:lpstr>نسق</vt:lpstr>
      </vt:variant>
      <vt:variant>
        <vt:i4>1</vt:i4>
      </vt:variant>
      <vt:variant>
        <vt:lpstr>عناوين الشرائح</vt:lpstr>
      </vt:variant>
      <vt:variant>
        <vt:i4>17</vt:i4>
      </vt:variant>
    </vt:vector>
  </HeadingPairs>
  <TitlesOfParts>
    <vt:vector size="18" baseType="lpstr">
      <vt:lpstr>نسق Office</vt:lpstr>
      <vt:lpstr>تعريف علم النفس  Psychology</vt:lpstr>
      <vt:lpstr>أهداف علم النفس</vt:lpstr>
      <vt:lpstr>اهداف علم النفس</vt:lpstr>
      <vt:lpstr>فروع علم النفس</vt:lpstr>
      <vt:lpstr>تعريف علم النفس التربوي                    Educational Psychology</vt:lpstr>
      <vt:lpstr>موضوعات علم النفس التربوي</vt:lpstr>
      <vt:lpstr>عرض تقديمي في PowerPoint</vt:lpstr>
      <vt:lpstr>المهارات التي يجب ان يتقنها المدرس:</vt:lpstr>
      <vt:lpstr>المهارات التي يجب ان يتقنها المدرس</vt:lpstr>
      <vt:lpstr>تعريف علم النفس</vt:lpstr>
      <vt:lpstr>تعريف علم النفس</vt:lpstr>
      <vt:lpstr>تعريف علم النفس</vt:lpstr>
      <vt:lpstr>تعريف علم النفس</vt:lpstr>
      <vt:lpstr>تعريف علم النفس  Psychology</vt:lpstr>
      <vt:lpstr>عرض تقديمي في PowerPoint</vt:lpstr>
      <vt:lpstr>تعريف علم النفس</vt:lpstr>
      <vt:lpstr>تعريف علم النفس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تعريف علم النفس</dc:title>
  <dc:creator>hp</dc:creator>
  <cp:lastModifiedBy>hp</cp:lastModifiedBy>
  <cp:revision>27</cp:revision>
  <dcterms:created xsi:type="dcterms:W3CDTF">2017-12-04T07:37:58Z</dcterms:created>
  <dcterms:modified xsi:type="dcterms:W3CDTF">2017-12-06T04:48:36Z</dcterms:modified>
</cp:coreProperties>
</file>