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9" r:id="rId2"/>
    <p:sldId id="257" r:id="rId3"/>
    <p:sldId id="258" r:id="rId4"/>
    <p:sldId id="266" r:id="rId5"/>
    <p:sldId id="267" r:id="rId6"/>
    <p:sldId id="260" r:id="rId7"/>
    <p:sldId id="261" r:id="rId8"/>
    <p:sldId id="262" r:id="rId9"/>
    <p:sldId id="263" r:id="rId10"/>
    <p:sldId id="264" r:id="rId11"/>
    <p:sldId id="268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82B2-F249-4C72-8F76-CB0D3BBAAACA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2253-8688-4646-8387-A9B35F252A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294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82B2-F249-4C72-8F76-CB0D3BBAAACA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2253-8688-4646-8387-A9B35F252A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450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82B2-F249-4C72-8F76-CB0D3BBAAACA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2253-8688-4646-8387-A9B35F252A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485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82B2-F249-4C72-8F76-CB0D3BBAAACA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2253-8688-4646-8387-A9B35F252A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701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82B2-F249-4C72-8F76-CB0D3BBAAACA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2253-8688-4646-8387-A9B35F252A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119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82B2-F249-4C72-8F76-CB0D3BBAAACA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2253-8688-4646-8387-A9B35F252A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577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82B2-F249-4C72-8F76-CB0D3BBAAACA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2253-8688-4646-8387-A9B35F252A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757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82B2-F249-4C72-8F76-CB0D3BBAAACA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2253-8688-4646-8387-A9B35F252A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443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82B2-F249-4C72-8F76-CB0D3BBAAACA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2253-8688-4646-8387-A9B35F252A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380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82B2-F249-4C72-8F76-CB0D3BBAAACA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2253-8688-4646-8387-A9B35F252A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81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82B2-F249-4C72-8F76-CB0D3BBAAACA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2253-8688-4646-8387-A9B35F252A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576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82B2-F249-4C72-8F76-CB0D3BBAAACA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42253-8688-4646-8387-A9B35F252A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38714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المحاظرة الثانية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المفاهيم العلمية </a:t>
            </a:r>
          </a:p>
          <a:p>
            <a:r>
              <a:rPr lang="ar-IQ" dirty="0"/>
              <a:t>عمليات العلم </a:t>
            </a:r>
          </a:p>
          <a:p>
            <a:r>
              <a:rPr lang="ar-IQ" dirty="0"/>
              <a:t>التنور العلمي </a:t>
            </a: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6300192" cy="5661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62" y="5301208"/>
            <a:ext cx="629893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000" dirty="0" smtClean="0">
                <a:solidFill>
                  <a:schemeClr val="bg1"/>
                </a:solidFill>
              </a:rPr>
              <a:t>مدرس المادة :أ.م.د.أزهار برهان اسماعيل </a:t>
            </a:r>
            <a:endParaRPr lang="ar-IQ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867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chemeClr val="bg1"/>
                </a:solidFill>
              </a:rPr>
              <a:t>مراحل</a:t>
            </a:r>
            <a:r>
              <a:rPr lang="ar-IQ" dirty="0" smtClean="0"/>
              <a:t> </a:t>
            </a:r>
            <a:r>
              <a:rPr lang="ar-IQ" dirty="0" smtClean="0">
                <a:solidFill>
                  <a:schemeClr val="bg1"/>
                </a:solidFill>
              </a:rPr>
              <a:t>تكوين المفاهيم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حدد برونر ثلاث مراحل لتشكيل المفاهيم وتتمثل في الاتي: </a:t>
            </a:r>
          </a:p>
          <a:p>
            <a:pPr marL="0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*  المرحلة الاولى: وهي المرحلة العملية أو الحسية، من خلال التفاعل المباشر مع الاشياء والمواقف في البيئة. ويقوم الطفل هنا بتشكيل المفاهيم عن طريق ربطها بأفعال أو أعمال يقوم بها بنفسه.</a:t>
            </a:r>
          </a:p>
          <a:p>
            <a:pPr marL="0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 * المرحلة الثانية: تتمثل في المرحلة الصورية وهي التي ينقل فيها الطفل معلوماته أو يمثلها عن طريق الصور الخيالية الذهنية.</a:t>
            </a:r>
          </a:p>
          <a:p>
            <a:pPr marL="0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 * المرحلة الثالثة: المرحلة الرمزية التي يصل فيها الطفل إلى مرحلة التجريد واستخدام الرموز</a:t>
            </a:r>
            <a:r>
              <a:rPr lang="ar-IQ" dirty="0" smtClean="0"/>
              <a:t>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30958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ar-IQ" sz="4000" dirty="0">
                <a:solidFill>
                  <a:schemeClr val="bg1"/>
                </a:solidFill>
              </a:rPr>
              <a:t>ا</a:t>
            </a:r>
            <a:r>
              <a:rPr lang="ar-IQ" sz="4000" dirty="0" smtClean="0">
                <a:solidFill>
                  <a:schemeClr val="bg1"/>
                </a:solidFill>
              </a:rPr>
              <a:t>ن تعلم المفاهيم يتطلب تميز الطالب  بين شيئين أو أكثر عندما تقــدم له كأمثلة في الموقف التعليمي ، حينها يفرق بين الدال على المفهوم وغير الدال عليه  ، مما يستدعــي ممارسة الوظائف العقلية للمتعلم لذلك  تحتاج إلى عمليات متتابعة يمارسها الطالب من خلال وجوده في ذلك الموقف . وبناءً على ذلك رأى برونر إن أي مفهوم له خمسة أساسيات هي : ـ</a:t>
            </a:r>
          </a:p>
          <a:p>
            <a:pPr marL="0" indent="0" algn="just">
              <a:buNone/>
            </a:pPr>
            <a:r>
              <a:rPr lang="ar-IQ" sz="4000" dirty="0" smtClean="0">
                <a:solidFill>
                  <a:schemeClr val="bg1"/>
                </a:solidFill>
              </a:rPr>
              <a:t> </a:t>
            </a:r>
          </a:p>
          <a:p>
            <a:pPr marL="0" indent="0" algn="just">
              <a:buNone/>
            </a:pPr>
            <a:r>
              <a:rPr lang="ar-IQ" sz="4000" dirty="0" smtClean="0">
                <a:solidFill>
                  <a:schemeClr val="bg1"/>
                </a:solidFill>
              </a:rPr>
              <a:t>1 . اسم المفهــــــــوم </a:t>
            </a:r>
            <a:r>
              <a:rPr lang="en-US" sz="4000" dirty="0" smtClean="0">
                <a:solidFill>
                  <a:schemeClr val="bg1"/>
                </a:solidFill>
              </a:rPr>
              <a:t>Concept  Name  </a:t>
            </a:r>
            <a:r>
              <a:rPr lang="ar-IQ" sz="4000" dirty="0" smtClean="0">
                <a:solidFill>
                  <a:schemeClr val="bg1"/>
                </a:solidFill>
              </a:rPr>
              <a:t>الذي يشير إلى الصنف الذي ينتمي اليه المفهوم .</a:t>
            </a:r>
          </a:p>
          <a:p>
            <a:pPr marL="0" indent="0" algn="just">
              <a:buNone/>
            </a:pPr>
            <a:r>
              <a:rPr lang="ar-IQ" sz="4000" dirty="0" smtClean="0">
                <a:solidFill>
                  <a:schemeClr val="bg1"/>
                </a:solidFill>
              </a:rPr>
              <a:t>2 . تعريف المفهـــوم   </a:t>
            </a:r>
            <a:r>
              <a:rPr lang="en-US" sz="4000" dirty="0" smtClean="0">
                <a:solidFill>
                  <a:schemeClr val="bg1"/>
                </a:solidFill>
              </a:rPr>
              <a:t>Concept  Definition    </a:t>
            </a:r>
            <a:r>
              <a:rPr lang="ar-IQ" sz="4000" dirty="0" smtClean="0">
                <a:solidFill>
                  <a:schemeClr val="bg1"/>
                </a:solidFill>
              </a:rPr>
              <a:t>وهو العبارة التــــــــــي تحدد وتصنف  </a:t>
            </a:r>
          </a:p>
          <a:p>
            <a:pPr marL="0" indent="0" algn="just">
              <a:buNone/>
            </a:pPr>
            <a:r>
              <a:rPr lang="ar-IQ" sz="4000" dirty="0" smtClean="0">
                <a:solidFill>
                  <a:schemeClr val="bg1"/>
                </a:solidFill>
              </a:rPr>
              <a:t>     الخصائص الأساسية للمفهوم .</a:t>
            </a:r>
          </a:p>
          <a:p>
            <a:pPr marL="0" indent="0" algn="just">
              <a:buNone/>
            </a:pPr>
            <a:r>
              <a:rPr lang="ar-IQ" sz="4000" dirty="0" smtClean="0">
                <a:solidFill>
                  <a:schemeClr val="bg1"/>
                </a:solidFill>
              </a:rPr>
              <a:t>3 .  أمثلة المفهـــــوم </a:t>
            </a:r>
            <a:r>
              <a:rPr lang="en-US" sz="4000" dirty="0" smtClean="0">
                <a:solidFill>
                  <a:schemeClr val="bg1"/>
                </a:solidFill>
              </a:rPr>
              <a:t>Concept  Examples  </a:t>
            </a:r>
            <a:r>
              <a:rPr lang="ar-IQ" sz="4000" dirty="0" smtClean="0">
                <a:solidFill>
                  <a:schemeClr val="bg1"/>
                </a:solidFill>
              </a:rPr>
              <a:t>وهي الأمثلة المنتمية إلى المفهوم ( الايجابيــــــــة ) </a:t>
            </a:r>
          </a:p>
          <a:p>
            <a:pPr marL="0" indent="0" algn="just">
              <a:buNone/>
            </a:pPr>
            <a:r>
              <a:rPr lang="ar-IQ" sz="4000" dirty="0" smtClean="0">
                <a:solidFill>
                  <a:schemeClr val="bg1"/>
                </a:solidFill>
              </a:rPr>
              <a:t>      والأمثلة غير المنتمية وهي (السلبية ) . </a:t>
            </a:r>
          </a:p>
          <a:p>
            <a:pPr marL="0" indent="0" algn="just">
              <a:buNone/>
            </a:pPr>
            <a:r>
              <a:rPr lang="ar-IQ" sz="4000" dirty="0" smtClean="0">
                <a:solidFill>
                  <a:schemeClr val="bg1"/>
                </a:solidFill>
              </a:rPr>
              <a:t>4 . سمات المفهـــوم  </a:t>
            </a:r>
            <a:r>
              <a:rPr lang="en-US" sz="4000" dirty="0" smtClean="0">
                <a:solidFill>
                  <a:schemeClr val="bg1"/>
                </a:solidFill>
              </a:rPr>
              <a:t>Concept  Attribute  </a:t>
            </a:r>
            <a:r>
              <a:rPr lang="ar-IQ" sz="4000" dirty="0" smtClean="0">
                <a:solidFill>
                  <a:schemeClr val="bg1"/>
                </a:solidFill>
              </a:rPr>
              <a:t>المميزة له وهي الصفات التي تميز المفهوم عن غيره </a:t>
            </a:r>
          </a:p>
          <a:p>
            <a:pPr marL="0" indent="0" algn="just">
              <a:buNone/>
            </a:pPr>
            <a:r>
              <a:rPr lang="ar-IQ" sz="4000" dirty="0" smtClean="0">
                <a:solidFill>
                  <a:schemeClr val="bg1"/>
                </a:solidFill>
              </a:rPr>
              <a:t>     من المفاهيم .</a:t>
            </a:r>
          </a:p>
          <a:p>
            <a:pPr marL="0" indent="0" algn="just">
              <a:buNone/>
            </a:pPr>
            <a:r>
              <a:rPr lang="ar-IQ" sz="4000" dirty="0" smtClean="0">
                <a:solidFill>
                  <a:schemeClr val="bg1"/>
                </a:solidFill>
              </a:rPr>
              <a:t>5 . قيمة المفهــــــوم  </a:t>
            </a:r>
            <a:r>
              <a:rPr lang="en-US" sz="4000" dirty="0" smtClean="0">
                <a:solidFill>
                  <a:schemeClr val="bg1"/>
                </a:solidFill>
              </a:rPr>
              <a:t>Concept Value  </a:t>
            </a:r>
            <a:r>
              <a:rPr lang="ar-IQ" sz="4000" dirty="0" smtClean="0">
                <a:solidFill>
                  <a:schemeClr val="bg1"/>
                </a:solidFill>
              </a:rPr>
              <a:t>وهي عبارة عن مدى وجود الصفة لمفهوم معيـــــن حيث  تختلف المفاهيم فيما بينها طبقا لقيمة أو درجة الصفة . </a:t>
            </a:r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27189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60649"/>
            <a:ext cx="9036496" cy="16927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IQ" sz="3200" dirty="0">
                <a:solidFill>
                  <a:srgbClr val="FF0000"/>
                </a:solidFill>
              </a:rPr>
              <a:t>عمليات العلم :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ar-IQ" sz="2400" dirty="0">
                <a:solidFill>
                  <a:schemeClr val="bg1"/>
                </a:solidFill>
              </a:rPr>
              <a:t> تعرف عمليات العلم بانها قدرات ومهارات عقلية يكتسبها المتعلم في اثناء تعلمه مشابهة للانشطة التي يقوم بها العلماء اثناء التوصل الى نتائج العلم والحكم على هذه النتائج . وقد حددتها الرابطة الامريكية لتقدم العلوم بثلاة عشر عملية و صنفتها الى نوعين هما :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3528" y="2060849"/>
            <a:ext cx="8568952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ar-IQ" sz="2400" dirty="0" smtClean="0">
                <a:solidFill>
                  <a:schemeClr val="bg1"/>
                </a:solidFill>
              </a:rPr>
              <a:t>عمليات العلم الاساسية :وهي تلك العمليات البسيطة الواقعة في قاعدة التنظيم </a:t>
            </a:r>
          </a:p>
          <a:p>
            <a:r>
              <a:rPr lang="ar-IQ" sz="2400" dirty="0" smtClean="0">
                <a:solidFill>
                  <a:schemeClr val="bg1"/>
                </a:solidFill>
              </a:rPr>
              <a:t>لعمليات العلم والتي تستخدم مع تلاميذ الصفوف الدراسية الاولية </a:t>
            </a:r>
            <a:r>
              <a:rPr lang="ar-IQ" sz="2400" dirty="0" smtClean="0">
                <a:effectLst/>
                <a:ea typeface="Times New Roman"/>
                <a:cs typeface="Times New Roman"/>
              </a:rPr>
              <a:t>لسهولة اكتسابها وتشمل تلك العمليات : الملاحظة ،التصنيف، القياس ، الاتصال ، التنبؤ، الاستنتاج، استخدام علاقة الزمان مكان ، استخدام الارقام . </a:t>
            </a:r>
            <a:r>
              <a:rPr lang="ar-IQ" sz="2400" dirty="0" smtClean="0">
                <a:solidFill>
                  <a:schemeClr val="bg1"/>
                </a:solidFill>
              </a:rPr>
              <a:t> </a:t>
            </a:r>
            <a:endParaRPr lang="ar-IQ" sz="24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7544" y="4029165"/>
            <a:ext cx="8244408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IQ" sz="2400" dirty="0" smtClean="0">
                <a:solidFill>
                  <a:schemeClr val="bg1"/>
                </a:solidFill>
              </a:rPr>
              <a:t>-	عمليات علم متكاملة : تقع في قمة التنظيم الهرمي لعمليات العلم ويحتاج تعلمها الى نضج عقلي وخبرة كبيرين وتتضمن : تفسير البيانات ، التعريف الاجرائي ، ضبظ المتغيرات ، فرض الفروض،  التجريب . </a:t>
            </a:r>
            <a:endParaRPr lang="ar-IQ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79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chemeClr val="bg1"/>
                </a:solidFill>
              </a:rPr>
              <a:t>خصائص العلم 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1-	الحقائق العلمية قابلة للتعديا والتغير . </a:t>
            </a:r>
          </a:p>
          <a:p>
            <a:pPr marL="0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2-	العلم يصحح نفسه بنفسه في ضوء الادوات والتقنيات و الاستكشافات العلمية الجديدة . </a:t>
            </a:r>
          </a:p>
          <a:p>
            <a:pPr marL="0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3-	العلم يتصف بالشمولية والتعميم ، اذ تتحول نتائج البحوث والدراسات العلمية الجزئية او الفردية الخاصة الى معرفة علمية عامة لها صفة الشمول والتعميم و التعميم . </a:t>
            </a:r>
          </a:p>
          <a:p>
            <a:pPr marL="0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4-	العلم تراكمي البناء حيث توجد دائما معرفة علمية سابقةاو ضرورية لتعلم معرفة جديدة او لاحقة 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59030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خصائص العلم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5- </a:t>
            </a:r>
            <a:r>
              <a:rPr lang="ar-IQ" dirty="0" smtClean="0"/>
              <a:t>	</a:t>
            </a:r>
            <a:r>
              <a:rPr lang="ar-IQ" dirty="0" smtClean="0">
                <a:solidFill>
                  <a:schemeClr val="bg1"/>
                </a:solidFill>
              </a:rPr>
              <a:t>العلم نشاط انساني عالمي اي ان المعرفة العلمية هي ملك للجميع . </a:t>
            </a:r>
          </a:p>
          <a:p>
            <a:pPr marL="0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6-	العلم يتصف بالدقة والتجريد فالباحث يسعى الى تحديد المشكلة المبحوثة اولا ثم يحدد اسئلته التي يحاول الاجابة عنها بشكل دقيق وموضوعي ومجرد ويتوصل الى نتائج يعيدا عن الهوى والذاتية . </a:t>
            </a:r>
          </a:p>
          <a:p>
            <a:pPr marL="0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7-	العلم له ادواته الخاصة به والمقصود بالاداة هي الوسيلة التي يستخدما الباحث لجمع المعلومات او قياسها . </a:t>
            </a:r>
          </a:p>
          <a:p>
            <a:pPr marL="0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8-	العلم مدقق اي ان المعرفة العلمية مجربة عدة مرات قبل ان تاخذ موقعها في بناء العلم . </a:t>
            </a:r>
          </a:p>
          <a:p>
            <a:pPr marL="0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9-	العلم يؤثر في المجتمع ويتأثر به اذ ان المجتمع يتطور بتأثير العلم وتقنياته كما ان العلم ينمو ويترعرع بتأثير الظروف والاتجاهات السائدة في المجتمع . </a:t>
            </a:r>
          </a:p>
          <a:p>
            <a:endParaRPr lang="ar-IQ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57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chemeClr val="bg1"/>
                </a:solidFill>
              </a:rPr>
              <a:t>التنور العلمي 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IQ" dirty="0">
                <a:solidFill>
                  <a:schemeClr val="bg1"/>
                </a:solidFill>
              </a:rPr>
              <a:t>التنور العلمي : يعرف التنور العلمي </a:t>
            </a:r>
            <a:r>
              <a:rPr lang="ar-IQ" dirty="0" smtClean="0">
                <a:solidFill>
                  <a:schemeClr val="bg1"/>
                </a:solidFill>
              </a:rPr>
              <a:t>بانه قدر من </a:t>
            </a:r>
            <a:r>
              <a:rPr lang="ar-IQ" dirty="0">
                <a:solidFill>
                  <a:schemeClr val="bg1"/>
                </a:solidFill>
              </a:rPr>
              <a:t>المعارف والمهارات والاتجاهات يتصل بالمشكلات والقضايا العلمية ولرياضية والتكنولوجية ،وقدرات ومهارات التفكير العلمي اللازمة لاعداد الفرد للحياة اليومية التي تواجهه في بيئته ومجتمعه .</a:t>
            </a:r>
          </a:p>
          <a:p>
            <a:pPr marL="0" indent="0">
              <a:buNone/>
            </a:pPr>
            <a:r>
              <a:rPr lang="ar-IQ" dirty="0">
                <a:solidFill>
                  <a:schemeClr val="bg1"/>
                </a:solidFill>
              </a:rPr>
              <a:t>مكونات وعناصر التنور العلمي:</a:t>
            </a:r>
          </a:p>
          <a:p>
            <a:pPr marL="0" indent="0">
              <a:buNone/>
            </a:pPr>
            <a:r>
              <a:rPr lang="ar-IQ" dirty="0">
                <a:solidFill>
                  <a:schemeClr val="bg1"/>
                </a:solidFill>
              </a:rPr>
              <a:t>1- طبيعة العلم </a:t>
            </a:r>
            <a:r>
              <a:rPr lang="en-US" dirty="0">
                <a:solidFill>
                  <a:schemeClr val="bg1"/>
                </a:solidFill>
              </a:rPr>
              <a:t>Nature of Science.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2- </a:t>
            </a:r>
            <a:r>
              <a:rPr lang="ar-IQ" dirty="0">
                <a:solidFill>
                  <a:schemeClr val="bg1"/>
                </a:solidFill>
              </a:rPr>
              <a:t>المفاهيم الأساسية للعلم </a:t>
            </a:r>
            <a:r>
              <a:rPr lang="en-US" dirty="0">
                <a:solidFill>
                  <a:schemeClr val="bg1"/>
                </a:solidFill>
              </a:rPr>
              <a:t>The Key Concepts.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3- </a:t>
            </a:r>
            <a:r>
              <a:rPr lang="ar-IQ" dirty="0">
                <a:solidFill>
                  <a:schemeClr val="bg1"/>
                </a:solidFill>
              </a:rPr>
              <a:t>عمليات العلم </a:t>
            </a:r>
            <a:r>
              <a:rPr lang="en-US" dirty="0">
                <a:solidFill>
                  <a:schemeClr val="bg1"/>
                </a:solidFill>
              </a:rPr>
              <a:t>Processes of Science.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4- </a:t>
            </a:r>
            <a:r>
              <a:rPr lang="ar-IQ" dirty="0">
                <a:solidFill>
                  <a:schemeClr val="bg1"/>
                </a:solidFill>
              </a:rPr>
              <a:t>القيم </a:t>
            </a:r>
            <a:r>
              <a:rPr lang="en-US" dirty="0">
                <a:solidFill>
                  <a:schemeClr val="bg1"/>
                </a:solidFill>
              </a:rPr>
              <a:t>Values.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5- </a:t>
            </a:r>
            <a:r>
              <a:rPr lang="ar-IQ" dirty="0">
                <a:solidFill>
                  <a:schemeClr val="bg1"/>
                </a:solidFill>
              </a:rPr>
              <a:t>العلم والمجتمع </a:t>
            </a:r>
            <a:r>
              <a:rPr lang="en-US" dirty="0">
                <a:solidFill>
                  <a:schemeClr val="bg1"/>
                </a:solidFill>
              </a:rPr>
              <a:t>Science &amp; Society.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6- </a:t>
            </a:r>
            <a:r>
              <a:rPr lang="ar-IQ" dirty="0">
                <a:solidFill>
                  <a:schemeClr val="bg1"/>
                </a:solidFill>
              </a:rPr>
              <a:t>الميول </a:t>
            </a:r>
            <a:r>
              <a:rPr lang="en-US" dirty="0">
                <a:solidFill>
                  <a:schemeClr val="bg1"/>
                </a:solidFill>
              </a:rPr>
              <a:t>Interests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7536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chemeClr val="bg1"/>
                </a:solidFill>
              </a:rPr>
              <a:t>المفاهيم العلمية </a:t>
            </a:r>
            <a:r>
              <a:rPr lang="en-US" b="1" dirty="0" smtClean="0">
                <a:solidFill>
                  <a:schemeClr val="bg1"/>
                </a:solidFill>
              </a:rPr>
              <a:t>Science Concepts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SA" b="1" dirty="0" smtClean="0">
                <a:solidFill>
                  <a:schemeClr val="bg1"/>
                </a:solidFill>
              </a:rPr>
              <a:t> </a:t>
            </a:r>
            <a:r>
              <a:rPr lang="ar-SA" b="1" dirty="0">
                <a:solidFill>
                  <a:schemeClr val="bg1"/>
                </a:solidFill>
              </a:rPr>
              <a:t>هي مجموعة الأفكار التي تم تعميمها في مناسبات أو ملاحظات أو مواقف معينة تتكون لدى كل فرد من معنى وفهم يرتبط بكلمات أو عبارات أو عمليات معينة.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chemeClr val="bg1"/>
                </a:solidFill>
              </a:rPr>
              <a:t> و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ar-SA" b="1" dirty="0">
                <a:solidFill>
                  <a:schemeClr val="bg1"/>
                </a:solidFill>
              </a:rPr>
              <a:t>المفاهيم المشتركة هى الوحدة البنائية للعلوم وهي مكونات لغتها , وعن طريق المفاهيم يتم التواصل بين الأفراد سواء داخل المجتمعات العلمية أو خارجها ....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chemeClr val="bg1"/>
                </a:solidFill>
              </a:rPr>
              <a:t>والمفهوم العلمي من حيث كونه عمليه 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chemeClr val="bg1"/>
                </a:solidFill>
              </a:rPr>
              <a:t>هو عمليه عقليه يتم عن طريقها </a:t>
            </a:r>
            <a:r>
              <a:rPr lang="ar-SA" b="1" dirty="0" smtClean="0">
                <a:solidFill>
                  <a:schemeClr val="bg1"/>
                </a:solidFill>
              </a:rPr>
              <a:t>تجريد </a:t>
            </a:r>
            <a:r>
              <a:rPr lang="ar-SA" b="1" dirty="0">
                <a:solidFill>
                  <a:schemeClr val="bg1"/>
                </a:solidFill>
              </a:rPr>
              <a:t>مجموعة من الصفات أو السمات أو الحقائق المشتركة .. 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ar-SA" b="1" dirty="0">
                <a:solidFill>
                  <a:schemeClr val="bg1"/>
                </a:solidFill>
              </a:rPr>
              <a:t>تنظيم معلومات حول صفات شيء أو حدث أو عمليه أو أكثر , هذه المعلومات تمكن من تميز أو معرفة العلاقة بين قسمين أو أكثر من الأشياء . 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ar-SA" b="1" dirty="0">
                <a:solidFill>
                  <a:schemeClr val="bg1"/>
                </a:solidFill>
              </a:rPr>
              <a:t> تعميم عدد من الملاحظات ذات العلاقة بمجموعه من الأشياء . </a:t>
            </a:r>
            <a:endParaRPr lang="en-US" dirty="0">
              <a:solidFill>
                <a:schemeClr val="bg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67674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r>
              <a:rPr lang="ar-SA" b="1" dirty="0">
                <a:solidFill>
                  <a:schemeClr val="bg1"/>
                </a:solidFill>
              </a:rPr>
              <a:t> </a:t>
            </a:r>
            <a:r>
              <a:rPr lang="ar-SA" sz="7400" b="1" u="sng" dirty="0">
                <a:solidFill>
                  <a:schemeClr val="bg1"/>
                </a:solidFill>
              </a:rPr>
              <a:t>والمفهوم العلمي من حيث كونه ناتج للعملية العقلية السابق ذكرها :</a:t>
            </a:r>
            <a:endParaRPr lang="en-US" sz="7400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sz="7400" b="1" dirty="0">
                <a:solidFill>
                  <a:schemeClr val="bg1"/>
                </a:solidFill>
              </a:rPr>
              <a:t> هو الاسم أو المصطلح أو الرمز الذي يعطي لمجموعة الصفات أو الحقائق أو </a:t>
            </a:r>
            <a:r>
              <a:rPr lang="ar-SA" sz="6200" b="1" dirty="0">
                <a:solidFill>
                  <a:schemeClr val="bg1"/>
                </a:solidFill>
              </a:rPr>
              <a:t>الخصائص المشتركة أو العديد من الملاحظات أو مجموعة المعلومات المنظمة. </a:t>
            </a:r>
            <a:endParaRPr lang="en-US" sz="6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sz="6200" b="1" dirty="0">
                <a:solidFill>
                  <a:schemeClr val="bg1"/>
                </a:solidFill>
              </a:rPr>
              <a:t> أمثلـه :</a:t>
            </a:r>
            <a:endParaRPr lang="en-US" sz="6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sz="6200" b="1" dirty="0">
                <a:solidFill>
                  <a:schemeClr val="bg1"/>
                </a:solidFill>
              </a:rPr>
              <a:t>أسمـاء :   الحرارة , والضوء, والتكاثر ’ والهضم . </a:t>
            </a:r>
            <a:endParaRPr lang="en-US" sz="6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sz="6200" b="1" dirty="0">
                <a:solidFill>
                  <a:schemeClr val="bg1"/>
                </a:solidFill>
              </a:rPr>
              <a:t> مصطلحات : الكر وموسوم , الإلكترون . </a:t>
            </a:r>
            <a:endParaRPr lang="en-US" sz="6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sz="6200" b="1" dirty="0">
                <a:solidFill>
                  <a:schemeClr val="bg1"/>
                </a:solidFill>
              </a:rPr>
              <a:t> رموز : </a:t>
            </a:r>
            <a:r>
              <a:rPr lang="en-US" sz="6200" b="1" dirty="0">
                <a:solidFill>
                  <a:schemeClr val="bg1"/>
                </a:solidFill>
              </a:rPr>
              <a:t>Na       </a:t>
            </a:r>
            <a:r>
              <a:rPr lang="ar-SA" sz="6200" b="1" dirty="0">
                <a:solidFill>
                  <a:schemeClr val="bg1"/>
                </a:solidFill>
              </a:rPr>
              <a:t>  - , </a:t>
            </a:r>
            <a:r>
              <a:rPr lang="en-US" sz="6200" b="1" dirty="0">
                <a:solidFill>
                  <a:schemeClr val="bg1"/>
                </a:solidFill>
              </a:rPr>
              <a:t> D.N.A</a:t>
            </a:r>
            <a:r>
              <a:rPr lang="ar-SA" sz="6200" b="1" dirty="0">
                <a:solidFill>
                  <a:schemeClr val="bg1"/>
                </a:solidFill>
              </a:rPr>
              <a:t> </a:t>
            </a:r>
            <a:endParaRPr lang="en-US" sz="6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sz="6200" b="1" dirty="0">
                <a:solidFill>
                  <a:schemeClr val="bg1"/>
                </a:solidFill>
              </a:rPr>
              <a:t> وكل مفهوم له مدلول معين أو تعريف معين يرتبط به ويطلق عليه أحيانا أسم مفهوم المفهوم .. اى المعنى الدال على المفهوم وهذا المعنى قد يكون وصفيا ً أو تقريريا ً . </a:t>
            </a:r>
            <a:endParaRPr lang="ar-IQ" sz="62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6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sz="6200" b="1" i="1" dirty="0">
                <a:solidFill>
                  <a:schemeClr val="bg1"/>
                </a:solidFill>
              </a:rPr>
              <a:t> الوصفي </a:t>
            </a:r>
            <a:endParaRPr lang="en-US" sz="6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sz="6200" b="1" dirty="0">
                <a:solidFill>
                  <a:schemeClr val="bg1"/>
                </a:solidFill>
              </a:rPr>
              <a:t>يتمثل في وصف المعنى لمصطلح أو شيء مثل مفهوم الكلب : ( حيوان ثدي له أربع أرجل وذيل يصدر منه صوت معين يسمى نباحا ً ) </a:t>
            </a:r>
            <a:endParaRPr lang="en-US" sz="6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sz="6200" b="1" dirty="0">
                <a:solidFill>
                  <a:schemeClr val="bg1"/>
                </a:solidFill>
              </a:rPr>
              <a:t>التقريري </a:t>
            </a:r>
            <a:endParaRPr lang="en-US" sz="6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sz="6200" b="1" dirty="0">
                <a:solidFill>
                  <a:schemeClr val="bg1"/>
                </a:solidFill>
              </a:rPr>
              <a:t>يتمثل في تقرير معنى معين لمصطلح أو شيء . مثال: مفهوم الاوم المعياري : ( مقاومة عمود من الزئيق طوله 106 سم ومساحة مقطعه 1مم في درجة الصفر المئوي ) </a:t>
            </a:r>
            <a:endParaRPr lang="en-US" sz="6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sz="6200" b="1" dirty="0">
                <a:solidFill>
                  <a:schemeClr val="bg1"/>
                </a:solidFill>
              </a:rPr>
              <a:t> </a:t>
            </a:r>
            <a:endParaRPr lang="en-US" sz="6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ar-IQ" sz="6200" dirty="0"/>
          </a:p>
        </p:txBody>
      </p:sp>
    </p:spTree>
    <p:extLst>
      <p:ext uri="{BB962C8B-B14F-4D97-AF65-F5344CB8AC3E}">
        <p14:creationId xmlns:p14="http://schemas.microsoft.com/office/powerpoint/2010/main" val="175028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 smtClean="0">
                <a:solidFill>
                  <a:schemeClr val="bg1"/>
                </a:solidFill>
              </a:rPr>
              <a:t>أولا ً : من حيث طريقة إدراك هذه المفاهيم :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b="1" dirty="0" smtClean="0">
                <a:solidFill>
                  <a:schemeClr val="bg1"/>
                </a:solidFill>
              </a:rPr>
              <a:t> أ / مفاهيم حسية (  قائمة على الملاحظة )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b="1" dirty="0" smtClean="0">
                <a:solidFill>
                  <a:schemeClr val="bg1"/>
                </a:solidFill>
              </a:rPr>
              <a:t> وهي تلك المفاهيم التي يمكن إدراك مدلولاتها عن طريق الملاحظة باستخدام الحواس أو أدوات مساعده للحواس .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b="1" dirty="0" smtClean="0">
                <a:solidFill>
                  <a:schemeClr val="bg1"/>
                </a:solidFill>
              </a:rPr>
              <a:t> مثال :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b="1" dirty="0" smtClean="0">
                <a:solidFill>
                  <a:schemeClr val="bg1"/>
                </a:solidFill>
              </a:rPr>
              <a:t>المفهوم : الحرارة ..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b="1" dirty="0" smtClean="0">
                <a:solidFill>
                  <a:schemeClr val="bg1"/>
                </a:solidFill>
              </a:rPr>
              <a:t>المدلول : الإحساس بالبرودة أو السخونة .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ar-IQ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692696"/>
            <a:ext cx="7200800" cy="7386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bg1"/>
                </a:solidFill>
              </a:rPr>
              <a:t>ومن ثم يمكن النظر إلى المفاهيم من عدة زوايا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3332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SA" b="1" dirty="0" smtClean="0">
                <a:solidFill>
                  <a:schemeClr val="bg1"/>
                </a:solidFill>
              </a:rPr>
              <a:t>مثال</a:t>
            </a:r>
            <a:r>
              <a:rPr lang="ar-SA" b="1" dirty="0">
                <a:solidFill>
                  <a:schemeClr val="bg1"/>
                </a:solidFill>
              </a:rPr>
              <a:t>: المفاهيم التي لايمكن إدراك مدلولاتها عن طريق الملاحظة بل لابد لإدراكها من القيام بعمليات عقليه وتصورات ذهنيه معينه ,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ar-SA" b="1" dirty="0">
                <a:solidFill>
                  <a:schemeClr val="bg1"/>
                </a:solidFill>
              </a:rPr>
              <a:t>مثال : 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ar-SA" b="1" dirty="0">
                <a:solidFill>
                  <a:schemeClr val="bg1"/>
                </a:solidFill>
              </a:rPr>
              <a:t>المفهوم: الذرة. 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ar-SA" b="1" dirty="0">
                <a:solidFill>
                  <a:schemeClr val="bg1"/>
                </a:solidFill>
              </a:rPr>
              <a:t> المدلول : هي أصغر وحده في العنصر والتي يمكن إن توجد بمفردها أو مرتبطة مع غيرها وتحمل صفات ذلك العنصر .. 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-29179"/>
            <a:ext cx="813690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ar-SA" sz="3200" b="1" dirty="0">
                <a:solidFill>
                  <a:prstClr val="black"/>
                </a:solidFill>
              </a:rPr>
              <a:t>ب / مفاهيم مجرده ( مفاهيم نظريه )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449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ar-SA" b="1" dirty="0" smtClean="0"/>
              <a:t> </a:t>
            </a:r>
            <a:r>
              <a:rPr lang="ar-SA" b="1" dirty="0">
                <a:solidFill>
                  <a:schemeClr val="bg1"/>
                </a:solidFill>
              </a:rPr>
              <a:t>حيث يتم ترتيب المفاهيم ترتيبا ً هرميا ً حسب مستوياتها في قاعدة الهرم المفاهيم الاوليه وفي قمته المفاهيم المشتقة 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ar-SA" b="1" dirty="0">
                <a:solidFill>
                  <a:schemeClr val="bg1"/>
                </a:solidFill>
              </a:rPr>
              <a:t>  أ/ مفاهيم أوليه : مثل الطول- الزمن - الكتلة 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ar-SA" b="1" dirty="0">
                <a:solidFill>
                  <a:schemeClr val="bg1"/>
                </a:solidFill>
              </a:rPr>
              <a:t> ب/ مفاهيم مشتقه : وهي تلك المفاهيم التي يمكن اشتقاقها من مفاهيم أخرى .مثل: السرعة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b="1" dirty="0"/>
              <a:t> </a:t>
            </a: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926661" y="658708"/>
            <a:ext cx="763284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ar-SA" sz="3200" b="1" dirty="0">
                <a:solidFill>
                  <a:schemeClr val="bg1"/>
                </a:solidFill>
              </a:rPr>
              <a:t>ثـانيـا ً: من حيث مستوياتها</a:t>
            </a:r>
            <a:r>
              <a:rPr lang="ar-SA" sz="3200" b="1" dirty="0">
                <a:solidFill>
                  <a:prstClr val="white"/>
                </a:solidFill>
              </a:rPr>
              <a:t> :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822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chemeClr val="bg1"/>
                </a:solidFill>
              </a:rPr>
              <a:t>ثـالثـا ً : من حيث درجة تعقيدها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SA" b="1" dirty="0" smtClean="0">
                <a:solidFill>
                  <a:schemeClr val="bg1"/>
                </a:solidFill>
              </a:rPr>
              <a:t>أ-  </a:t>
            </a:r>
            <a:r>
              <a:rPr lang="ar-SA" b="1" dirty="0">
                <a:solidFill>
                  <a:schemeClr val="bg1"/>
                </a:solidFill>
              </a:rPr>
              <a:t>مفـاهيم بـسيـطـة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chemeClr val="bg1"/>
                </a:solidFill>
              </a:rPr>
              <a:t> وهي تلك المفاهيم التي تتضمن مدلولاتها عددا ً قليلاً من الكلمات .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chemeClr val="bg1"/>
                </a:solidFill>
              </a:rPr>
              <a:t>مثال :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chemeClr val="bg1"/>
                </a:solidFill>
              </a:rPr>
              <a:t>   المفهوم :  الخلية .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chemeClr val="bg1"/>
                </a:solidFill>
              </a:rPr>
              <a:t>  المدلول  : وحدة بناء الكائن الحي .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chemeClr val="bg1"/>
                </a:solidFill>
              </a:rPr>
              <a:t>ب/ مـفـاهيـم مـعـقـده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chemeClr val="bg1"/>
                </a:solidFill>
              </a:rPr>
              <a:t>وهي المفاهيم التي تتضمن مدلولاتها عددا ً كبيرا ً من الكلمات...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chemeClr val="bg1"/>
                </a:solidFill>
              </a:rPr>
              <a:t> مثال :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chemeClr val="bg1"/>
                </a:solidFill>
              </a:rPr>
              <a:t>  المفهوم : التكافؤ .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chemeClr val="bg1"/>
                </a:solidFill>
              </a:rPr>
              <a:t> المدلول   ً: عدد الإلكترونات التي يفقدها أو يكتسبها أو يساهم بها العنصر أثناء التفاعلات الكيميائية مع غيره من العناصر.... </a:t>
            </a:r>
            <a:endParaRPr lang="en-US" dirty="0">
              <a:solidFill>
                <a:schemeClr val="bg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02364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أ/ مفاهـيم سـهلـة التـعلـم ...... </a:t>
            </a:r>
          </a:p>
          <a:p>
            <a:pPr marL="0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 وهي تلك المفاهيم التي يستخدم في تعريفها كلمات مألوفة للمتعلمين و بالتالي تكون الطاقة الذهنية المبذولة في تعلمها أقل . أو بمعنى أدق, هي تلك المفاهيم التي سبق للمتعلم أن درس أو اكتسب متطلبات تعلمها ... </a:t>
            </a:r>
          </a:p>
          <a:p>
            <a:pPr marL="0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ب / مـفـاهـيـم صـعبة الـتـعـلم </a:t>
            </a:r>
          </a:p>
          <a:p>
            <a:pPr marL="0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وهي تلك المفاهيم التي يستخدم في تعريفها كلمات غير مألوفة للمتعلمين أو لم تمر في خبرتهم من قبل  وبالتالي تكون الطاقة الذهنية المبذولة في تعلمها أكبر . أو بمعنى أدق هي تلك المفاهيم التي لم يسبق للمتعلم أن درس أو أكتسب متطلبات تعلمها</a:t>
            </a:r>
          </a:p>
          <a:p>
            <a:pPr marL="0" indent="0">
              <a:buNone/>
            </a:pPr>
            <a:endParaRPr lang="ar-IQ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476672"/>
            <a:ext cx="691276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800" dirty="0">
                <a:solidFill>
                  <a:schemeClr val="bg1"/>
                </a:solidFill>
              </a:rPr>
              <a:t>رابعا ً : من حيث درجـة تـعلمها </a:t>
            </a:r>
          </a:p>
        </p:txBody>
      </p:sp>
    </p:spTree>
    <p:extLst>
      <p:ext uri="{BB962C8B-B14F-4D97-AF65-F5344CB8AC3E}">
        <p14:creationId xmlns:p14="http://schemas.microsoft.com/office/powerpoint/2010/main" val="4021360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 smtClean="0"/>
              <a:t>خصائص المفاهيم العلمية: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1 </a:t>
            </a:r>
            <a:r>
              <a:rPr lang="ar-IQ" dirty="0" smtClean="0"/>
              <a:t>.</a:t>
            </a:r>
            <a:r>
              <a:rPr lang="ar-IQ" dirty="0" smtClean="0">
                <a:solidFill>
                  <a:schemeClr val="bg1"/>
                </a:solidFill>
              </a:rPr>
              <a:t>يتكون المفهوم العلمي من جزأين الاسم والدلالة اللفظية.</a:t>
            </a:r>
          </a:p>
          <a:p>
            <a:pPr marL="0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2 .يتضمن المفهوم العلمي التعميم.</a:t>
            </a:r>
          </a:p>
          <a:p>
            <a:pPr marL="0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3 .لكل مفهوم مجموعة مميزة من الخصائص.</a:t>
            </a:r>
          </a:p>
          <a:p>
            <a:pPr marL="0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4 .تتدرج المفاهيم العلمية بصعوبتها بطريقة هرمية من صف إلى الصف الذي يليه ومن مرحلة إلى مرحلة تليها</a:t>
            </a:r>
            <a:r>
              <a:rPr lang="ar-IQ" dirty="0" smtClean="0"/>
              <a:t>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49532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628</Words>
  <Application>Microsoft Office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المحاظرة الثانية </vt:lpstr>
      <vt:lpstr>المفاهيم العلمية Science Concepts </vt:lpstr>
      <vt:lpstr>PowerPoint Presentation</vt:lpstr>
      <vt:lpstr>PowerPoint Presentation</vt:lpstr>
      <vt:lpstr>PowerPoint Presentation</vt:lpstr>
      <vt:lpstr>PowerPoint Presentation</vt:lpstr>
      <vt:lpstr>ثـالثـا ً : من حيث درجة تعقيدها  </vt:lpstr>
      <vt:lpstr>PowerPoint Presentation</vt:lpstr>
      <vt:lpstr>خصائص المفاهيم العلمية: </vt:lpstr>
      <vt:lpstr>مراحل تكوين المفاهيم</vt:lpstr>
      <vt:lpstr>PowerPoint Presentation</vt:lpstr>
      <vt:lpstr>PowerPoint Presentation</vt:lpstr>
      <vt:lpstr>خصائص العلم </vt:lpstr>
      <vt:lpstr>خصائص العلم </vt:lpstr>
      <vt:lpstr>التنور العلمي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16</cp:revision>
  <dcterms:created xsi:type="dcterms:W3CDTF">2018-11-28T12:45:01Z</dcterms:created>
  <dcterms:modified xsi:type="dcterms:W3CDTF">2018-12-01T17:05:55Z</dcterms:modified>
</cp:coreProperties>
</file>