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9" r:id="rId3"/>
    <p:sldId id="257" r:id="rId4"/>
    <p:sldId id="268" r:id="rId5"/>
    <p:sldId id="258" r:id="rId6"/>
    <p:sldId id="259" r:id="rId7"/>
    <p:sldId id="260" r:id="rId8"/>
    <p:sldId id="270" r:id="rId9"/>
    <p:sldId id="261" r:id="rId10"/>
    <p:sldId id="262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7196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268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591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6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110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071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186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36779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8589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793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27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976EE-3435-42AF-80DA-F6600DCCDFA4}" type="datetimeFigureOut">
              <a:rPr lang="ar-IQ" smtClean="0"/>
              <a:t>20/03/1440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E17D-D233-4C6C-A2AE-217F70FFEA2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755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4632" cy="2664295"/>
          </a:xfrm>
        </p:spPr>
        <p:txBody>
          <a:bodyPr>
            <a:noAutofit/>
          </a:bodyPr>
          <a:lstStyle/>
          <a:p>
            <a:r>
              <a:rPr lang="ar-IQ" sz="3200" dirty="0" smtClean="0"/>
              <a:t/>
            </a:r>
            <a:br>
              <a:rPr lang="ar-IQ" sz="3200" dirty="0" smtClean="0"/>
            </a:br>
            <a:r>
              <a:rPr lang="ar-IQ" sz="3200" dirty="0" smtClean="0"/>
              <a:t>المحاظرة الاولى</a:t>
            </a:r>
            <a:br>
              <a:rPr lang="ar-IQ" sz="3200" dirty="0" smtClean="0"/>
            </a:br>
            <a:r>
              <a:rPr lang="ar-IQ" sz="3200" dirty="0" smtClean="0"/>
              <a:t> </a:t>
            </a:r>
            <a:r>
              <a:rPr lang="ar-IQ" sz="3200" dirty="0" smtClean="0"/>
              <a:t>الطريقة، والاستراتيجية ،الاسلوب ومهارات التدريس الصفي </a:t>
            </a:r>
            <a:br>
              <a:rPr lang="ar-IQ" sz="3200" dirty="0" smtClean="0"/>
            </a:b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مدرس المادة </a:t>
            </a:r>
          </a:p>
          <a:p>
            <a:r>
              <a:rPr lang="ar-IQ" dirty="0" smtClean="0"/>
              <a:t>أ.م.د.ازهار برهان اسماعيل </a:t>
            </a:r>
          </a:p>
        </p:txBody>
      </p:sp>
    </p:spTree>
    <p:extLst>
      <p:ext uri="{BB962C8B-B14F-4D97-AF65-F5344CB8AC3E}">
        <p14:creationId xmlns:p14="http://schemas.microsoft.com/office/powerpoint/2010/main" val="205284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80528" y="908720"/>
            <a:ext cx="8208912" cy="4525963"/>
          </a:xfrm>
          <a:solidFill>
            <a:srgbClr val="00B05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/>
          <a:lstStyle/>
          <a:p>
            <a:pPr marL="0" indent="0">
              <a:buNone/>
            </a:pPr>
            <a:r>
              <a:rPr lang="ar-IQ" dirty="0" smtClean="0"/>
              <a:t>واخيرا  هناك مقولة تقول: </a:t>
            </a:r>
          </a:p>
          <a:p>
            <a:pPr marL="0" indent="0" algn="ctr">
              <a:buNone/>
            </a:pPr>
            <a:r>
              <a:rPr lang="ar-IQ" dirty="0" smtClean="0"/>
              <a:t>كل ساعة تقضى في التخطيط الجيد توفر ثلاثة او اربع ساعات في التنفيذ الحازم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070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9552" y="692696"/>
            <a:ext cx="80648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None/>
            </a:pPr>
            <a:r>
              <a:rPr lang="ar-IQ" sz="3200" b="1" dirty="0" smtClean="0">
                <a:cs typeface="PT Bold Heading" pitchFamily="2" charset="-78"/>
              </a:rPr>
              <a:t>مفهوم التعليم والتدريس :</a:t>
            </a:r>
          </a:p>
          <a:p>
            <a:pPr algn="just">
              <a:buFont typeface="Wingdings" pitchFamily="2" charset="2"/>
              <a:buNone/>
            </a:pPr>
            <a:endParaRPr lang="ar-SA" sz="3200" b="1" dirty="0" smtClean="0">
              <a:cs typeface="PT Bold Heading" pitchFamily="2" charset="-78"/>
            </a:endParaRPr>
          </a:p>
          <a:p>
            <a:pPr algn="just">
              <a:buFont typeface="Wingdings" pitchFamily="2" charset="2"/>
              <a:buNone/>
            </a:pPr>
            <a:r>
              <a:rPr lang="ar-SA" sz="3200" dirty="0" smtClean="0">
                <a:solidFill>
                  <a:srgbClr val="FF0000"/>
                </a:solidFill>
                <a:cs typeface="Monotype Koufi" pitchFamily="2" charset="-78"/>
              </a:rPr>
              <a:t>التعليم</a:t>
            </a:r>
            <a:r>
              <a:rPr lang="ar-IQ" sz="3200" dirty="0" smtClean="0">
                <a:solidFill>
                  <a:srgbClr val="FF0000"/>
                </a:solidFill>
                <a:cs typeface="Monotype Koufi" pitchFamily="2" charset="-78"/>
              </a:rPr>
              <a:t> :</a:t>
            </a:r>
            <a:r>
              <a:rPr lang="ar-SA" sz="32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/>
              <a:t>هو عملية نقل المعلومات والمعارف والخبرات إلى  فرد أو مجموعة أفراد بطريقة ما.</a:t>
            </a:r>
            <a:endParaRPr lang="ar-IQ" sz="3200" dirty="0" smtClean="0"/>
          </a:p>
          <a:p>
            <a:pPr algn="just">
              <a:buFont typeface="Wingdings" pitchFamily="2" charset="2"/>
              <a:buNone/>
            </a:pPr>
            <a:endParaRPr lang="ar-SA" sz="3200" dirty="0" smtClean="0"/>
          </a:p>
          <a:p>
            <a:pPr algn="just">
              <a:buFont typeface="Wingdings" pitchFamily="2" charset="2"/>
              <a:buNone/>
            </a:pPr>
            <a:r>
              <a:rPr lang="ar-SA" sz="3200" dirty="0" smtClean="0"/>
              <a:t>أما</a:t>
            </a:r>
            <a:endParaRPr lang="ar-IQ" sz="3200" dirty="0" smtClean="0"/>
          </a:p>
          <a:p>
            <a:pPr algn="just">
              <a:buFont typeface="Wingdings" pitchFamily="2" charset="2"/>
              <a:buNone/>
            </a:pPr>
            <a:r>
              <a:rPr lang="ar-SA" sz="3200" dirty="0" smtClean="0"/>
              <a:t> </a:t>
            </a:r>
            <a:r>
              <a:rPr lang="ar-SA" sz="3200" b="1" dirty="0" smtClean="0">
                <a:solidFill>
                  <a:srgbClr val="FF0000"/>
                </a:solidFill>
                <a:cs typeface="Monotype Koufi" pitchFamily="2" charset="-78"/>
              </a:rPr>
              <a:t>التدريس</a:t>
            </a:r>
            <a:r>
              <a:rPr lang="ar-IQ" sz="3200" b="1" dirty="0" smtClean="0">
                <a:solidFill>
                  <a:srgbClr val="FF0000"/>
                </a:solidFill>
                <a:cs typeface="Monotype Koufi" pitchFamily="2" charset="-78"/>
              </a:rPr>
              <a:t>:</a:t>
            </a:r>
            <a:r>
              <a:rPr lang="ar-SA" sz="3200" b="1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>
                <a:solidFill>
                  <a:srgbClr val="FF0000"/>
                </a:solidFill>
              </a:rPr>
              <a:t> </a:t>
            </a:r>
            <a:r>
              <a:rPr lang="ar-SA" sz="3200" dirty="0" smtClean="0"/>
              <a:t>فهو عملية نقل المعلومات و</a:t>
            </a:r>
            <a:r>
              <a:rPr lang="ar-IQ" sz="3200" dirty="0" smtClean="0"/>
              <a:t> </a:t>
            </a:r>
            <a:r>
              <a:rPr lang="ar-SA" sz="3200" dirty="0" smtClean="0"/>
              <a:t>المعارف والخبرات من المدرس الى الطالب ويتضمن الحوار و التفاعل والأخذ والعطاء بينهما .</a:t>
            </a:r>
          </a:p>
          <a:p>
            <a:pPr>
              <a:buFont typeface="Wingdings" pitchFamily="2" charset="2"/>
              <a:buNone/>
            </a:pP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110656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/>
              <a:t>طريقة التدريس : وهي مجموعة من الإجراءات والممارسات والأنشطة العلمية التي يقوم بها المعلم داخل الفصل بتدريس درس معين ي</a:t>
            </a:r>
            <a:r>
              <a:rPr lang="ar-IQ" dirty="0" smtClean="0"/>
              <a:t>هدف </a:t>
            </a:r>
            <a:r>
              <a:rPr lang="ar-IQ" dirty="0"/>
              <a:t>إلى توصيل معلومات وحقائق ومفاهيم للتلاميذ.وقد تكون تلك الاجراءات مناقشات او تخطيط المشروع او اثارة لمشكلة تدعو التلاميذ الى تسائل او غير ذلك من الاجراءات . </a:t>
            </a:r>
            <a:endParaRPr lang="ar-IQ" dirty="0" smtClean="0"/>
          </a:p>
          <a:p>
            <a:endParaRPr lang="ar-IQ" dirty="0"/>
          </a:p>
          <a:p>
            <a:endParaRPr lang="ar-IQ" dirty="0" smtClean="0"/>
          </a:p>
          <a:p>
            <a:endParaRPr lang="ar-IQ" dirty="0" smtClean="0"/>
          </a:p>
          <a:p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3912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050" y="620688"/>
            <a:ext cx="8302128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3600" dirty="0"/>
              <a:t>استراتيجية التدريس : هي خطة محكمة البناء مرنة التطبيق تتم من خلالها اتباع مجموعة من الاجراءات المنظمة لتنفيذ الدرس وتحقيق اهدافه اي انها المهارة والبراعة في ادارة اي شئ. </a:t>
            </a:r>
            <a:endParaRPr lang="en-US" sz="3600" dirty="0"/>
          </a:p>
          <a:p>
            <a:pPr marL="0" indent="0">
              <a:buNone/>
            </a:pPr>
            <a:endParaRPr lang="ar-IQ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645024"/>
            <a:ext cx="3816424" cy="2691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191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r>
              <a:rPr lang="ar-IQ" dirty="0"/>
              <a:t>أسلوب التدريس : هو الكيفية التي يتناول بها المعلم طريقة التدريس أثناء قيامه بعملية التدريس ، أو هي مجموعة الانماط التدريسية التي  يتبعه المعلم في تنفيذ طريقة التدريس بصورة تميزه عن غيره من المعلمين الذين يستخدمون نفس  الطريقة، ومن ثم يرتبط بصورة أساسية بالخصائص الشخصية للمعلم.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22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مخطط يوضح العلاقة بين الطريقة والاستراتيجية والاسلوب </a:t>
            </a:r>
            <a:endParaRPr lang="ar-IQ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7" y="2060848"/>
            <a:ext cx="5616625" cy="44539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59141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معايير اختيار استراتيجية  التدريس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dirty="0" smtClean="0"/>
              <a:t> </a:t>
            </a:r>
            <a:endParaRPr lang="en-US" dirty="0"/>
          </a:p>
          <a:p>
            <a:pPr lvl="0"/>
            <a:r>
              <a:rPr lang="ar-IQ" dirty="0"/>
              <a:t>ان ترتبط بالاهداف التعليمية . </a:t>
            </a:r>
            <a:endParaRPr lang="en-US" dirty="0"/>
          </a:p>
          <a:p>
            <a:pPr lvl="0"/>
            <a:r>
              <a:rPr lang="ar-IQ" dirty="0"/>
              <a:t>ان تناسب طبيعة المحتوى التعليمي . </a:t>
            </a:r>
            <a:endParaRPr lang="en-US" dirty="0"/>
          </a:p>
          <a:p>
            <a:pPr lvl="0"/>
            <a:r>
              <a:rPr lang="ar-IQ" dirty="0"/>
              <a:t>ان تراعي الفروق الفردية .</a:t>
            </a:r>
            <a:endParaRPr lang="en-US" dirty="0"/>
          </a:p>
          <a:p>
            <a:pPr lvl="0"/>
            <a:r>
              <a:rPr lang="ar-IQ" dirty="0"/>
              <a:t>ان تلبي ميول واهتمامات وحاجات المتعلمين . </a:t>
            </a:r>
            <a:endParaRPr lang="en-US" dirty="0"/>
          </a:p>
          <a:p>
            <a:pPr lvl="0"/>
            <a:r>
              <a:rPr lang="ar-IQ" dirty="0"/>
              <a:t>ان تتناسب مع عدد المتعلمين . </a:t>
            </a:r>
            <a:endParaRPr lang="en-US" dirty="0"/>
          </a:p>
          <a:p>
            <a:pPr lvl="0"/>
            <a:r>
              <a:rPr lang="ar-IQ" dirty="0"/>
              <a:t>ان تكون اقتصادية في الكلفة والوقت . </a:t>
            </a:r>
            <a:endParaRPr lang="en-US" dirty="0"/>
          </a:p>
          <a:p>
            <a:pPr lvl="0"/>
            <a:r>
              <a:rPr lang="ar-IQ" dirty="0"/>
              <a:t>ان تكون مرنة قابلة  للتطوير اذا دعت الحاجة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28849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العوامل المؤثرة في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اختيار ال</a:t>
            </a: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طريقة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و الأسلوب </a:t>
            </a:r>
            <a:r>
              <a:rPr lang="ar-SA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>: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  <a:t/>
            </a:r>
            <a:b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Heading" pitchFamily="2" charset="-78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1-  المرحلة التعليمية .</a:t>
            </a:r>
          </a:p>
          <a:p>
            <a:pPr marL="0" indent="0">
              <a:buNone/>
            </a:pPr>
            <a:r>
              <a:rPr lang="ar-IQ" dirty="0" smtClean="0"/>
              <a:t>2- مستوى الطلبة ونوعيتهم .</a:t>
            </a:r>
          </a:p>
          <a:p>
            <a:pPr marL="0" indent="0">
              <a:buNone/>
            </a:pPr>
            <a:r>
              <a:rPr lang="ar-IQ" dirty="0" smtClean="0"/>
              <a:t>3- هدف الدرس .</a:t>
            </a:r>
          </a:p>
          <a:p>
            <a:pPr marL="0" indent="0">
              <a:buNone/>
            </a:pPr>
            <a:r>
              <a:rPr lang="ar-IQ" dirty="0" smtClean="0"/>
              <a:t>4- طبيعة المادة التعليمية.</a:t>
            </a:r>
          </a:p>
          <a:p>
            <a:pPr marL="0" indent="0">
              <a:buNone/>
            </a:pPr>
            <a:r>
              <a:rPr lang="ar-IQ" dirty="0" smtClean="0"/>
              <a:t>5- فلسفة المدرس .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9229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SA" dirty="0" smtClean="0"/>
              <a:t>مهارة التخطيط والإعداد للتدريس</a:t>
            </a:r>
            <a:br>
              <a:rPr lang="ar-SA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                      </a:t>
            </a:r>
            <a:endParaRPr lang="ar-IQ" dirty="0"/>
          </a:p>
        </p:txBody>
      </p:sp>
      <p:sp>
        <p:nvSpPr>
          <p:cNvPr id="9" name="Oval 8"/>
          <p:cNvSpPr/>
          <p:nvPr/>
        </p:nvSpPr>
        <p:spPr>
          <a:xfrm>
            <a:off x="3185465" y="1283877"/>
            <a:ext cx="2736304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2400" dirty="0" smtClean="0">
                <a:solidFill>
                  <a:srgbClr val="FF0000"/>
                </a:solidFill>
              </a:rPr>
              <a:t>مهارات التدريس </a:t>
            </a:r>
            <a:endParaRPr lang="ar-IQ" sz="2400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921769" y="2571254"/>
            <a:ext cx="2016224" cy="73484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التخطيط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383868" y="2564904"/>
            <a:ext cx="1980220" cy="734842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FF0000"/>
                </a:solidFill>
              </a:rPr>
              <a:t>التنفيذ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12" name="Oval 11"/>
          <p:cNvSpPr/>
          <p:nvPr/>
        </p:nvSpPr>
        <p:spPr>
          <a:xfrm>
            <a:off x="827584" y="2564904"/>
            <a:ext cx="2088232" cy="576064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>
                <a:solidFill>
                  <a:srgbClr val="C00000"/>
                </a:solidFill>
              </a:rPr>
              <a:t>التقويم </a:t>
            </a: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16216" y="3933056"/>
            <a:ext cx="1512168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الأهداف التعليمية</a:t>
            </a:r>
          </a:p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المتطلبات القبلية</a:t>
            </a:r>
          </a:p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الأنشطة والإجراءات والوسائل</a:t>
            </a:r>
          </a:p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التقويم</a:t>
            </a:r>
          </a:p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التعيينات</a:t>
            </a:r>
          </a:p>
          <a:p>
            <a:pPr>
              <a:lnSpc>
                <a:spcPct val="115000"/>
              </a:lnSpc>
            </a:pPr>
            <a:r>
              <a:rPr lang="ar-SA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خطة الدرس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851920" y="3789040"/>
            <a:ext cx="1512168" cy="2844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التهيئة للدرس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عرض الدرس 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الأسئلة  والمناقشة القصيرة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إدارة الدرس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الأنشطة الصفية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الاتصال غير اللفظي</a:t>
            </a:r>
          </a:p>
          <a:p>
            <a:pPr algn="ctr"/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المناخ الصفي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96748" y="3801790"/>
            <a:ext cx="1215011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التقويم</a:t>
            </a:r>
          </a:p>
          <a:p>
            <a:pPr>
              <a:defRPr/>
            </a:pP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التمارين </a:t>
            </a:r>
            <a:endParaRPr lang="ar-IQ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r>
              <a:rPr lang="ar-S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الواجبات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586066" y="1969289"/>
            <a:ext cx="900100" cy="621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777059" y="1835215"/>
            <a:ext cx="883173" cy="72968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Down Arrow 23"/>
          <p:cNvSpPr/>
          <p:nvPr/>
        </p:nvSpPr>
        <p:spPr>
          <a:xfrm>
            <a:off x="3896061" y="3415857"/>
            <a:ext cx="98123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5" name="Down Arrow 24"/>
          <p:cNvSpPr/>
          <p:nvPr/>
        </p:nvSpPr>
        <p:spPr>
          <a:xfrm>
            <a:off x="6540188" y="3417544"/>
            <a:ext cx="981233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26" name="Down Arrow 25"/>
          <p:cNvSpPr/>
          <p:nvPr/>
        </p:nvSpPr>
        <p:spPr>
          <a:xfrm>
            <a:off x="1259632" y="3237524"/>
            <a:ext cx="981233" cy="4998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0" name="Straight Arrow Connector 29"/>
          <p:cNvCxnSpPr>
            <a:endCxn id="11" idx="0"/>
          </p:cNvCxnSpPr>
          <p:nvPr/>
        </p:nvCxnSpPr>
        <p:spPr>
          <a:xfrm>
            <a:off x="4373978" y="2012076"/>
            <a:ext cx="0" cy="5528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03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315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المحاظرة الاولى  الطريقة، والاستراتيجية ،الاسلوب ومهارات التدريس الصفي  </vt:lpstr>
      <vt:lpstr>PowerPoint Presentation</vt:lpstr>
      <vt:lpstr>PowerPoint Presentation</vt:lpstr>
      <vt:lpstr>PowerPoint Presentation</vt:lpstr>
      <vt:lpstr>PowerPoint Presentation</vt:lpstr>
      <vt:lpstr>مخطط يوضح العلاقة بين الطريقة والاستراتيجية والاسلوب </vt:lpstr>
      <vt:lpstr>معايير اختيار استراتيجية  التدريس </vt:lpstr>
      <vt:lpstr>العوامل المؤثرة في اختيار الطريقة و الأسلوب : </vt:lpstr>
      <vt:lpstr> مهارة التخطيط والإعداد للتدريس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14</cp:revision>
  <dcterms:created xsi:type="dcterms:W3CDTF">2018-11-28T19:38:23Z</dcterms:created>
  <dcterms:modified xsi:type="dcterms:W3CDTF">2018-11-28T23:08:00Z</dcterms:modified>
</cp:coreProperties>
</file>