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9" r:id="rId6"/>
    <p:sldId id="257" r:id="rId7"/>
    <p:sldId id="258" r:id="rId8"/>
    <p:sldId id="261" r:id="rId9"/>
    <p:sldId id="259" r:id="rId10"/>
    <p:sldId id="260" r:id="rId11"/>
    <p:sldId id="270" r:id="rId12"/>
    <p:sldId id="262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295723"/>
    <a:srgbClr val="BED19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BE08-E0A3-4670-9B3F-05AE4A7BC5B1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0D6E-41F9-46F4-A4DE-C295CE5EAE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336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BE08-E0A3-4670-9B3F-05AE4A7BC5B1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0D6E-41F9-46F4-A4DE-C295CE5EAE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384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BE08-E0A3-4670-9B3F-05AE4A7BC5B1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0D6E-41F9-46F4-A4DE-C295CE5EAE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36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BE08-E0A3-4670-9B3F-05AE4A7BC5B1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0D6E-41F9-46F4-A4DE-C295CE5EAE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218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BE08-E0A3-4670-9B3F-05AE4A7BC5B1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0D6E-41F9-46F4-A4DE-C295CE5EAE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910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BE08-E0A3-4670-9B3F-05AE4A7BC5B1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0D6E-41F9-46F4-A4DE-C295CE5EAE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051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BE08-E0A3-4670-9B3F-05AE4A7BC5B1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0D6E-41F9-46F4-A4DE-C295CE5EAE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357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BE08-E0A3-4670-9B3F-05AE4A7BC5B1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0D6E-41F9-46F4-A4DE-C295CE5EAE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34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BE08-E0A3-4670-9B3F-05AE4A7BC5B1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0D6E-41F9-46F4-A4DE-C295CE5EAE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328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BE08-E0A3-4670-9B3F-05AE4A7BC5B1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0D6E-41F9-46F4-A4DE-C295CE5EAE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743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BE08-E0A3-4670-9B3F-05AE4A7BC5B1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0D6E-41F9-46F4-A4DE-C295CE5EAE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416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1BE08-E0A3-4670-9B3F-05AE4A7BC5B1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0D6E-41F9-46F4-A4DE-C295CE5EAE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997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5788" y="764704"/>
            <a:ext cx="9144000" cy="1368151"/>
          </a:xfrm>
          <a:solidFill>
            <a:srgbClr val="92D050"/>
          </a:solidFill>
          <a:scene3d>
            <a:camera prst="obliqueTopRight"/>
            <a:lightRig rig="threePt" dir="t"/>
          </a:scene3d>
        </p:spPr>
        <p:txBody>
          <a:bodyPr/>
          <a:lstStyle/>
          <a:p>
            <a:r>
              <a:rPr lang="ar-IQ" dirty="0" smtClean="0"/>
              <a:t>التخطيط للدرس </a:t>
            </a:r>
            <a:endParaRPr lang="ar-IQ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8152" y="2852936"/>
            <a:ext cx="6156176" cy="1008112"/>
          </a:xfrm>
          <a:solidFill>
            <a:srgbClr val="6699FF"/>
          </a:solidFill>
        </p:spPr>
        <p:txBody>
          <a:bodyPr/>
          <a:lstStyle/>
          <a:p>
            <a:r>
              <a:rPr lang="ar-IQ" b="1" dirty="0" smtClean="0">
                <a:solidFill>
                  <a:schemeClr val="tx1"/>
                </a:solidFill>
              </a:rPr>
              <a:t>مدرس المادة :ا.م.د.ازهار برهان العزاوي </a:t>
            </a:r>
            <a:endParaRPr lang="ar-IQ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149080"/>
            <a:ext cx="377991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04050"/>
            <a:ext cx="3563888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610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600" dirty="0" smtClean="0"/>
              <a:t>تابع </a:t>
            </a:r>
            <a:r>
              <a:rPr lang="ar-SA" sz="3600" dirty="0" smtClean="0"/>
              <a:t>مكونات خطة التدريس</a:t>
            </a:r>
            <a:endParaRPr lang="ar-IQ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dirty="0" smtClean="0"/>
              <a:t>2-	المكونات الفنية :-</a:t>
            </a:r>
          </a:p>
          <a:p>
            <a:pPr marL="0" indent="0">
              <a:buNone/>
            </a:pPr>
            <a:r>
              <a:rPr lang="ar-IQ" dirty="0" smtClean="0"/>
              <a:t>1-	أهداف التعلم :  ويشترط فيها صياغة عبارات الأهداف صياغة سلوكية إجرائية دقيقة وواضحة ومحددة ومتنوعة وتشمل المجالات المختلفة للأهداف وتكون قابلة للتنفيذ والقياس والتقويم  . وأن تصف نواتج التعلم المرغوبة موضحة التغيير الذي سيحدث في سلوك المتعلم .</a:t>
            </a:r>
          </a:p>
          <a:p>
            <a:pPr marL="0" indent="0">
              <a:buNone/>
            </a:pPr>
            <a:r>
              <a:rPr lang="ar-IQ" dirty="0" smtClean="0"/>
              <a:t>2-	 المواد والوسائل التعليمية :  ويشمل المواد التعليمية المقروءة والمسموعة والمرئية والوسائل والأجهزة التي تستخدم لعرض المادة التعليمية .  ويراعي في ذلك الابتكار والتجديد والجودة والفاعلية .</a:t>
            </a:r>
          </a:p>
        </p:txBody>
      </p:sp>
    </p:spTree>
    <p:extLst>
      <p:ext uri="{BB962C8B-B14F-4D97-AF65-F5344CB8AC3E}">
        <p14:creationId xmlns:p14="http://schemas.microsoft.com/office/powerpoint/2010/main" val="1301731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8501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تابع مكونات الخطة الفنية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dirty="0" smtClean="0"/>
              <a:t>3-	المدخل للدرس (( المقدمة والتمهيد )) :- أن يكون مشوقاً ويعمل على إثارة انتباه الطلاب ويُراعى فيه التجديد والابتكار ويعمل على الترابط بين  الدروس من خلال نشاط معين أو قصة  تاريخية أو مشكلة تحتاج لحل وهكذا ...</a:t>
            </a:r>
          </a:p>
          <a:p>
            <a:pPr marL="0" indent="0">
              <a:buNone/>
            </a:pPr>
            <a:r>
              <a:rPr lang="ar-IQ" dirty="0" smtClean="0"/>
              <a:t>4- إجراءات التدريس :- اي ما سيدرسه المعلم  من محتوى اضافة الى الانشطة  اذ يختار المعلم في هذا الصدد إستراتيجية التدريس المناسبة لنوعية طلابه وخبراتهم السابقة ، بحيث يتمكن من خلال توظيفه لطرق التدريس المتضمنة في تلك الإستراتيجية المقترحة  تحقيق أهداف التعلم المحددة سلفاً ويُراعى في ذلك الفروق الفردية بين الطلاب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8451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600" dirty="0" smtClean="0"/>
              <a:t>تابع مكونات الخطة الفنية 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5-	تقويم التعلم :- بحيث يُراعى في ذلك أن يكون التقويم مرتبطاً بأهداف الدرس مع مراعاة التنوع في التقويم بشكل نستطيع من خلاله قياس مدى تحقيق أهداف التعلم .</a:t>
            </a:r>
          </a:p>
          <a:p>
            <a:pPr marL="0" indent="0">
              <a:buNone/>
            </a:pPr>
            <a:r>
              <a:rPr lang="ar-IQ" dirty="0" smtClean="0"/>
              <a:t>6-	 الواجبات المنزلية :- يتضمن كل ما يكلف به الطالب من أعمال تتعلق بما درسوه أو سيدرسونه من موضوعات ويجب أن يكون الهدف منها التعزيز والمران وزيادة التمكن من المادة العلمية وليس العقاب .</a:t>
            </a:r>
          </a:p>
          <a:p>
            <a:pPr marL="0" indent="0">
              <a:buNone/>
            </a:pPr>
            <a:r>
              <a:rPr lang="ar-IQ" dirty="0" smtClean="0"/>
              <a:t>7-	 زمن التدريس :- توزيع الزمن على الأهداف والمهام المختلفة للخطة بحيث يصبح لكل هدف زمن معين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82127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>خطوات إعداد خطة التدريس اليومي :-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ar-IQ" dirty="0" smtClean="0"/>
              <a:t>1-قراءة الموضوع المراد تدريسه قراءة واعية وتحديد الأجزاء الرئيسية والمعلومات الجديدة والأخرى التي تُستخدم كتمهيد لها والمعلومات السابقة والإطلاع على المراجع العلمية والنفسية والتربوية المفيدة.</a:t>
            </a:r>
          </a:p>
          <a:p>
            <a:pPr marL="0" indent="0" algn="just">
              <a:buNone/>
            </a:pPr>
            <a:r>
              <a:rPr lang="ar-IQ" dirty="0" smtClean="0"/>
              <a:t>2- صياغة الأهداف السلوكية بشكل دقيق ومحدد لكي يجيب على      </a:t>
            </a:r>
          </a:p>
          <a:p>
            <a:pPr marL="0" indent="0" algn="just">
              <a:buNone/>
            </a:pPr>
            <a:r>
              <a:rPr lang="ar-IQ" dirty="0" smtClean="0"/>
              <a:t>                      التساؤل التالي ، ماذا ستعلم الطلاب ؟</a:t>
            </a:r>
          </a:p>
          <a:p>
            <a:pPr marL="0" indent="0" algn="just">
              <a:buNone/>
            </a:pPr>
            <a:r>
              <a:rPr lang="ar-IQ" dirty="0" smtClean="0"/>
              <a:t>3- تجهيز وإعداد المواد والوسائل التعليمية المناسبة . </a:t>
            </a:r>
          </a:p>
          <a:p>
            <a:pPr marL="0" indent="0" algn="just">
              <a:buNone/>
            </a:pPr>
            <a:r>
              <a:rPr lang="ar-IQ" dirty="0" smtClean="0"/>
              <a:t>4-تحديد خبرات التلاميذ السابقة والتي يمكن الاستفادة منها في الدرس ا                     لحالي . </a:t>
            </a:r>
          </a:p>
          <a:p>
            <a:pPr marL="0" indent="0" algn="just">
              <a:buNone/>
            </a:pPr>
            <a:r>
              <a:rPr lang="ar-IQ" dirty="0" smtClean="0"/>
              <a:t>5- اختيار التمهيد والمقدمة المناسبة . </a:t>
            </a:r>
          </a:p>
          <a:p>
            <a:pPr marL="0" indent="0" algn="just">
              <a:buNone/>
            </a:pPr>
            <a:r>
              <a:rPr lang="ar-IQ" dirty="0" smtClean="0"/>
              <a:t>6- تحديد واختيار إجراءات التدريس الخاصة بكل هدف . 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63864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200" dirty="0" smtClean="0"/>
              <a:t>تابع خطوات إعداد خطة التدريس اليومي :-</a:t>
            </a:r>
            <a:br>
              <a:rPr lang="ar-IQ" sz="3200" dirty="0" smtClean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7- تحديد واختيار التقويم المناسب لكل هدف . </a:t>
            </a:r>
          </a:p>
          <a:p>
            <a:pPr marL="0" indent="0">
              <a:buNone/>
            </a:pPr>
            <a:r>
              <a:rPr lang="ar-IQ" dirty="0" smtClean="0"/>
              <a:t>8-تحديد الزمن الملائم لكل هدف بإجراءات التدريس الخاصة به وتقويمه بشكل تقريبي .</a:t>
            </a:r>
          </a:p>
          <a:p>
            <a:pPr marL="0" indent="0">
              <a:buNone/>
            </a:pPr>
            <a:r>
              <a:rPr lang="ar-IQ" dirty="0" smtClean="0"/>
              <a:t>9- اختيار الواجب المنزلي المناسب . </a:t>
            </a:r>
          </a:p>
          <a:p>
            <a:pPr marL="0" indent="0">
              <a:buNone/>
            </a:pPr>
            <a:r>
              <a:rPr lang="ar-IQ" dirty="0" smtClean="0"/>
              <a:t>10-تسجيل العناوين الخاصة بالمكونات الروتينية لخطة التدريس . </a:t>
            </a:r>
          </a:p>
          <a:p>
            <a:pPr marL="0" indent="0">
              <a:buNone/>
            </a:pPr>
            <a:r>
              <a:rPr lang="ar-IQ" dirty="0" smtClean="0"/>
              <a:t>11- تسجيل ملاحظات حول الخطة  بعد الانتهاء من التدريس.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61105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1"/>
            <a:ext cx="9144000" cy="3456384"/>
          </a:xfrm>
          <a:prstGeom prst="rect">
            <a:avLst/>
          </a:prstGeo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33" y="2348880"/>
            <a:ext cx="749073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72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/>
              <a:t>مفهوم التخطيط للدرس :</a:t>
            </a:r>
            <a:endParaRPr lang="en-US" dirty="0"/>
          </a:p>
          <a:p>
            <a:r>
              <a:rPr lang="ar-SA" dirty="0"/>
              <a:t>عملية تحضير ذهني وكتابي يضعه المعلم قبل الدرس بفترة كافية، لتحقيق أهداف محددة بفاعلية وكفاءة مع الأخذ بعين الاعتبار العناصر المختلفة للموقف التعليمي من معلم وطالب وإمكانات ومواد تعليمية .</a:t>
            </a:r>
            <a:endParaRPr lang="en-US" dirty="0"/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7072"/>
            <a:ext cx="3455368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1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>أهمية التخطيط للدرس: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IQ" dirty="0" smtClean="0"/>
              <a:t>1- </a:t>
            </a:r>
            <a:r>
              <a:rPr lang="ar-SA" dirty="0" smtClean="0"/>
              <a:t>يجعل </a:t>
            </a:r>
            <a:r>
              <a:rPr lang="ar-SA" dirty="0"/>
              <a:t>عملية التدريس متقنة الأدوار وفق خطوات محددة منظمة ومترابطة الأجزاء وخالية من الارتجالية والعشوائية محققة للأهداف الجزئية.</a:t>
            </a:r>
            <a:endParaRPr lang="en-US" dirty="0"/>
          </a:p>
          <a:p>
            <a:pPr marL="0" lvl="0" indent="0">
              <a:buNone/>
            </a:pPr>
            <a:r>
              <a:rPr lang="ar-IQ" dirty="0" smtClean="0"/>
              <a:t>2- </a:t>
            </a:r>
            <a:r>
              <a:rPr lang="ar-SA" dirty="0" smtClean="0"/>
              <a:t>يجنب </a:t>
            </a:r>
            <a:r>
              <a:rPr lang="ar-SA" dirty="0"/>
              <a:t>المعلم الكثير من المواقف الطارئة المحرجة.</a:t>
            </a:r>
            <a:endParaRPr lang="en-US" dirty="0"/>
          </a:p>
          <a:p>
            <a:pPr marL="0" lvl="0" indent="0">
              <a:buNone/>
            </a:pPr>
            <a:r>
              <a:rPr lang="ar-IQ" dirty="0" smtClean="0"/>
              <a:t>3- </a:t>
            </a:r>
            <a:r>
              <a:rPr lang="ar-SA" dirty="0" smtClean="0"/>
              <a:t>يسهم </a:t>
            </a:r>
            <a:r>
              <a:rPr lang="ar-SA" dirty="0"/>
              <a:t>في نمو خبرات المعلم المعرفية أو المهارية.</a:t>
            </a:r>
            <a:endParaRPr lang="en-US" dirty="0"/>
          </a:p>
          <a:p>
            <a:pPr marL="0" lvl="0" indent="0">
              <a:buNone/>
            </a:pPr>
            <a:r>
              <a:rPr lang="ar-IQ" dirty="0" smtClean="0"/>
              <a:t>4- </a:t>
            </a:r>
            <a:r>
              <a:rPr lang="ar-SA" dirty="0" smtClean="0"/>
              <a:t>يساعد </a:t>
            </a:r>
            <a:r>
              <a:rPr lang="ar-SA" dirty="0"/>
              <a:t>على رسم وتحديد أفضل الإجراءات المناسبة لتنفيذ الدروس وتقويمها.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0811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يتبع          </a:t>
            </a:r>
            <a:r>
              <a:rPr lang="ar-SA" dirty="0" smtClean="0"/>
              <a:t>أهمية </a:t>
            </a:r>
            <a:r>
              <a:rPr lang="ar-SA" dirty="0"/>
              <a:t>التخطيط </a:t>
            </a:r>
            <a:r>
              <a:rPr lang="ar-SA" dirty="0" smtClean="0"/>
              <a:t>للدرس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641379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5.	يعين على الاستفادة من زمن الدرس بالصورة الأمثل.</a:t>
            </a:r>
          </a:p>
          <a:p>
            <a:pPr marL="0" indent="0">
              <a:buNone/>
            </a:pPr>
            <a:r>
              <a:rPr lang="ar-IQ" dirty="0" smtClean="0"/>
              <a:t>6.	يسهم التخطيط في التعرف على مفردات المقررات الدراسية وتحديد جوانب القوة والضعف فيها، وتقديم المقترحات لتحسينها. </a:t>
            </a:r>
          </a:p>
          <a:p>
            <a:pPr marL="0" indent="0">
              <a:buNone/>
            </a:pPr>
            <a:r>
              <a:rPr lang="ar-IQ" dirty="0" smtClean="0"/>
              <a:t>7.	يعين المعلم على التعرف على الأهداف العامة والخاصة وكيفية تحقيقها.</a:t>
            </a:r>
          </a:p>
          <a:p>
            <a:pPr marL="0" indent="0">
              <a:buNone/>
            </a:pPr>
            <a:r>
              <a:rPr lang="ar-IQ" dirty="0" smtClean="0"/>
              <a:t>8.	يساعد المعلم على اختيار وسيلة التعليم المناسبة وإعدادها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7263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8674" y="1124744"/>
            <a:ext cx="3217501" cy="720080"/>
          </a:xfrm>
          <a:prstGeom prst="rect">
            <a:avLst/>
          </a:prstGeom>
          <a:solidFill>
            <a:schemeClr val="accent1">
              <a:alpha val="47843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dirty="0" smtClean="0">
                <a:ln>
                  <a:solidFill>
                    <a:srgbClr val="FF33CC"/>
                  </a:solidFill>
                </a:ln>
                <a:solidFill>
                  <a:srgbClr val="FF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انواع التخطيط</a:t>
            </a:r>
            <a:endParaRPr lang="ar-IQ" sz="3200" dirty="0">
              <a:ln>
                <a:solidFill>
                  <a:srgbClr val="FF33CC"/>
                </a:solidFill>
              </a:ln>
              <a:solidFill>
                <a:srgbClr val="FF0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1560" y="2348880"/>
            <a:ext cx="3200400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تخطيط قريب المدى </a:t>
            </a:r>
            <a:endParaRPr lang="ar-IQ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89782" y="2303573"/>
            <a:ext cx="2664296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 smtClean="0"/>
              <a:t>تخطيط بعيد المدى </a:t>
            </a:r>
            <a:endParaRPr lang="ar-IQ" sz="2800" dirty="0"/>
          </a:p>
        </p:txBody>
      </p:sp>
      <p:sp>
        <p:nvSpPr>
          <p:cNvPr id="8" name="Rectangle 7"/>
          <p:cNvSpPr/>
          <p:nvPr/>
        </p:nvSpPr>
        <p:spPr>
          <a:xfrm>
            <a:off x="539552" y="4149080"/>
            <a:ext cx="133265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تخطيط درس</a:t>
            </a:r>
            <a:endParaRPr lang="ar-IQ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39752" y="4149080"/>
            <a:ext cx="1461502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تخطيط وحدة 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98020" y="4101392"/>
            <a:ext cx="1803930" cy="7879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فصلي </a:t>
            </a:r>
            <a:endParaRPr lang="ar-IQ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79113" y="4149080"/>
            <a:ext cx="1753327" cy="7560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سنوي 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580112" y="1844824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Down Arrow 12"/>
          <p:cNvSpPr/>
          <p:nvPr/>
        </p:nvSpPr>
        <p:spPr>
          <a:xfrm>
            <a:off x="3203848" y="1844824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" name="Down Arrow 13"/>
          <p:cNvSpPr/>
          <p:nvPr/>
        </p:nvSpPr>
        <p:spPr>
          <a:xfrm>
            <a:off x="6141910" y="3123918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Down Arrow 14"/>
          <p:cNvSpPr/>
          <p:nvPr/>
        </p:nvSpPr>
        <p:spPr>
          <a:xfrm flipH="1">
            <a:off x="2155540" y="3126983"/>
            <a:ext cx="3684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321930" y="3558468"/>
            <a:ext cx="914366" cy="5309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925887" y="3582459"/>
            <a:ext cx="396043" cy="4614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343708" y="3558468"/>
            <a:ext cx="594966" cy="5309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547664" y="3558468"/>
            <a:ext cx="792088" cy="5309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912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أنواع خطط التدريس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التخطيط بعيد المدى:</a:t>
            </a:r>
          </a:p>
          <a:p>
            <a:pPr>
              <a:buNone/>
            </a:pPr>
            <a:r>
              <a:rPr lang="ar-SA" dirty="0" smtClean="0"/>
              <a:t>التخطيط الذي يتم لمدة طويلة مثل عام دراسي، أو فصل دراسي</a:t>
            </a:r>
          </a:p>
          <a:p>
            <a:pPr>
              <a:buNone/>
            </a:pPr>
            <a:r>
              <a:rPr lang="ar-SA" dirty="0" smtClean="0"/>
              <a:t>ويتم هذا النوع من التخطيط تحت عنوان توزيع المقرر بداية كل عام دراسي أو فصل دراسي.</a:t>
            </a:r>
          </a:p>
          <a:p>
            <a:pPr>
              <a:buNone/>
            </a:pPr>
            <a:r>
              <a:rPr lang="ar-SA" dirty="0" smtClean="0"/>
              <a:t>وينبغي أن يتضمن التخطيط بعيد المدى أهداف الوحدة والمواد والأجهزة اللازمة للتدريس، وأدوات التقويم.</a:t>
            </a:r>
            <a:endParaRPr lang="en-US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07733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انواع التخطيط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</a:t>
            </a:r>
            <a:r>
              <a:rPr lang="ar-SA" dirty="0" smtClean="0"/>
              <a:t>لتخطيط قصير المدى:</a:t>
            </a:r>
          </a:p>
          <a:p>
            <a:pPr>
              <a:buNone/>
            </a:pPr>
            <a:r>
              <a:rPr lang="ar-SA" dirty="0" smtClean="0"/>
              <a:t>التخطيط الذي يتم لفترة وجيزة كالتخطيط الأسبوعي، والتخطيط اليومي الذي يتم من أجل درس واحد أو درسين.</a:t>
            </a:r>
          </a:p>
          <a:p>
            <a:pPr>
              <a:buNone/>
            </a:pPr>
            <a:r>
              <a:rPr lang="ar-SA" dirty="0" smtClean="0"/>
              <a:t>ويفضل أن يتم التخطيط لكل أسبوع في الأسبوع السابق له مباشرة وذلك لتجهيز مستلزمات التدريس، ويساعد هذا النوع من التخطيط في وضع الخطط التفصيلية للدروس اليومية.</a:t>
            </a:r>
            <a:endParaRPr lang="en-US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664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 smtClean="0"/>
              <a:t>مكونات الخطة الفصلية :</a:t>
            </a:r>
            <a:br>
              <a:rPr lang="ar-IQ" sz="3200" dirty="0" smtClean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1-	الأهداف (( تشمل أهداف المادة وأهداف المرحلة )) .</a:t>
            </a:r>
          </a:p>
          <a:p>
            <a:pPr marL="0" indent="0">
              <a:buNone/>
            </a:pPr>
            <a:r>
              <a:rPr lang="ar-IQ" dirty="0" smtClean="0"/>
              <a:t>2-	 محتوي المادة العلمية للمقرر الدراسي . </a:t>
            </a:r>
          </a:p>
          <a:p>
            <a:pPr marL="0" indent="0">
              <a:buNone/>
            </a:pPr>
            <a:r>
              <a:rPr lang="ar-IQ" dirty="0" smtClean="0"/>
              <a:t>3-	 الجدول الزمني .</a:t>
            </a:r>
          </a:p>
          <a:p>
            <a:pPr marL="0" indent="0">
              <a:buNone/>
            </a:pPr>
            <a:r>
              <a:rPr lang="ar-IQ" dirty="0" smtClean="0"/>
              <a:t>4-	 الإمكانات المتاحة (( وسائل تعليمية – مواد تعليمية –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مراجع – أنشطة – معامل – زيارات ….))</a:t>
            </a:r>
          </a:p>
          <a:p>
            <a:pPr marL="0" indent="0">
              <a:buNone/>
            </a:pPr>
            <a:r>
              <a:rPr lang="ar-IQ" dirty="0" smtClean="0"/>
              <a:t>5-	 الإستراتيجيات المتوقعة وتشمل :-</a:t>
            </a:r>
          </a:p>
          <a:p>
            <a:pPr marL="0" indent="0">
              <a:buNone/>
            </a:pPr>
            <a:r>
              <a:rPr lang="ar-IQ" dirty="0" smtClean="0"/>
              <a:t>      أ- أساليب التدريس .         ب- أساليب التقويم .</a:t>
            </a:r>
          </a:p>
          <a:p>
            <a:pPr marL="0" indent="0">
              <a:buNone/>
            </a:pP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0631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SA" sz="3600" dirty="0" smtClean="0"/>
              <a:t>مكونات خطة التدريس</a:t>
            </a:r>
            <a:r>
              <a:rPr lang="ar-IQ" sz="3600" dirty="0" smtClean="0"/>
              <a:t> اليومي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IQ" dirty="0" smtClean="0"/>
              <a:t>تشمل خطة التدريس نوعين من المكونات : </a:t>
            </a:r>
          </a:p>
          <a:p>
            <a:pPr marL="0" indent="0">
              <a:buNone/>
            </a:pPr>
            <a:r>
              <a:rPr lang="ar-IQ" dirty="0" smtClean="0"/>
              <a:t>1-	المكونات الروتينية :  </a:t>
            </a:r>
          </a:p>
          <a:p>
            <a:pPr marL="0" indent="0">
              <a:buNone/>
            </a:pPr>
            <a:r>
              <a:rPr lang="ar-IQ" dirty="0" smtClean="0"/>
              <a:t>أ‌-	عنوان الموضوع أو الدرس: -ويشترط في صياغة هذا العنوان أن يصف ما سيتم تدريسه في خلال زمن الخطة الموضح فيها . </a:t>
            </a:r>
          </a:p>
          <a:p>
            <a:pPr marL="0" indent="0">
              <a:buNone/>
            </a:pPr>
            <a:r>
              <a:rPr lang="ar-IQ" dirty="0" smtClean="0"/>
              <a:t>ب‌-	تاريخ التدريس : ويشير إلى يوم وتاريخ بداية ونهاية تنفيذ الخطة . </a:t>
            </a:r>
          </a:p>
          <a:p>
            <a:pPr marL="0" indent="0">
              <a:buNone/>
            </a:pPr>
            <a:r>
              <a:rPr lang="ar-IQ" dirty="0" smtClean="0"/>
              <a:t>ج-	الزمن : ويشير إلى الزمن الكلي لتنفيذ الخطة بالدقيقة والحصة ، ويتم توزيع هذا الزمن على المكونات المختلفة للخطة في الجزء الخاص بالمكونات الفنية بالإضافة إلى موعد الحصص . </a:t>
            </a:r>
          </a:p>
          <a:p>
            <a:pPr marL="0" indent="0">
              <a:buNone/>
            </a:pPr>
            <a:r>
              <a:rPr lang="ar-IQ" dirty="0" smtClean="0"/>
              <a:t>د- الصف والفصل والشعبة.</a:t>
            </a:r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34548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376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التخطيط للدرس </vt:lpstr>
      <vt:lpstr>PowerPoint Presentation</vt:lpstr>
      <vt:lpstr>أهمية التخطيط للدرس: </vt:lpstr>
      <vt:lpstr> يتبع          أهمية التخطيط للدرس </vt:lpstr>
      <vt:lpstr>PowerPoint Presentation</vt:lpstr>
      <vt:lpstr>أنواع خطط التدريس </vt:lpstr>
      <vt:lpstr>انواع التخطيط</vt:lpstr>
      <vt:lpstr> مكونات الخطة الفصلية : </vt:lpstr>
      <vt:lpstr> مكونات خطة التدريس اليومي </vt:lpstr>
      <vt:lpstr>تابع مكونات خطة التدريس</vt:lpstr>
      <vt:lpstr>تابع مكونات الخطة الفنية </vt:lpstr>
      <vt:lpstr>تابع مكونات الخطة الفنية </vt:lpstr>
      <vt:lpstr> خطوات إعداد خطة التدريس اليومي :- </vt:lpstr>
      <vt:lpstr>تابع خطوات إعداد خطة التدريس اليومي :-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التخطيط للدرس</dc:title>
  <dc:creator>DELL</dc:creator>
  <cp:lastModifiedBy>DELL</cp:lastModifiedBy>
  <cp:revision>16</cp:revision>
  <dcterms:created xsi:type="dcterms:W3CDTF">2018-11-29T12:42:24Z</dcterms:created>
  <dcterms:modified xsi:type="dcterms:W3CDTF">2018-12-01T16:46:35Z</dcterms:modified>
</cp:coreProperties>
</file>