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1" r:id="rId4"/>
    <p:sldId id="267" r:id="rId5"/>
    <p:sldId id="258" r:id="rId6"/>
    <p:sldId id="259" r:id="rId7"/>
    <p:sldId id="260" r:id="rId8"/>
    <p:sldId id="261" r:id="rId9"/>
    <p:sldId id="262" r:id="rId10"/>
    <p:sldId id="263" r:id="rId11"/>
    <p:sldId id="264" r:id="rId12"/>
    <p:sldId id="270"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9875F-C2BA-4F85-8F7D-07C5F7838FE9}"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pPr rtl="1"/>
          <a:endParaRPr lang="ar-IQ"/>
        </a:p>
      </dgm:t>
    </dgm:pt>
    <dgm:pt modelId="{B50830BF-9F3E-4EE0-8ECE-C548B3889D4F}">
      <dgm:prSet phldrT="[Text]"/>
      <dgm:spPr/>
      <dgm:t>
        <a:bodyPr/>
        <a:lstStyle/>
        <a:p>
          <a:pPr rtl="1"/>
          <a:r>
            <a:rPr lang="ar-IQ" dirty="0" smtClean="0"/>
            <a:t>العوامل المؤثرة في التعلم الصفي الفعال</a:t>
          </a:r>
          <a:endParaRPr lang="ar-IQ" dirty="0"/>
        </a:p>
      </dgm:t>
    </dgm:pt>
    <dgm:pt modelId="{88F0C526-4CDB-423E-866A-61D4D7DA85DA}" type="parTrans" cxnId="{1A36DADE-7374-46AB-8BE1-75DA28F8977F}">
      <dgm:prSet/>
      <dgm:spPr/>
      <dgm:t>
        <a:bodyPr/>
        <a:lstStyle/>
        <a:p>
          <a:pPr rtl="1"/>
          <a:endParaRPr lang="ar-IQ"/>
        </a:p>
      </dgm:t>
    </dgm:pt>
    <dgm:pt modelId="{F4FD9654-5649-4FFC-8F50-8DA58872C456}" type="sibTrans" cxnId="{1A36DADE-7374-46AB-8BE1-75DA28F8977F}">
      <dgm:prSet/>
      <dgm:spPr/>
      <dgm:t>
        <a:bodyPr/>
        <a:lstStyle/>
        <a:p>
          <a:pPr rtl="1"/>
          <a:endParaRPr lang="ar-IQ"/>
        </a:p>
      </dgm:t>
    </dgm:pt>
    <dgm:pt modelId="{9FA794EC-1EB4-4DB8-B453-BD1E2BFFDA74}">
      <dgm:prSet phldrT="[Text]"/>
      <dgm:spPr/>
      <dgm:t>
        <a:bodyPr/>
        <a:lstStyle/>
        <a:p>
          <a:pPr rtl="1"/>
          <a:r>
            <a:rPr lang="ar-IQ" dirty="0" smtClean="0"/>
            <a:t>سلوك المعلم والمتعلم </a:t>
          </a:r>
          <a:endParaRPr lang="ar-IQ" dirty="0"/>
        </a:p>
      </dgm:t>
    </dgm:pt>
    <dgm:pt modelId="{4F86AD5F-1030-4A27-9908-3428C4949DD3}" type="parTrans" cxnId="{5C2CA232-2C34-4B04-950C-FEF9B89355AE}">
      <dgm:prSet/>
      <dgm:spPr/>
      <dgm:t>
        <a:bodyPr/>
        <a:lstStyle/>
        <a:p>
          <a:pPr rtl="1"/>
          <a:endParaRPr lang="ar-IQ"/>
        </a:p>
      </dgm:t>
    </dgm:pt>
    <dgm:pt modelId="{46AAB8FE-F7CE-45E8-AA16-F116A1637AAD}" type="sibTrans" cxnId="{5C2CA232-2C34-4B04-950C-FEF9B89355AE}">
      <dgm:prSet/>
      <dgm:spPr/>
      <dgm:t>
        <a:bodyPr/>
        <a:lstStyle/>
        <a:p>
          <a:pPr rtl="1"/>
          <a:endParaRPr lang="ar-IQ"/>
        </a:p>
      </dgm:t>
    </dgm:pt>
    <dgm:pt modelId="{C078525C-80EA-4A7C-AEE0-E95B63C0F1E3}">
      <dgm:prSet phldrT="[Text]"/>
      <dgm:spPr/>
      <dgm:t>
        <a:bodyPr/>
        <a:lstStyle/>
        <a:p>
          <a:pPr rtl="1"/>
          <a:r>
            <a:rPr lang="ar-IQ" dirty="0" smtClean="0"/>
            <a:t>الظروف الطبيعية للمدرسة </a:t>
          </a:r>
          <a:endParaRPr lang="ar-IQ" dirty="0"/>
        </a:p>
      </dgm:t>
    </dgm:pt>
    <dgm:pt modelId="{A02FE920-D85F-45AD-85EB-B6E84E5AE1E7}" type="parTrans" cxnId="{4695A1E5-8AAF-4E3D-842C-D73C82EB098B}">
      <dgm:prSet/>
      <dgm:spPr/>
      <dgm:t>
        <a:bodyPr/>
        <a:lstStyle/>
        <a:p>
          <a:pPr rtl="1"/>
          <a:endParaRPr lang="ar-IQ"/>
        </a:p>
      </dgm:t>
    </dgm:pt>
    <dgm:pt modelId="{2EB46A4F-EABA-45B3-877B-32BD15355FC3}" type="sibTrans" cxnId="{4695A1E5-8AAF-4E3D-842C-D73C82EB098B}">
      <dgm:prSet/>
      <dgm:spPr/>
      <dgm:t>
        <a:bodyPr/>
        <a:lstStyle/>
        <a:p>
          <a:pPr rtl="1"/>
          <a:endParaRPr lang="ar-IQ"/>
        </a:p>
      </dgm:t>
    </dgm:pt>
    <dgm:pt modelId="{8792FB7D-78B0-4255-829B-2369E72B9B1F}">
      <dgm:prSet phldrT="[Text]"/>
      <dgm:spPr/>
      <dgm:t>
        <a:bodyPr/>
        <a:lstStyle/>
        <a:p>
          <a:pPr rtl="1"/>
          <a:r>
            <a:rPr lang="ar-IQ" dirty="0" smtClean="0"/>
            <a:t>المادة الدراسية </a:t>
          </a:r>
          <a:endParaRPr lang="ar-IQ" dirty="0"/>
        </a:p>
      </dgm:t>
    </dgm:pt>
    <dgm:pt modelId="{BE25B9B6-E6BB-4DE7-844F-243E4286BD40}" type="parTrans" cxnId="{44EC4A4D-14D5-459E-906D-20E9BFCEFA7E}">
      <dgm:prSet/>
      <dgm:spPr/>
      <dgm:t>
        <a:bodyPr/>
        <a:lstStyle/>
        <a:p>
          <a:pPr rtl="1"/>
          <a:endParaRPr lang="ar-IQ"/>
        </a:p>
      </dgm:t>
    </dgm:pt>
    <dgm:pt modelId="{B6477666-BF6D-4E85-8920-576EAEC8597B}" type="sibTrans" cxnId="{44EC4A4D-14D5-459E-906D-20E9BFCEFA7E}">
      <dgm:prSet/>
      <dgm:spPr/>
      <dgm:t>
        <a:bodyPr/>
        <a:lstStyle/>
        <a:p>
          <a:pPr rtl="1"/>
          <a:endParaRPr lang="ar-IQ"/>
        </a:p>
      </dgm:t>
    </dgm:pt>
    <dgm:pt modelId="{2DA143FA-7C4C-4360-96B9-826CD3B54C26}">
      <dgm:prSet phldrT="[Text]"/>
      <dgm:spPr/>
      <dgm:t>
        <a:bodyPr/>
        <a:lstStyle/>
        <a:p>
          <a:pPr rtl="1"/>
          <a:r>
            <a:rPr lang="ar-IQ" dirty="0" smtClean="0"/>
            <a:t>القوى الخارجية </a:t>
          </a:r>
          <a:endParaRPr lang="ar-IQ" dirty="0"/>
        </a:p>
      </dgm:t>
    </dgm:pt>
    <dgm:pt modelId="{9F9B77D6-371C-4160-AB10-C34A604230C9}" type="parTrans" cxnId="{8D40F491-51E3-4854-A2BC-732DA5EFEEE6}">
      <dgm:prSet/>
      <dgm:spPr/>
      <dgm:t>
        <a:bodyPr/>
        <a:lstStyle/>
        <a:p>
          <a:pPr rtl="1"/>
          <a:endParaRPr lang="ar-IQ"/>
        </a:p>
      </dgm:t>
    </dgm:pt>
    <dgm:pt modelId="{FD6D7400-1D94-496F-91E7-053AC816A7B2}" type="sibTrans" cxnId="{8D40F491-51E3-4854-A2BC-732DA5EFEEE6}">
      <dgm:prSet/>
      <dgm:spPr/>
      <dgm:t>
        <a:bodyPr/>
        <a:lstStyle/>
        <a:p>
          <a:pPr rtl="1"/>
          <a:endParaRPr lang="ar-IQ"/>
        </a:p>
      </dgm:t>
    </dgm:pt>
    <dgm:pt modelId="{D158A85A-21CD-4B42-ADC1-20EFCCA26101}">
      <dgm:prSet phldrT="[Text]"/>
      <dgm:spPr/>
      <dgm:t>
        <a:bodyPr/>
        <a:lstStyle/>
        <a:p>
          <a:pPr rtl="1"/>
          <a:r>
            <a:rPr lang="ar-IQ" dirty="0" smtClean="0"/>
            <a:t>صفات المجموعة </a:t>
          </a:r>
          <a:endParaRPr lang="ar-IQ" dirty="0"/>
        </a:p>
      </dgm:t>
    </dgm:pt>
    <dgm:pt modelId="{5089EE7C-F3FF-41EE-825E-7F6CE70011B9}" type="parTrans" cxnId="{30D66687-1C9C-4165-8E40-2161A43380E8}">
      <dgm:prSet/>
      <dgm:spPr/>
      <dgm:t>
        <a:bodyPr/>
        <a:lstStyle/>
        <a:p>
          <a:pPr rtl="1"/>
          <a:endParaRPr lang="ar-IQ"/>
        </a:p>
      </dgm:t>
    </dgm:pt>
    <dgm:pt modelId="{55CC5D47-C29A-4259-B456-63FB463999E2}" type="sibTrans" cxnId="{30D66687-1C9C-4165-8E40-2161A43380E8}">
      <dgm:prSet/>
      <dgm:spPr/>
      <dgm:t>
        <a:bodyPr/>
        <a:lstStyle/>
        <a:p>
          <a:pPr rtl="1"/>
          <a:endParaRPr lang="ar-IQ"/>
        </a:p>
      </dgm:t>
    </dgm:pt>
    <dgm:pt modelId="{6615AE36-FA79-4C1A-8F7F-9F8D923B803E}">
      <dgm:prSet/>
      <dgm:spPr/>
      <dgm:t>
        <a:bodyPr/>
        <a:lstStyle/>
        <a:p>
          <a:pPr rtl="1"/>
          <a:r>
            <a:rPr lang="ar-SA" b="1" u="sng" smtClean="0"/>
            <a:t>خصائص المتعلم</a:t>
          </a:r>
          <a:r>
            <a:rPr lang="ar-SA" b="1" smtClean="0"/>
            <a:t> </a:t>
          </a:r>
          <a:endParaRPr lang="ar-IQ"/>
        </a:p>
      </dgm:t>
    </dgm:pt>
    <dgm:pt modelId="{1C0BC9AD-F6D4-4195-8210-E201CA40CBD2}" type="parTrans" cxnId="{30CDA8A3-650A-48C7-A1E9-2D19E73B0381}">
      <dgm:prSet/>
      <dgm:spPr/>
      <dgm:t>
        <a:bodyPr/>
        <a:lstStyle/>
        <a:p>
          <a:pPr rtl="1"/>
          <a:endParaRPr lang="ar-IQ"/>
        </a:p>
      </dgm:t>
    </dgm:pt>
    <dgm:pt modelId="{1C5AD6B8-2BD1-4565-B37B-AEC7700F62CE}" type="sibTrans" cxnId="{30CDA8A3-650A-48C7-A1E9-2D19E73B0381}">
      <dgm:prSet/>
      <dgm:spPr/>
      <dgm:t>
        <a:bodyPr/>
        <a:lstStyle/>
        <a:p>
          <a:pPr rtl="1"/>
          <a:endParaRPr lang="ar-IQ"/>
        </a:p>
      </dgm:t>
    </dgm:pt>
    <dgm:pt modelId="{AC630C4A-A21B-4BCC-BC44-30298043836A}" type="pres">
      <dgm:prSet presAssocID="{E6D9875F-C2BA-4F85-8F7D-07C5F7838FE9}" presName="Name0" presStyleCnt="0">
        <dgm:presLayoutVars>
          <dgm:chMax val="1"/>
          <dgm:dir/>
          <dgm:animLvl val="ctr"/>
          <dgm:resizeHandles val="exact"/>
        </dgm:presLayoutVars>
      </dgm:prSet>
      <dgm:spPr/>
      <dgm:t>
        <a:bodyPr/>
        <a:lstStyle/>
        <a:p>
          <a:pPr rtl="1"/>
          <a:endParaRPr lang="ar-IQ"/>
        </a:p>
      </dgm:t>
    </dgm:pt>
    <dgm:pt modelId="{32BCA1AE-2521-49F4-8D61-0E356E570A95}" type="pres">
      <dgm:prSet presAssocID="{B50830BF-9F3E-4EE0-8ECE-C548B3889D4F}" presName="centerShape" presStyleLbl="node0" presStyleIdx="0" presStyleCnt="1"/>
      <dgm:spPr/>
      <dgm:t>
        <a:bodyPr/>
        <a:lstStyle/>
        <a:p>
          <a:pPr rtl="1"/>
          <a:endParaRPr lang="ar-IQ"/>
        </a:p>
      </dgm:t>
    </dgm:pt>
    <dgm:pt modelId="{C90004B1-E27D-4F0A-A6DC-FF2AE1AC464C}" type="pres">
      <dgm:prSet presAssocID="{6615AE36-FA79-4C1A-8F7F-9F8D923B803E}" presName="node" presStyleLbl="node1" presStyleIdx="0" presStyleCnt="6">
        <dgm:presLayoutVars>
          <dgm:bulletEnabled val="1"/>
        </dgm:presLayoutVars>
      </dgm:prSet>
      <dgm:spPr/>
      <dgm:t>
        <a:bodyPr/>
        <a:lstStyle/>
        <a:p>
          <a:pPr rtl="1"/>
          <a:endParaRPr lang="ar-IQ"/>
        </a:p>
      </dgm:t>
    </dgm:pt>
    <dgm:pt modelId="{F697A293-5FD4-4EED-A3AA-007526E61F3D}" type="pres">
      <dgm:prSet presAssocID="{6615AE36-FA79-4C1A-8F7F-9F8D923B803E}" presName="dummy" presStyleCnt="0"/>
      <dgm:spPr/>
    </dgm:pt>
    <dgm:pt modelId="{A7DD0210-7638-4710-BC9F-B9D2DEBE228E}" type="pres">
      <dgm:prSet presAssocID="{1C5AD6B8-2BD1-4565-B37B-AEC7700F62CE}" presName="sibTrans" presStyleLbl="sibTrans2D1" presStyleIdx="0" presStyleCnt="6"/>
      <dgm:spPr/>
      <dgm:t>
        <a:bodyPr/>
        <a:lstStyle/>
        <a:p>
          <a:pPr rtl="1"/>
          <a:endParaRPr lang="ar-IQ"/>
        </a:p>
      </dgm:t>
    </dgm:pt>
    <dgm:pt modelId="{2C848846-1DD5-486B-BAD9-966D4CB49845}" type="pres">
      <dgm:prSet presAssocID="{9FA794EC-1EB4-4DB8-B453-BD1E2BFFDA74}" presName="node" presStyleLbl="node1" presStyleIdx="1" presStyleCnt="6">
        <dgm:presLayoutVars>
          <dgm:bulletEnabled val="1"/>
        </dgm:presLayoutVars>
      </dgm:prSet>
      <dgm:spPr/>
      <dgm:t>
        <a:bodyPr/>
        <a:lstStyle/>
        <a:p>
          <a:pPr rtl="1"/>
          <a:endParaRPr lang="ar-IQ"/>
        </a:p>
      </dgm:t>
    </dgm:pt>
    <dgm:pt modelId="{EEE38B68-CE78-47A8-B13B-2F61294B0202}" type="pres">
      <dgm:prSet presAssocID="{9FA794EC-1EB4-4DB8-B453-BD1E2BFFDA74}" presName="dummy" presStyleCnt="0"/>
      <dgm:spPr/>
    </dgm:pt>
    <dgm:pt modelId="{654EACEF-A440-4D7B-8C06-AF6FF6CDF74E}" type="pres">
      <dgm:prSet presAssocID="{46AAB8FE-F7CE-45E8-AA16-F116A1637AAD}" presName="sibTrans" presStyleLbl="sibTrans2D1" presStyleIdx="1" presStyleCnt="6"/>
      <dgm:spPr/>
      <dgm:t>
        <a:bodyPr/>
        <a:lstStyle/>
        <a:p>
          <a:pPr rtl="1"/>
          <a:endParaRPr lang="ar-IQ"/>
        </a:p>
      </dgm:t>
    </dgm:pt>
    <dgm:pt modelId="{D718A73E-CEEC-4C38-8651-D6DD958B6D61}" type="pres">
      <dgm:prSet presAssocID="{C078525C-80EA-4A7C-AEE0-E95B63C0F1E3}" presName="node" presStyleLbl="node1" presStyleIdx="2" presStyleCnt="6">
        <dgm:presLayoutVars>
          <dgm:bulletEnabled val="1"/>
        </dgm:presLayoutVars>
      </dgm:prSet>
      <dgm:spPr/>
      <dgm:t>
        <a:bodyPr/>
        <a:lstStyle/>
        <a:p>
          <a:pPr rtl="1"/>
          <a:endParaRPr lang="ar-IQ"/>
        </a:p>
      </dgm:t>
    </dgm:pt>
    <dgm:pt modelId="{F91A4870-51F5-460A-B93D-C6AC8F62E522}" type="pres">
      <dgm:prSet presAssocID="{C078525C-80EA-4A7C-AEE0-E95B63C0F1E3}" presName="dummy" presStyleCnt="0"/>
      <dgm:spPr/>
    </dgm:pt>
    <dgm:pt modelId="{C7A8B175-0F09-40D3-987A-36431837816C}" type="pres">
      <dgm:prSet presAssocID="{2EB46A4F-EABA-45B3-877B-32BD15355FC3}" presName="sibTrans" presStyleLbl="sibTrans2D1" presStyleIdx="2" presStyleCnt="6"/>
      <dgm:spPr/>
      <dgm:t>
        <a:bodyPr/>
        <a:lstStyle/>
        <a:p>
          <a:pPr rtl="1"/>
          <a:endParaRPr lang="ar-IQ"/>
        </a:p>
      </dgm:t>
    </dgm:pt>
    <dgm:pt modelId="{9BB3B587-BB93-4B36-9381-D3ACBF5710D3}" type="pres">
      <dgm:prSet presAssocID="{8792FB7D-78B0-4255-829B-2369E72B9B1F}" presName="node" presStyleLbl="node1" presStyleIdx="3" presStyleCnt="6">
        <dgm:presLayoutVars>
          <dgm:bulletEnabled val="1"/>
        </dgm:presLayoutVars>
      </dgm:prSet>
      <dgm:spPr/>
      <dgm:t>
        <a:bodyPr/>
        <a:lstStyle/>
        <a:p>
          <a:pPr rtl="1"/>
          <a:endParaRPr lang="ar-IQ"/>
        </a:p>
      </dgm:t>
    </dgm:pt>
    <dgm:pt modelId="{741A1438-CE59-45BD-99DE-9C1B4D7D5FDF}" type="pres">
      <dgm:prSet presAssocID="{8792FB7D-78B0-4255-829B-2369E72B9B1F}" presName="dummy" presStyleCnt="0"/>
      <dgm:spPr/>
    </dgm:pt>
    <dgm:pt modelId="{C83AD427-7216-4921-95CC-7EB04C613FC7}" type="pres">
      <dgm:prSet presAssocID="{B6477666-BF6D-4E85-8920-576EAEC8597B}" presName="sibTrans" presStyleLbl="sibTrans2D1" presStyleIdx="3" presStyleCnt="6"/>
      <dgm:spPr/>
      <dgm:t>
        <a:bodyPr/>
        <a:lstStyle/>
        <a:p>
          <a:pPr rtl="1"/>
          <a:endParaRPr lang="ar-IQ"/>
        </a:p>
      </dgm:t>
    </dgm:pt>
    <dgm:pt modelId="{53E9972B-FC05-4547-B384-AC5A2766F2E9}" type="pres">
      <dgm:prSet presAssocID="{D158A85A-21CD-4B42-ADC1-20EFCCA26101}" presName="node" presStyleLbl="node1" presStyleIdx="4" presStyleCnt="6">
        <dgm:presLayoutVars>
          <dgm:bulletEnabled val="1"/>
        </dgm:presLayoutVars>
      </dgm:prSet>
      <dgm:spPr/>
      <dgm:t>
        <a:bodyPr/>
        <a:lstStyle/>
        <a:p>
          <a:pPr rtl="1"/>
          <a:endParaRPr lang="ar-IQ"/>
        </a:p>
      </dgm:t>
    </dgm:pt>
    <dgm:pt modelId="{A73AE364-13D9-4210-BC41-25E48CC44E08}" type="pres">
      <dgm:prSet presAssocID="{D158A85A-21CD-4B42-ADC1-20EFCCA26101}" presName="dummy" presStyleCnt="0"/>
      <dgm:spPr/>
    </dgm:pt>
    <dgm:pt modelId="{4C3387FD-D2BA-41AD-9286-406A4A595767}" type="pres">
      <dgm:prSet presAssocID="{55CC5D47-C29A-4259-B456-63FB463999E2}" presName="sibTrans" presStyleLbl="sibTrans2D1" presStyleIdx="4" presStyleCnt="6"/>
      <dgm:spPr/>
      <dgm:t>
        <a:bodyPr/>
        <a:lstStyle/>
        <a:p>
          <a:pPr rtl="1"/>
          <a:endParaRPr lang="ar-IQ"/>
        </a:p>
      </dgm:t>
    </dgm:pt>
    <dgm:pt modelId="{5B9FF0D6-D667-46A4-A816-BD85319FAF93}" type="pres">
      <dgm:prSet presAssocID="{2DA143FA-7C4C-4360-96B9-826CD3B54C26}" presName="node" presStyleLbl="node1" presStyleIdx="5" presStyleCnt="6">
        <dgm:presLayoutVars>
          <dgm:bulletEnabled val="1"/>
        </dgm:presLayoutVars>
      </dgm:prSet>
      <dgm:spPr/>
      <dgm:t>
        <a:bodyPr/>
        <a:lstStyle/>
        <a:p>
          <a:pPr rtl="1"/>
          <a:endParaRPr lang="ar-IQ"/>
        </a:p>
      </dgm:t>
    </dgm:pt>
    <dgm:pt modelId="{F50EB331-765A-4E5A-A35A-F9CD6039B28F}" type="pres">
      <dgm:prSet presAssocID="{2DA143FA-7C4C-4360-96B9-826CD3B54C26}" presName="dummy" presStyleCnt="0"/>
      <dgm:spPr/>
    </dgm:pt>
    <dgm:pt modelId="{7A87FBC9-40DA-4769-A93A-B4FF70A82DB2}" type="pres">
      <dgm:prSet presAssocID="{FD6D7400-1D94-496F-91E7-053AC816A7B2}" presName="sibTrans" presStyleLbl="sibTrans2D1" presStyleIdx="5" presStyleCnt="6"/>
      <dgm:spPr/>
      <dgm:t>
        <a:bodyPr/>
        <a:lstStyle/>
        <a:p>
          <a:pPr rtl="1"/>
          <a:endParaRPr lang="ar-IQ"/>
        </a:p>
      </dgm:t>
    </dgm:pt>
  </dgm:ptLst>
  <dgm:cxnLst>
    <dgm:cxn modelId="{4695A1E5-8AAF-4E3D-842C-D73C82EB098B}" srcId="{B50830BF-9F3E-4EE0-8ECE-C548B3889D4F}" destId="{C078525C-80EA-4A7C-AEE0-E95B63C0F1E3}" srcOrd="2" destOrd="0" parTransId="{A02FE920-D85F-45AD-85EB-B6E84E5AE1E7}" sibTransId="{2EB46A4F-EABA-45B3-877B-32BD15355FC3}"/>
    <dgm:cxn modelId="{C0DF428F-A87B-4BEA-A1EA-58DA519DA4C9}" type="presOf" srcId="{6615AE36-FA79-4C1A-8F7F-9F8D923B803E}" destId="{C90004B1-E27D-4F0A-A6DC-FF2AE1AC464C}" srcOrd="0" destOrd="0" presId="urn:microsoft.com/office/officeart/2005/8/layout/radial6"/>
    <dgm:cxn modelId="{9A513899-C3B2-4BA4-A95D-11BF44106107}" type="presOf" srcId="{2DA143FA-7C4C-4360-96B9-826CD3B54C26}" destId="{5B9FF0D6-D667-46A4-A816-BD85319FAF93}" srcOrd="0" destOrd="0" presId="urn:microsoft.com/office/officeart/2005/8/layout/radial6"/>
    <dgm:cxn modelId="{17BF1B95-632C-4707-ADF2-EE56F75B3DE4}" type="presOf" srcId="{8792FB7D-78B0-4255-829B-2369E72B9B1F}" destId="{9BB3B587-BB93-4B36-9381-D3ACBF5710D3}" srcOrd="0" destOrd="0" presId="urn:microsoft.com/office/officeart/2005/8/layout/radial6"/>
    <dgm:cxn modelId="{F822ED37-F5F7-45FD-BF0A-8B8E29AE5F52}" type="presOf" srcId="{D158A85A-21CD-4B42-ADC1-20EFCCA26101}" destId="{53E9972B-FC05-4547-B384-AC5A2766F2E9}" srcOrd="0" destOrd="0" presId="urn:microsoft.com/office/officeart/2005/8/layout/radial6"/>
    <dgm:cxn modelId="{4FC2DFFC-AA64-4A38-90E1-61BE61952F6B}" type="presOf" srcId="{C078525C-80EA-4A7C-AEE0-E95B63C0F1E3}" destId="{D718A73E-CEEC-4C38-8651-D6DD958B6D61}" srcOrd="0" destOrd="0" presId="urn:microsoft.com/office/officeart/2005/8/layout/radial6"/>
    <dgm:cxn modelId="{E596ECD9-4C0C-4656-8201-6BCF7EB860F2}" type="presOf" srcId="{B6477666-BF6D-4E85-8920-576EAEC8597B}" destId="{C83AD427-7216-4921-95CC-7EB04C613FC7}" srcOrd="0" destOrd="0" presId="urn:microsoft.com/office/officeart/2005/8/layout/radial6"/>
    <dgm:cxn modelId="{44EC4A4D-14D5-459E-906D-20E9BFCEFA7E}" srcId="{B50830BF-9F3E-4EE0-8ECE-C548B3889D4F}" destId="{8792FB7D-78B0-4255-829B-2369E72B9B1F}" srcOrd="3" destOrd="0" parTransId="{BE25B9B6-E6BB-4DE7-844F-243E4286BD40}" sibTransId="{B6477666-BF6D-4E85-8920-576EAEC8597B}"/>
    <dgm:cxn modelId="{A5AD8CBA-7ABD-4D06-9A31-8ACD3D61071D}" type="presOf" srcId="{46AAB8FE-F7CE-45E8-AA16-F116A1637AAD}" destId="{654EACEF-A440-4D7B-8C06-AF6FF6CDF74E}" srcOrd="0" destOrd="0" presId="urn:microsoft.com/office/officeart/2005/8/layout/radial6"/>
    <dgm:cxn modelId="{57E93F66-61A9-4687-BE4F-A60326D5FCE3}" type="presOf" srcId="{1C5AD6B8-2BD1-4565-B37B-AEC7700F62CE}" destId="{A7DD0210-7638-4710-BC9F-B9D2DEBE228E}" srcOrd="0" destOrd="0" presId="urn:microsoft.com/office/officeart/2005/8/layout/radial6"/>
    <dgm:cxn modelId="{07CBBE52-EEEE-44FD-A30A-538D0D8D8C0A}" type="presOf" srcId="{E6D9875F-C2BA-4F85-8F7D-07C5F7838FE9}" destId="{AC630C4A-A21B-4BCC-BC44-30298043836A}" srcOrd="0" destOrd="0" presId="urn:microsoft.com/office/officeart/2005/8/layout/radial6"/>
    <dgm:cxn modelId="{587C6A10-E3C9-4C93-8EB8-A3B13111D1A3}" type="presOf" srcId="{B50830BF-9F3E-4EE0-8ECE-C548B3889D4F}" destId="{32BCA1AE-2521-49F4-8D61-0E356E570A95}" srcOrd="0" destOrd="0" presId="urn:microsoft.com/office/officeart/2005/8/layout/radial6"/>
    <dgm:cxn modelId="{2D88101F-491F-4E83-B696-05154B0D4931}" type="presOf" srcId="{55CC5D47-C29A-4259-B456-63FB463999E2}" destId="{4C3387FD-D2BA-41AD-9286-406A4A595767}" srcOrd="0" destOrd="0" presId="urn:microsoft.com/office/officeart/2005/8/layout/radial6"/>
    <dgm:cxn modelId="{1A36DADE-7374-46AB-8BE1-75DA28F8977F}" srcId="{E6D9875F-C2BA-4F85-8F7D-07C5F7838FE9}" destId="{B50830BF-9F3E-4EE0-8ECE-C548B3889D4F}" srcOrd="0" destOrd="0" parTransId="{88F0C526-4CDB-423E-866A-61D4D7DA85DA}" sibTransId="{F4FD9654-5649-4FFC-8F50-8DA58872C456}"/>
    <dgm:cxn modelId="{8D40F491-51E3-4854-A2BC-732DA5EFEEE6}" srcId="{B50830BF-9F3E-4EE0-8ECE-C548B3889D4F}" destId="{2DA143FA-7C4C-4360-96B9-826CD3B54C26}" srcOrd="5" destOrd="0" parTransId="{9F9B77D6-371C-4160-AB10-C34A604230C9}" sibTransId="{FD6D7400-1D94-496F-91E7-053AC816A7B2}"/>
    <dgm:cxn modelId="{40FBDFC8-A93D-422A-8C1B-BA1CA1E2C33C}" type="presOf" srcId="{9FA794EC-1EB4-4DB8-B453-BD1E2BFFDA74}" destId="{2C848846-1DD5-486B-BAD9-966D4CB49845}" srcOrd="0" destOrd="0" presId="urn:microsoft.com/office/officeart/2005/8/layout/radial6"/>
    <dgm:cxn modelId="{5545119B-CD07-4FD7-80CA-90C8617F1D48}" type="presOf" srcId="{FD6D7400-1D94-496F-91E7-053AC816A7B2}" destId="{7A87FBC9-40DA-4769-A93A-B4FF70A82DB2}" srcOrd="0" destOrd="0" presId="urn:microsoft.com/office/officeart/2005/8/layout/radial6"/>
    <dgm:cxn modelId="{5C2CA232-2C34-4B04-950C-FEF9B89355AE}" srcId="{B50830BF-9F3E-4EE0-8ECE-C548B3889D4F}" destId="{9FA794EC-1EB4-4DB8-B453-BD1E2BFFDA74}" srcOrd="1" destOrd="0" parTransId="{4F86AD5F-1030-4A27-9908-3428C4949DD3}" sibTransId="{46AAB8FE-F7CE-45E8-AA16-F116A1637AAD}"/>
    <dgm:cxn modelId="{30CDA8A3-650A-48C7-A1E9-2D19E73B0381}" srcId="{B50830BF-9F3E-4EE0-8ECE-C548B3889D4F}" destId="{6615AE36-FA79-4C1A-8F7F-9F8D923B803E}" srcOrd="0" destOrd="0" parTransId="{1C0BC9AD-F6D4-4195-8210-E201CA40CBD2}" sibTransId="{1C5AD6B8-2BD1-4565-B37B-AEC7700F62CE}"/>
    <dgm:cxn modelId="{30D66687-1C9C-4165-8E40-2161A43380E8}" srcId="{B50830BF-9F3E-4EE0-8ECE-C548B3889D4F}" destId="{D158A85A-21CD-4B42-ADC1-20EFCCA26101}" srcOrd="4" destOrd="0" parTransId="{5089EE7C-F3FF-41EE-825E-7F6CE70011B9}" sibTransId="{55CC5D47-C29A-4259-B456-63FB463999E2}"/>
    <dgm:cxn modelId="{C8D05869-EAAD-4E12-A459-A283364D3BB5}" type="presOf" srcId="{2EB46A4F-EABA-45B3-877B-32BD15355FC3}" destId="{C7A8B175-0F09-40D3-987A-36431837816C}" srcOrd="0" destOrd="0" presId="urn:microsoft.com/office/officeart/2005/8/layout/radial6"/>
    <dgm:cxn modelId="{F08B4719-7B12-4BAE-A38A-15E6289E2810}" type="presParOf" srcId="{AC630C4A-A21B-4BCC-BC44-30298043836A}" destId="{32BCA1AE-2521-49F4-8D61-0E356E570A95}" srcOrd="0" destOrd="0" presId="urn:microsoft.com/office/officeart/2005/8/layout/radial6"/>
    <dgm:cxn modelId="{CF59DEE3-8EC1-40AA-AF4B-2B79DC11689F}" type="presParOf" srcId="{AC630C4A-A21B-4BCC-BC44-30298043836A}" destId="{C90004B1-E27D-4F0A-A6DC-FF2AE1AC464C}" srcOrd="1" destOrd="0" presId="urn:microsoft.com/office/officeart/2005/8/layout/radial6"/>
    <dgm:cxn modelId="{BF1F7905-7BC1-4A1A-8D7D-51F583E98848}" type="presParOf" srcId="{AC630C4A-A21B-4BCC-BC44-30298043836A}" destId="{F697A293-5FD4-4EED-A3AA-007526E61F3D}" srcOrd="2" destOrd="0" presId="urn:microsoft.com/office/officeart/2005/8/layout/radial6"/>
    <dgm:cxn modelId="{11ACE38D-29FB-4F8F-91DC-F97DA8914A25}" type="presParOf" srcId="{AC630C4A-A21B-4BCC-BC44-30298043836A}" destId="{A7DD0210-7638-4710-BC9F-B9D2DEBE228E}" srcOrd="3" destOrd="0" presId="urn:microsoft.com/office/officeart/2005/8/layout/radial6"/>
    <dgm:cxn modelId="{B8E847C8-D03D-4827-9297-DD3573B747EE}" type="presParOf" srcId="{AC630C4A-A21B-4BCC-BC44-30298043836A}" destId="{2C848846-1DD5-486B-BAD9-966D4CB49845}" srcOrd="4" destOrd="0" presId="urn:microsoft.com/office/officeart/2005/8/layout/radial6"/>
    <dgm:cxn modelId="{71790C59-7A5A-4F67-9BB1-98F0DD4D2079}" type="presParOf" srcId="{AC630C4A-A21B-4BCC-BC44-30298043836A}" destId="{EEE38B68-CE78-47A8-B13B-2F61294B0202}" srcOrd="5" destOrd="0" presId="urn:microsoft.com/office/officeart/2005/8/layout/radial6"/>
    <dgm:cxn modelId="{0A4EE9AF-105E-4965-BA27-24F8C264B90F}" type="presParOf" srcId="{AC630C4A-A21B-4BCC-BC44-30298043836A}" destId="{654EACEF-A440-4D7B-8C06-AF6FF6CDF74E}" srcOrd="6" destOrd="0" presId="urn:microsoft.com/office/officeart/2005/8/layout/radial6"/>
    <dgm:cxn modelId="{CF730D1D-79B8-471C-A1FF-23DC19E892AB}" type="presParOf" srcId="{AC630C4A-A21B-4BCC-BC44-30298043836A}" destId="{D718A73E-CEEC-4C38-8651-D6DD958B6D61}" srcOrd="7" destOrd="0" presId="urn:microsoft.com/office/officeart/2005/8/layout/radial6"/>
    <dgm:cxn modelId="{53576F1D-5901-4285-B98A-382145BFA64A}" type="presParOf" srcId="{AC630C4A-A21B-4BCC-BC44-30298043836A}" destId="{F91A4870-51F5-460A-B93D-C6AC8F62E522}" srcOrd="8" destOrd="0" presId="urn:microsoft.com/office/officeart/2005/8/layout/radial6"/>
    <dgm:cxn modelId="{39551716-29F3-4575-8A75-5318830E67EF}" type="presParOf" srcId="{AC630C4A-A21B-4BCC-BC44-30298043836A}" destId="{C7A8B175-0F09-40D3-987A-36431837816C}" srcOrd="9" destOrd="0" presId="urn:microsoft.com/office/officeart/2005/8/layout/radial6"/>
    <dgm:cxn modelId="{8E6F7520-C14D-4876-BDA6-8BAB740CC502}" type="presParOf" srcId="{AC630C4A-A21B-4BCC-BC44-30298043836A}" destId="{9BB3B587-BB93-4B36-9381-D3ACBF5710D3}" srcOrd="10" destOrd="0" presId="urn:microsoft.com/office/officeart/2005/8/layout/radial6"/>
    <dgm:cxn modelId="{4BFF2D15-4386-42FF-B239-11A68AE41621}" type="presParOf" srcId="{AC630C4A-A21B-4BCC-BC44-30298043836A}" destId="{741A1438-CE59-45BD-99DE-9C1B4D7D5FDF}" srcOrd="11" destOrd="0" presId="urn:microsoft.com/office/officeart/2005/8/layout/radial6"/>
    <dgm:cxn modelId="{F70077B7-B30F-4B86-96AC-DA6D286E38A9}" type="presParOf" srcId="{AC630C4A-A21B-4BCC-BC44-30298043836A}" destId="{C83AD427-7216-4921-95CC-7EB04C613FC7}" srcOrd="12" destOrd="0" presId="urn:microsoft.com/office/officeart/2005/8/layout/radial6"/>
    <dgm:cxn modelId="{BE34F09F-44ED-42BA-B673-89AA0C3C6B32}" type="presParOf" srcId="{AC630C4A-A21B-4BCC-BC44-30298043836A}" destId="{53E9972B-FC05-4547-B384-AC5A2766F2E9}" srcOrd="13" destOrd="0" presId="urn:microsoft.com/office/officeart/2005/8/layout/radial6"/>
    <dgm:cxn modelId="{C2F4F72C-A8C9-4FC1-9134-0B6BA0EFAB8B}" type="presParOf" srcId="{AC630C4A-A21B-4BCC-BC44-30298043836A}" destId="{A73AE364-13D9-4210-BC41-25E48CC44E08}" srcOrd="14" destOrd="0" presId="urn:microsoft.com/office/officeart/2005/8/layout/radial6"/>
    <dgm:cxn modelId="{5FF91FDC-D996-46ED-8E7F-99F8E4E40D27}" type="presParOf" srcId="{AC630C4A-A21B-4BCC-BC44-30298043836A}" destId="{4C3387FD-D2BA-41AD-9286-406A4A595767}" srcOrd="15" destOrd="0" presId="urn:microsoft.com/office/officeart/2005/8/layout/radial6"/>
    <dgm:cxn modelId="{083298EC-69DF-4F15-A7AC-D0A29EEFF9E5}" type="presParOf" srcId="{AC630C4A-A21B-4BCC-BC44-30298043836A}" destId="{5B9FF0D6-D667-46A4-A816-BD85319FAF93}" srcOrd="16" destOrd="0" presId="urn:microsoft.com/office/officeart/2005/8/layout/radial6"/>
    <dgm:cxn modelId="{40C97414-3561-42C6-84AC-BFB0A36BB8B1}" type="presParOf" srcId="{AC630C4A-A21B-4BCC-BC44-30298043836A}" destId="{F50EB331-765A-4E5A-A35A-F9CD6039B28F}" srcOrd="17" destOrd="0" presId="urn:microsoft.com/office/officeart/2005/8/layout/radial6"/>
    <dgm:cxn modelId="{EC470E3B-B56A-4DA6-9514-D6A61C5C254A}" type="presParOf" srcId="{AC630C4A-A21B-4BCC-BC44-30298043836A}" destId="{7A87FBC9-40DA-4769-A93A-B4FF70A82DB2}"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7FBC9-40DA-4769-A93A-B4FF70A82DB2}">
      <dsp:nvSpPr>
        <dsp:cNvPr id="0" name=""/>
        <dsp:cNvSpPr/>
      </dsp:nvSpPr>
      <dsp:spPr>
        <a:xfrm>
          <a:off x="2362765" y="510947"/>
          <a:ext cx="3504068" cy="3504068"/>
        </a:xfrm>
        <a:prstGeom prst="blockArc">
          <a:avLst>
            <a:gd name="adj1" fmla="val 12600000"/>
            <a:gd name="adj2" fmla="val 16200000"/>
            <a:gd name="adj3" fmla="val 452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3387FD-D2BA-41AD-9286-406A4A595767}">
      <dsp:nvSpPr>
        <dsp:cNvPr id="0" name=""/>
        <dsp:cNvSpPr/>
      </dsp:nvSpPr>
      <dsp:spPr>
        <a:xfrm>
          <a:off x="2362765" y="510947"/>
          <a:ext cx="3504068" cy="3504068"/>
        </a:xfrm>
        <a:prstGeom prst="blockArc">
          <a:avLst>
            <a:gd name="adj1" fmla="val 9000000"/>
            <a:gd name="adj2" fmla="val 12600000"/>
            <a:gd name="adj3" fmla="val 452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3AD427-7216-4921-95CC-7EB04C613FC7}">
      <dsp:nvSpPr>
        <dsp:cNvPr id="0" name=""/>
        <dsp:cNvSpPr/>
      </dsp:nvSpPr>
      <dsp:spPr>
        <a:xfrm>
          <a:off x="2362765" y="510947"/>
          <a:ext cx="3504068" cy="3504068"/>
        </a:xfrm>
        <a:prstGeom prst="blockArc">
          <a:avLst>
            <a:gd name="adj1" fmla="val 5400000"/>
            <a:gd name="adj2" fmla="val 9000000"/>
            <a:gd name="adj3" fmla="val 452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A8B175-0F09-40D3-987A-36431837816C}">
      <dsp:nvSpPr>
        <dsp:cNvPr id="0" name=""/>
        <dsp:cNvSpPr/>
      </dsp:nvSpPr>
      <dsp:spPr>
        <a:xfrm>
          <a:off x="2362765" y="510947"/>
          <a:ext cx="3504068" cy="3504068"/>
        </a:xfrm>
        <a:prstGeom prst="blockArc">
          <a:avLst>
            <a:gd name="adj1" fmla="val 1800000"/>
            <a:gd name="adj2" fmla="val 5400000"/>
            <a:gd name="adj3" fmla="val 452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4EACEF-A440-4D7B-8C06-AF6FF6CDF74E}">
      <dsp:nvSpPr>
        <dsp:cNvPr id="0" name=""/>
        <dsp:cNvSpPr/>
      </dsp:nvSpPr>
      <dsp:spPr>
        <a:xfrm>
          <a:off x="2362765" y="510947"/>
          <a:ext cx="3504068" cy="3504068"/>
        </a:xfrm>
        <a:prstGeom prst="blockArc">
          <a:avLst>
            <a:gd name="adj1" fmla="val 19800000"/>
            <a:gd name="adj2" fmla="val 1800000"/>
            <a:gd name="adj3" fmla="val 452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DD0210-7638-4710-BC9F-B9D2DEBE228E}">
      <dsp:nvSpPr>
        <dsp:cNvPr id="0" name=""/>
        <dsp:cNvSpPr/>
      </dsp:nvSpPr>
      <dsp:spPr>
        <a:xfrm>
          <a:off x="2362765" y="510947"/>
          <a:ext cx="3504068" cy="3504068"/>
        </a:xfrm>
        <a:prstGeom prst="blockArc">
          <a:avLst>
            <a:gd name="adj1" fmla="val 16200000"/>
            <a:gd name="adj2" fmla="val 19800000"/>
            <a:gd name="adj3" fmla="val 452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BCA1AE-2521-49F4-8D61-0E356E570A95}">
      <dsp:nvSpPr>
        <dsp:cNvPr id="0" name=""/>
        <dsp:cNvSpPr/>
      </dsp:nvSpPr>
      <dsp:spPr>
        <a:xfrm>
          <a:off x="3329210" y="1477392"/>
          <a:ext cx="1571178" cy="15711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IQ" sz="2000" kern="1200" dirty="0" smtClean="0"/>
            <a:t>العوامل المؤثرة في التعلم الصفي الفعال</a:t>
          </a:r>
          <a:endParaRPr lang="ar-IQ" sz="2000" kern="1200" dirty="0"/>
        </a:p>
      </dsp:txBody>
      <dsp:txXfrm>
        <a:off x="3559304" y="1707486"/>
        <a:ext cx="1110990" cy="1110990"/>
      </dsp:txXfrm>
    </dsp:sp>
    <dsp:sp modelId="{C90004B1-E27D-4F0A-A6DC-FF2AE1AC464C}">
      <dsp:nvSpPr>
        <dsp:cNvPr id="0" name=""/>
        <dsp:cNvSpPr/>
      </dsp:nvSpPr>
      <dsp:spPr>
        <a:xfrm>
          <a:off x="3564887" y="628"/>
          <a:ext cx="1099824" cy="109982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b="1" u="sng" kern="1200" smtClean="0"/>
            <a:t>خصائص المتعلم</a:t>
          </a:r>
          <a:r>
            <a:rPr lang="ar-SA" sz="1800" b="1" kern="1200" smtClean="0"/>
            <a:t> </a:t>
          </a:r>
          <a:endParaRPr lang="ar-IQ" sz="1800" kern="1200"/>
        </a:p>
      </dsp:txBody>
      <dsp:txXfrm>
        <a:off x="3725952" y="161693"/>
        <a:ext cx="777694" cy="777694"/>
      </dsp:txXfrm>
    </dsp:sp>
    <dsp:sp modelId="{2C848846-1DD5-486B-BAD9-966D4CB49845}">
      <dsp:nvSpPr>
        <dsp:cNvPr id="0" name=""/>
        <dsp:cNvSpPr/>
      </dsp:nvSpPr>
      <dsp:spPr>
        <a:xfrm>
          <a:off x="5047904" y="856848"/>
          <a:ext cx="1099824" cy="109982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سلوك المعلم والمتعلم </a:t>
          </a:r>
          <a:endParaRPr lang="ar-IQ" sz="1800" kern="1200" dirty="0"/>
        </a:p>
      </dsp:txBody>
      <dsp:txXfrm>
        <a:off x="5208969" y="1017913"/>
        <a:ext cx="777694" cy="777694"/>
      </dsp:txXfrm>
    </dsp:sp>
    <dsp:sp modelId="{D718A73E-CEEC-4C38-8651-D6DD958B6D61}">
      <dsp:nvSpPr>
        <dsp:cNvPr id="0" name=""/>
        <dsp:cNvSpPr/>
      </dsp:nvSpPr>
      <dsp:spPr>
        <a:xfrm>
          <a:off x="5047904" y="2569289"/>
          <a:ext cx="1099824" cy="109982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الظروف الطبيعية للمدرسة </a:t>
          </a:r>
          <a:endParaRPr lang="ar-IQ" sz="1800" kern="1200" dirty="0"/>
        </a:p>
      </dsp:txBody>
      <dsp:txXfrm>
        <a:off x="5208969" y="2730354"/>
        <a:ext cx="777694" cy="777694"/>
      </dsp:txXfrm>
    </dsp:sp>
    <dsp:sp modelId="{9BB3B587-BB93-4B36-9381-D3ACBF5710D3}">
      <dsp:nvSpPr>
        <dsp:cNvPr id="0" name=""/>
        <dsp:cNvSpPr/>
      </dsp:nvSpPr>
      <dsp:spPr>
        <a:xfrm>
          <a:off x="3564887" y="3425509"/>
          <a:ext cx="1099824" cy="109982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المادة الدراسية </a:t>
          </a:r>
          <a:endParaRPr lang="ar-IQ" sz="1800" kern="1200" dirty="0"/>
        </a:p>
      </dsp:txBody>
      <dsp:txXfrm>
        <a:off x="3725952" y="3586574"/>
        <a:ext cx="777694" cy="777694"/>
      </dsp:txXfrm>
    </dsp:sp>
    <dsp:sp modelId="{53E9972B-FC05-4547-B384-AC5A2766F2E9}">
      <dsp:nvSpPr>
        <dsp:cNvPr id="0" name=""/>
        <dsp:cNvSpPr/>
      </dsp:nvSpPr>
      <dsp:spPr>
        <a:xfrm>
          <a:off x="2081870" y="2569289"/>
          <a:ext cx="1099824" cy="1099824"/>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صفات المجموعة </a:t>
          </a:r>
          <a:endParaRPr lang="ar-IQ" sz="1800" kern="1200" dirty="0"/>
        </a:p>
      </dsp:txBody>
      <dsp:txXfrm>
        <a:off x="2242935" y="2730354"/>
        <a:ext cx="777694" cy="777694"/>
      </dsp:txXfrm>
    </dsp:sp>
    <dsp:sp modelId="{5B9FF0D6-D667-46A4-A816-BD85319FAF93}">
      <dsp:nvSpPr>
        <dsp:cNvPr id="0" name=""/>
        <dsp:cNvSpPr/>
      </dsp:nvSpPr>
      <dsp:spPr>
        <a:xfrm>
          <a:off x="2081870" y="856848"/>
          <a:ext cx="1099824" cy="109982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القوى الخارجية </a:t>
          </a:r>
          <a:endParaRPr lang="ar-IQ" sz="1800" kern="1200" dirty="0"/>
        </a:p>
      </dsp:txBody>
      <dsp:txXfrm>
        <a:off x="2242935" y="1017913"/>
        <a:ext cx="777694" cy="77769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293755D-9EE1-465B-8D9E-063BBA8F0BAC}"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2358171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293755D-9EE1-465B-8D9E-063BBA8F0BAC}"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97290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293755D-9EE1-465B-8D9E-063BBA8F0BAC}"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1291146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293755D-9EE1-465B-8D9E-063BBA8F0BAC}"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37574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3755D-9EE1-465B-8D9E-063BBA8F0BAC}"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1887752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293755D-9EE1-465B-8D9E-063BBA8F0BAC}" type="datetimeFigureOut">
              <a:rPr lang="ar-IQ" smtClean="0"/>
              <a:t>21/03/1440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9411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293755D-9EE1-465B-8D9E-063BBA8F0BAC}" type="datetimeFigureOut">
              <a:rPr lang="ar-IQ" smtClean="0"/>
              <a:t>21/03/1440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18287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293755D-9EE1-465B-8D9E-063BBA8F0BAC}" type="datetimeFigureOut">
              <a:rPr lang="ar-IQ" smtClean="0"/>
              <a:t>21/03/1440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4182862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3755D-9EE1-465B-8D9E-063BBA8F0BAC}" type="datetimeFigureOut">
              <a:rPr lang="ar-IQ" smtClean="0"/>
              <a:t>21/03/1440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168503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3755D-9EE1-465B-8D9E-063BBA8F0BAC}" type="datetimeFigureOut">
              <a:rPr lang="ar-IQ" smtClean="0"/>
              <a:t>21/03/1440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3665887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3755D-9EE1-465B-8D9E-063BBA8F0BAC}" type="datetimeFigureOut">
              <a:rPr lang="ar-IQ" smtClean="0"/>
              <a:t>21/03/1440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A2AD666-0D26-44D7-99C6-DEE20C5406AF}" type="slidenum">
              <a:rPr lang="ar-IQ" smtClean="0"/>
              <a:t>‹#›</a:t>
            </a:fld>
            <a:endParaRPr lang="ar-IQ"/>
          </a:p>
        </p:txBody>
      </p:sp>
    </p:spTree>
    <p:extLst>
      <p:ext uri="{BB962C8B-B14F-4D97-AF65-F5344CB8AC3E}">
        <p14:creationId xmlns:p14="http://schemas.microsoft.com/office/powerpoint/2010/main" val="915624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stretch>
            <a:fillRect l="-47000" r="-4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293755D-9EE1-465B-8D9E-063BBA8F0BAC}" type="datetimeFigureOut">
              <a:rPr lang="ar-IQ" smtClean="0"/>
              <a:t>21/03/1440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2AD666-0D26-44D7-99C6-DEE20C5406AF}" type="slidenum">
              <a:rPr lang="ar-IQ" smtClean="0"/>
              <a:t>‹#›</a:t>
            </a:fld>
            <a:endParaRPr lang="ar-IQ"/>
          </a:p>
        </p:txBody>
      </p:sp>
    </p:spTree>
    <p:extLst>
      <p:ext uri="{BB962C8B-B14F-4D97-AF65-F5344CB8AC3E}">
        <p14:creationId xmlns:p14="http://schemas.microsoft.com/office/powerpoint/2010/main" val="3082517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491471" y="1844824"/>
            <a:ext cx="5126789" cy="7478970"/>
          </a:xfrm>
          <a:prstGeom prst="rect">
            <a:avLst/>
          </a:prstGeom>
        </p:spPr>
        <p:txBody>
          <a:bodyPr wrap="none">
            <a:spAutoFit/>
          </a:bodyPr>
          <a:lstStyle/>
          <a:p>
            <a:r>
              <a:rPr lang="ar-IQ" sz="40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التعليم النشط    (التعلم الفعال)</a:t>
            </a:r>
          </a:p>
          <a:p>
            <a:endParaRPr lang="ar-IQ" sz="40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4000"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40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4000"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40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4000"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40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4000"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40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endParaRPr lang="ar-IQ" sz="4000"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r>
              <a:rPr lang="ar-IQ" sz="4000" b="1" u="sng"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t>
            </a:r>
            <a:endParaRPr lang="ar-IQ" sz="4000"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6" name="TextBox 5"/>
          <p:cNvSpPr txBox="1"/>
          <p:nvPr/>
        </p:nvSpPr>
        <p:spPr>
          <a:xfrm>
            <a:off x="755576" y="4149079"/>
            <a:ext cx="5256584" cy="1815882"/>
          </a:xfrm>
          <a:prstGeom prst="rect">
            <a:avLst/>
          </a:prstGeom>
          <a:noFill/>
        </p:spPr>
        <p:txBody>
          <a:bodyPr wrap="square" rtlCol="1">
            <a:spAutoFit/>
            <a:scene3d>
              <a:camera prst="perspectiveRelaxed"/>
              <a:lightRig rig="threePt" dir="t"/>
            </a:scene3d>
          </a:bodyPr>
          <a:lstStyle/>
          <a:p>
            <a:r>
              <a:rPr lang="ar-IQ" sz="2800" dirty="0" smtClean="0"/>
              <a:t>محاضرات طرائق تدريس العلوم </a:t>
            </a:r>
          </a:p>
          <a:p>
            <a:r>
              <a:rPr lang="ar-IQ" sz="2800" dirty="0"/>
              <a:t> </a:t>
            </a:r>
            <a:endParaRPr lang="ar-IQ" sz="2800" dirty="0" smtClean="0"/>
          </a:p>
          <a:p>
            <a:r>
              <a:rPr lang="ar-IQ" sz="2800" dirty="0" smtClean="0"/>
              <a:t>مدرس المادة : أ.م.د.أزهار برهان اسماعيل </a:t>
            </a:r>
            <a:endParaRPr lang="ar-IQ" sz="2800" dirty="0"/>
          </a:p>
          <a:p>
            <a:endParaRPr lang="ar-IQ" sz="2800" dirty="0"/>
          </a:p>
        </p:txBody>
      </p:sp>
    </p:spTree>
    <p:extLst>
      <p:ext uri="{BB962C8B-B14F-4D97-AF65-F5344CB8AC3E}">
        <p14:creationId xmlns:p14="http://schemas.microsoft.com/office/powerpoint/2010/main" val="1673580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ar-IQ" dirty="0" smtClean="0"/>
              <a:t/>
            </a:r>
            <a:br>
              <a:rPr lang="ar-IQ" dirty="0" smtClean="0"/>
            </a:br>
            <a:r>
              <a:rPr lang="ar-SA" dirty="0" smtClean="0"/>
              <a:t>دور </a:t>
            </a:r>
            <a:r>
              <a:rPr lang="ar-SA" dirty="0"/>
              <a:t>المتعلم في التعلم النشط</a:t>
            </a:r>
            <a:r>
              <a:rPr lang="en-US" dirty="0"/>
              <a:t/>
            </a:r>
            <a:br>
              <a:rPr lang="en-US" dirty="0"/>
            </a:br>
            <a:endParaRPr lang="ar-IQ" dirty="0"/>
          </a:p>
        </p:txBody>
      </p:sp>
      <p:sp>
        <p:nvSpPr>
          <p:cNvPr id="3" name="Content Placeholder 2"/>
          <p:cNvSpPr>
            <a:spLocks noGrp="1"/>
          </p:cNvSpPr>
          <p:nvPr>
            <p:ph idx="1"/>
          </p:nvPr>
        </p:nvSpPr>
        <p:spPr/>
        <p:txBody>
          <a:bodyPr>
            <a:normAutofit fontScale="92500" lnSpcReduction="20000"/>
          </a:bodyPr>
          <a:lstStyle/>
          <a:p>
            <a:pPr lvl="0" fontAlgn="base"/>
            <a:r>
              <a:rPr lang="ar-SA" dirty="0"/>
              <a:t>يتمتع التلميذ في الموقف التعليمي النشط بالايجابية والفاعلية</a:t>
            </a:r>
            <a:r>
              <a:rPr lang="ar-IQ" dirty="0"/>
              <a:t>.</a:t>
            </a:r>
            <a:endParaRPr lang="en-US" dirty="0"/>
          </a:p>
          <a:p>
            <a:pPr lvl="0" fontAlgn="base"/>
            <a:r>
              <a:rPr lang="en-US" dirty="0"/>
              <a:t> </a:t>
            </a:r>
            <a:r>
              <a:rPr lang="ar-SA" dirty="0"/>
              <a:t>يكون التلميذ مشاركا في تخطيط وتنفيذ الدروس</a:t>
            </a:r>
            <a:r>
              <a:rPr lang="ar-IQ" dirty="0"/>
              <a:t>.</a:t>
            </a:r>
            <a:endParaRPr lang="en-US" dirty="0"/>
          </a:p>
          <a:p>
            <a:pPr lvl="0" fontAlgn="base"/>
            <a:r>
              <a:rPr lang="en-US" dirty="0"/>
              <a:t> </a:t>
            </a:r>
            <a:r>
              <a:rPr lang="ar-SA" dirty="0"/>
              <a:t>يبحث التلميذ عن المعلومة بنفسه من مصادر متعددة.</a:t>
            </a:r>
            <a:endParaRPr lang="en-US" dirty="0"/>
          </a:p>
          <a:p>
            <a:pPr lvl="0" fontAlgn="base"/>
            <a:r>
              <a:rPr lang="ar-SA" dirty="0"/>
              <a:t>يشارك في تقييم نفسه ويحدد مدى ما حققه من أهداف</a:t>
            </a:r>
            <a:r>
              <a:rPr lang="ar-IQ" dirty="0"/>
              <a:t>.</a:t>
            </a:r>
            <a:endParaRPr lang="en-US" dirty="0"/>
          </a:p>
          <a:p>
            <a:pPr lvl="0" fontAlgn="base"/>
            <a:r>
              <a:rPr lang="en-US" dirty="0"/>
              <a:t> </a:t>
            </a:r>
            <a:r>
              <a:rPr lang="ar-SA" dirty="0"/>
              <a:t>يمارس التلاميذ أنشطة تعليمية متنوعة</a:t>
            </a:r>
            <a:r>
              <a:rPr lang="ar-IQ" dirty="0"/>
              <a:t>.</a:t>
            </a:r>
            <a:endParaRPr lang="en-US" dirty="0"/>
          </a:p>
          <a:p>
            <a:pPr lvl="0" fontAlgn="base"/>
            <a:r>
              <a:rPr lang="ar-SA" dirty="0"/>
              <a:t>يشترك التلميذ مع زملائه في تعاون جماعي</a:t>
            </a:r>
            <a:r>
              <a:rPr lang="ar-IQ" dirty="0"/>
              <a:t>.</a:t>
            </a:r>
            <a:endParaRPr lang="en-US" dirty="0"/>
          </a:p>
          <a:p>
            <a:pPr lvl="0" fontAlgn="base"/>
            <a:r>
              <a:rPr lang="ar-SA" dirty="0"/>
              <a:t>يبادر التلميذ بطرح الأسئلة أو التعليق على ما يقال أو يطرح </a:t>
            </a:r>
            <a:endParaRPr lang="ar-IQ" dirty="0" smtClean="0"/>
          </a:p>
          <a:p>
            <a:pPr marL="0" lvl="0" indent="0" fontAlgn="base">
              <a:buNone/>
            </a:pPr>
            <a:r>
              <a:rPr lang="ar-IQ" dirty="0" smtClean="0"/>
              <a:t>  </a:t>
            </a:r>
            <a:r>
              <a:rPr lang="ar-SA" dirty="0" smtClean="0"/>
              <a:t>أفكار </a:t>
            </a:r>
            <a:r>
              <a:rPr lang="ar-SA" dirty="0"/>
              <a:t>أو </a:t>
            </a:r>
            <a:r>
              <a:rPr lang="ar-SA" dirty="0" smtClean="0"/>
              <a:t>آراء</a:t>
            </a:r>
            <a:r>
              <a:rPr lang="ar-IQ" dirty="0" smtClean="0"/>
              <a:t> </a:t>
            </a:r>
            <a:r>
              <a:rPr lang="ar-SA" dirty="0" smtClean="0"/>
              <a:t>جديدة</a:t>
            </a:r>
            <a:r>
              <a:rPr lang="ar-IQ" dirty="0"/>
              <a:t>.</a:t>
            </a:r>
            <a:endParaRPr lang="en-US" dirty="0"/>
          </a:p>
          <a:p>
            <a:pPr lvl="0" fontAlgn="base"/>
            <a:r>
              <a:rPr lang="en-US" dirty="0"/>
              <a:t> </a:t>
            </a:r>
            <a:r>
              <a:rPr lang="ar-SA" dirty="0"/>
              <a:t>يكون له القدرة على المناقشة وإدارة الحوار</a:t>
            </a:r>
            <a:r>
              <a:rPr lang="ar-IQ" dirty="0"/>
              <a:t>.</a:t>
            </a:r>
            <a:endParaRPr lang="en-US" dirty="0"/>
          </a:p>
          <a:p>
            <a:pPr marL="0" indent="0">
              <a:buNone/>
            </a:pPr>
            <a:endParaRPr lang="ar-IQ" dirty="0"/>
          </a:p>
        </p:txBody>
      </p:sp>
    </p:spTree>
    <p:extLst>
      <p:ext uri="{BB962C8B-B14F-4D97-AF65-F5344CB8AC3E}">
        <p14:creationId xmlns:p14="http://schemas.microsoft.com/office/powerpoint/2010/main" val="166523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استراتيجيات</a:t>
            </a:r>
            <a:r>
              <a:rPr lang="ar-IQ" dirty="0" smtClean="0"/>
              <a:t> </a:t>
            </a:r>
            <a:r>
              <a:rPr lang="ar-IQ" dirty="0" smtClean="0">
                <a:solidFill>
                  <a:srgbClr val="FF0000"/>
                </a:solidFill>
              </a:rPr>
              <a:t>التعلم النشط </a:t>
            </a:r>
            <a:endParaRPr lang="ar-IQ"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412776"/>
            <a:ext cx="9036496" cy="5328592"/>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45" y="260648"/>
            <a:ext cx="1835696" cy="1844824"/>
          </a:xfrm>
          <a:prstGeom prst="rect">
            <a:avLst/>
          </a:prstGeom>
        </p:spPr>
      </p:pic>
    </p:spTree>
    <p:extLst>
      <p:ext uri="{BB962C8B-B14F-4D97-AF65-F5344CB8AC3E}">
        <p14:creationId xmlns:p14="http://schemas.microsoft.com/office/powerpoint/2010/main" val="2331820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t="-7000" b="-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smtClean="0">
                <a:solidFill>
                  <a:srgbClr val="FF0000"/>
                </a:solidFill>
              </a:rPr>
              <a:t>واخيرا تذكر القول </a:t>
            </a:r>
          </a:p>
        </p:txBody>
      </p:sp>
      <p:sp>
        <p:nvSpPr>
          <p:cNvPr id="4" name="Rectangle 3"/>
          <p:cNvSpPr/>
          <p:nvPr/>
        </p:nvSpPr>
        <p:spPr>
          <a:xfrm>
            <a:off x="1403648" y="2918658"/>
            <a:ext cx="6768752" cy="120032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3"/>
          </a:fillRef>
          <a:effectRef idx="1">
            <a:schemeClr val="accent3"/>
          </a:effectRef>
          <a:fontRef idx="minor">
            <a:schemeClr val="lt1"/>
          </a:fontRef>
        </p:style>
        <p:txBody>
          <a:bodyPr wrap="square">
            <a:spAutoFit/>
          </a:bodyPr>
          <a:lstStyle/>
          <a:p>
            <a:pPr fontAlgn="base"/>
            <a:r>
              <a:rPr lang="ar-SA" sz="3600" dirty="0"/>
              <a:t>لكل  غرس جذر ولكل بناء اسس فلا تثمر اي عملية تعليمية دون اسس واضحة وسليمة. </a:t>
            </a:r>
            <a:endParaRPr lang="en-US" sz="3600" dirty="0"/>
          </a:p>
        </p:txBody>
      </p:sp>
    </p:spTree>
    <p:extLst>
      <p:ext uri="{BB962C8B-B14F-4D97-AF65-F5344CB8AC3E}">
        <p14:creationId xmlns:p14="http://schemas.microsoft.com/office/powerpoint/2010/main" val="294969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التعلم النشط</a:t>
            </a:r>
            <a:r>
              <a:rPr lang="ar-IQ" dirty="0" smtClean="0"/>
              <a:t> (التعلم الفعال )</a:t>
            </a:r>
            <a:r>
              <a:rPr lang="en-US" dirty="0" smtClean="0"/>
              <a:t/>
            </a:r>
            <a:br>
              <a:rPr lang="en-US" dirty="0" smtClean="0"/>
            </a:br>
            <a:endParaRPr lang="ar-IQ" dirty="0"/>
          </a:p>
        </p:txBody>
      </p:sp>
      <p:sp>
        <p:nvSpPr>
          <p:cNvPr id="3" name="Content Placeholder 2"/>
          <p:cNvSpPr>
            <a:spLocks noGrp="1"/>
          </p:cNvSpPr>
          <p:nvPr>
            <p:ph idx="1"/>
          </p:nvPr>
        </p:nvSpPr>
        <p:spPr/>
        <p:txBody>
          <a:bodyPr>
            <a:normAutofit lnSpcReduction="10000"/>
          </a:bodyPr>
          <a:lstStyle/>
          <a:p>
            <a:pPr marL="0" indent="0" algn="just">
              <a:buNone/>
            </a:pPr>
            <a:r>
              <a:rPr lang="ar-SA" dirty="0" smtClean="0"/>
              <a:t>وتشمل </a:t>
            </a:r>
            <a:r>
              <a:rPr lang="ar-SA" dirty="0"/>
              <a:t>جميع الممارسات التربوية والإجراءات التدريسية التي تهدف إلى تفعيل دور المتعلم وتعظيمه حيث يتم التعلم من خلال العمل والبحث والتجريب واعتماد المتعلم على ذاته في الحصول على المعلومات واكتساب المهارات وتكوين القيم والاتجاهات فهو لا يركز على الحفظ والتلقين وإنما على تنمية التفكير والقدرة على حل المشكلات وعلى العمل الجماعي والتعلم التعاوني ومن هنا فالتركيز في التعلم النشط لا يكون على اكتساب المعلومات وإنما على الطريق والأسلوب الذي يكتسب به التلميذ المعلومات والمهارات والقيم التي يكتسبها اثناء حصوله على المعلومات</a:t>
            </a:r>
            <a:r>
              <a:rPr lang="en-US" dirty="0"/>
              <a:t> .</a:t>
            </a:r>
          </a:p>
          <a:p>
            <a:endParaRPr lang="ar-IQ" dirty="0"/>
          </a:p>
        </p:txBody>
      </p:sp>
    </p:spTree>
    <p:extLst>
      <p:ext uri="{BB962C8B-B14F-4D97-AF65-F5344CB8AC3E}">
        <p14:creationId xmlns:p14="http://schemas.microsoft.com/office/powerpoint/2010/main" val="3100659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a:p>
        </p:txBody>
      </p:sp>
      <p:pic>
        <p:nvPicPr>
          <p:cNvPr id="1026" name="Picture 2" descr="C:\Users\DELL\Downloads\مراحل التطور.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88" y="33174"/>
            <a:ext cx="9167687" cy="682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العوامل المؤثرة في التعلم الصفي الفعال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5784091"/>
              </p:ext>
            </p:extLst>
          </p:nvPr>
        </p:nvGraphicFramePr>
        <p:xfrm>
          <a:off x="467544" y="191683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096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dirty="0" smtClean="0"/>
              <a:t/>
            </a:r>
            <a:br>
              <a:rPr lang="en-US" dirty="0" smtClean="0"/>
            </a:br>
            <a:r>
              <a:rPr lang="ar-SA" dirty="0" smtClean="0"/>
              <a:t>أسس التعلم النشط: </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85000" lnSpcReduction="20000"/>
          </a:bodyPr>
          <a:lstStyle/>
          <a:p>
            <a:pPr marL="0" indent="0" fontAlgn="base">
              <a:buNone/>
            </a:pPr>
            <a:r>
              <a:rPr lang="en-US" dirty="0" smtClean="0"/>
              <a:t>•</a:t>
            </a:r>
            <a:r>
              <a:rPr lang="ar-SA" dirty="0" smtClean="0"/>
              <a:t>اشتراك </a:t>
            </a:r>
            <a:r>
              <a:rPr lang="ar-SA" dirty="0"/>
              <a:t>التلاميذ في اختيار نظام العمل </a:t>
            </a:r>
            <a:r>
              <a:rPr lang="ar-SA" dirty="0" smtClean="0"/>
              <a:t>وقواعده</a:t>
            </a:r>
            <a:r>
              <a:rPr lang="ar-IQ" dirty="0" smtClean="0"/>
              <a:t>.</a:t>
            </a:r>
          </a:p>
          <a:p>
            <a:pPr marL="0" indent="0" fontAlgn="base">
              <a:buNone/>
            </a:pPr>
            <a:r>
              <a:rPr lang="en-US" dirty="0"/>
              <a:t/>
            </a:r>
            <a:br>
              <a:rPr lang="en-US" dirty="0"/>
            </a:br>
            <a:r>
              <a:rPr lang="en-US" dirty="0"/>
              <a:t>• </a:t>
            </a:r>
            <a:r>
              <a:rPr lang="ar-SA" dirty="0"/>
              <a:t>اشتراك التلاميذ في تحديد أهدافهم التعليمية</a:t>
            </a:r>
            <a:r>
              <a:rPr lang="ar-IQ" dirty="0"/>
              <a:t>.</a:t>
            </a:r>
            <a:endParaRPr lang="en-US" dirty="0"/>
          </a:p>
          <a:p>
            <a:pPr marL="0" indent="0" fontAlgn="base">
              <a:buNone/>
            </a:pPr>
            <a:r>
              <a:rPr lang="en-US" dirty="0"/>
              <a:t/>
            </a:r>
            <a:br>
              <a:rPr lang="en-US" dirty="0"/>
            </a:br>
            <a:r>
              <a:rPr lang="en-US" dirty="0"/>
              <a:t>• </a:t>
            </a:r>
            <a:r>
              <a:rPr lang="ar-SA" dirty="0"/>
              <a:t>تنوع مصادر التعلم</a:t>
            </a:r>
            <a:r>
              <a:rPr lang="ar-IQ" dirty="0"/>
              <a:t>. </a:t>
            </a:r>
            <a:endParaRPr lang="en-US" dirty="0"/>
          </a:p>
          <a:p>
            <a:pPr marL="0" indent="0" fontAlgn="base">
              <a:buNone/>
            </a:pPr>
            <a:r>
              <a:rPr lang="en-US" dirty="0"/>
              <a:t/>
            </a:r>
            <a:br>
              <a:rPr lang="en-US" dirty="0"/>
            </a:br>
            <a:r>
              <a:rPr lang="en-US" dirty="0"/>
              <a:t>• </a:t>
            </a:r>
            <a:r>
              <a:rPr lang="ar-SA" dirty="0"/>
              <a:t>استخدام استراتيجيات التدريس المتمركزة حول التلميذ والتي تتناسب مع قدراته واهتماماته وأنماط تعلمه والذكاءات التي يتمتع بها</a:t>
            </a:r>
            <a:r>
              <a:rPr lang="en-US" dirty="0"/>
              <a:t>.</a:t>
            </a:r>
          </a:p>
          <a:p>
            <a:pPr marL="0" indent="0" fontAlgn="base">
              <a:buNone/>
            </a:pPr>
            <a:r>
              <a:rPr lang="en-US" dirty="0"/>
              <a:t/>
            </a:r>
            <a:br>
              <a:rPr lang="en-US" dirty="0"/>
            </a:br>
            <a:r>
              <a:rPr lang="en-US" dirty="0"/>
              <a:t>• </a:t>
            </a:r>
            <a:r>
              <a:rPr lang="ar-SA" dirty="0"/>
              <a:t>الاعتماد على تقويم التلاميذ أنفسهم وزملائهم</a:t>
            </a:r>
            <a:r>
              <a:rPr lang="ar-IQ" dirty="0"/>
              <a:t>.</a:t>
            </a:r>
            <a:endParaRPr lang="en-US" dirty="0"/>
          </a:p>
          <a:p>
            <a:pPr marL="0" indent="0" fontAlgn="base">
              <a:buNone/>
            </a:pPr>
            <a:r>
              <a:rPr lang="en-US" dirty="0"/>
              <a:t/>
            </a:r>
            <a:br>
              <a:rPr lang="en-US" dirty="0"/>
            </a:br>
            <a:r>
              <a:rPr lang="en-US" dirty="0"/>
              <a:t>• </a:t>
            </a:r>
            <a:r>
              <a:rPr lang="ar-SA" dirty="0"/>
              <a:t>إتاحة التواصل في جميع الاتجاهات بين المتعلمين وبين المعلم</a:t>
            </a:r>
            <a:r>
              <a:rPr lang="ar-IQ" dirty="0"/>
              <a:t>.</a:t>
            </a:r>
            <a:endParaRPr lang="en-US" dirty="0"/>
          </a:p>
          <a:p>
            <a:endParaRPr lang="ar-IQ" dirty="0"/>
          </a:p>
        </p:txBody>
      </p:sp>
    </p:spTree>
    <p:extLst>
      <p:ext uri="{BB962C8B-B14F-4D97-AF65-F5344CB8AC3E}">
        <p14:creationId xmlns:p14="http://schemas.microsoft.com/office/powerpoint/2010/main" val="192589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dirty="0"/>
              <a:t> </a:t>
            </a:r>
            <a:r>
              <a:rPr lang="ar-IQ" dirty="0" smtClean="0"/>
              <a:t>تابع </a:t>
            </a:r>
            <a:r>
              <a:rPr lang="ar-SA" dirty="0" smtClean="0"/>
              <a:t>أسس التعلم النشط:</a:t>
            </a:r>
            <a:endParaRPr lang="ar-IQ" dirty="0"/>
          </a:p>
        </p:txBody>
      </p:sp>
      <p:sp>
        <p:nvSpPr>
          <p:cNvPr id="3" name="Content Placeholder 2"/>
          <p:cNvSpPr>
            <a:spLocks noGrp="1"/>
          </p:cNvSpPr>
          <p:nvPr>
            <p:ph idx="1"/>
          </p:nvPr>
        </p:nvSpPr>
        <p:spPr/>
        <p:txBody>
          <a:bodyPr>
            <a:normAutofit/>
          </a:bodyPr>
          <a:lstStyle/>
          <a:p>
            <a:pPr marL="0" indent="0" fontAlgn="base">
              <a:buNone/>
            </a:pPr>
            <a:r>
              <a:rPr lang="en-US" dirty="0"/>
              <a:t/>
            </a:r>
            <a:br>
              <a:rPr lang="en-US" dirty="0"/>
            </a:br>
            <a:r>
              <a:rPr lang="en-US" dirty="0"/>
              <a:t>• </a:t>
            </a:r>
            <a:r>
              <a:rPr lang="ar-SA" dirty="0"/>
              <a:t>السماح للتلاميذ بالإدارة الذاتية </a:t>
            </a:r>
            <a:r>
              <a:rPr lang="ar-IQ" dirty="0" smtClean="0"/>
              <a:t>ل</a:t>
            </a:r>
            <a:r>
              <a:rPr lang="ar-SA" dirty="0" smtClean="0"/>
              <a:t>إشاعة </a:t>
            </a:r>
            <a:r>
              <a:rPr lang="ar-SA" dirty="0"/>
              <a:t>جو من الطمأنينة والمرح والمتعة أثناء التعلم</a:t>
            </a:r>
            <a:r>
              <a:rPr lang="en-US" dirty="0"/>
              <a:t>.</a:t>
            </a:r>
          </a:p>
          <a:p>
            <a:pPr marL="0" indent="0" fontAlgn="base">
              <a:buNone/>
            </a:pPr>
            <a:r>
              <a:rPr lang="en-US" dirty="0"/>
              <a:t/>
            </a:r>
            <a:br>
              <a:rPr lang="en-US" dirty="0"/>
            </a:br>
            <a:r>
              <a:rPr lang="en-US" dirty="0"/>
              <a:t>• </a:t>
            </a:r>
            <a:r>
              <a:rPr lang="ar-SA" dirty="0"/>
              <a:t>تعلم كل تلميذ حسب سرعته الذاتية</a:t>
            </a:r>
            <a:r>
              <a:rPr lang="ar-IQ" dirty="0"/>
              <a:t>.</a:t>
            </a:r>
            <a:endParaRPr lang="en-US" dirty="0"/>
          </a:p>
          <a:p>
            <a:pPr marL="0" indent="0" fontAlgn="base">
              <a:buNone/>
            </a:pPr>
            <a:r>
              <a:rPr lang="en-US" dirty="0"/>
              <a:t/>
            </a:r>
            <a:br>
              <a:rPr lang="en-US" dirty="0"/>
            </a:br>
            <a:r>
              <a:rPr lang="en-US" dirty="0"/>
              <a:t>• </a:t>
            </a:r>
            <a:r>
              <a:rPr lang="ar-SA" dirty="0"/>
              <a:t>مساعدة التلميذ على فهم ذاته واكتشاف نواحي القوة والضعف لديه.</a:t>
            </a:r>
            <a:endParaRPr lang="en-US" dirty="0"/>
          </a:p>
          <a:p>
            <a:pPr marL="0" indent="0" fontAlgn="base">
              <a:buNone/>
            </a:pPr>
            <a:endParaRPr lang="en-US" dirty="0"/>
          </a:p>
          <a:p>
            <a:pPr marL="0" indent="0">
              <a:buNone/>
            </a:pPr>
            <a:endParaRPr lang="ar-IQ" dirty="0"/>
          </a:p>
        </p:txBody>
      </p:sp>
    </p:spTree>
    <p:extLst>
      <p:ext uri="{BB962C8B-B14F-4D97-AF65-F5344CB8AC3E}">
        <p14:creationId xmlns:p14="http://schemas.microsoft.com/office/powerpoint/2010/main" val="288374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ar-SA" dirty="0" smtClean="0"/>
              <a:t>مميزات التعلم النشط</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92500" lnSpcReduction="10000"/>
          </a:bodyPr>
          <a:lstStyle/>
          <a:p>
            <a:pPr marL="514350" lvl="0" indent="-514350" fontAlgn="base">
              <a:buFont typeface="+mj-lt"/>
              <a:buAutoNum type="arabicPeriod"/>
            </a:pPr>
            <a:r>
              <a:rPr lang="ar-SA" dirty="0" smtClean="0"/>
              <a:t>يزيد </a:t>
            </a:r>
            <a:r>
              <a:rPr lang="ar-SA" dirty="0"/>
              <a:t>من اندماج التلاميذ في العمل ويجعل التعلم متعة وبهجة</a:t>
            </a:r>
            <a:r>
              <a:rPr lang="en-US" dirty="0"/>
              <a:t>.</a:t>
            </a:r>
          </a:p>
          <a:p>
            <a:pPr marL="514350" lvl="0" indent="-514350" fontAlgn="base">
              <a:buFont typeface="+mj-lt"/>
              <a:buAutoNum type="arabicPeriod"/>
            </a:pPr>
            <a:r>
              <a:rPr lang="ar-SA" dirty="0"/>
              <a:t>يحفز التلاميذ على كثرة الإنتاج وتنوعه.</a:t>
            </a:r>
            <a:endParaRPr lang="en-US" dirty="0"/>
          </a:p>
          <a:p>
            <a:pPr marL="514350" lvl="0" indent="-514350" fontAlgn="base">
              <a:buFont typeface="+mj-lt"/>
              <a:buAutoNum type="arabicPeriod"/>
            </a:pPr>
            <a:r>
              <a:rPr lang="en-US" dirty="0"/>
              <a:t> </a:t>
            </a:r>
            <a:r>
              <a:rPr lang="ar-SA" dirty="0"/>
              <a:t>ينمي العلاقات الاجتماعية بين التلاميذ وبعضهم البعض وبين المعلم</a:t>
            </a:r>
            <a:r>
              <a:rPr lang="ar-IQ" dirty="0"/>
              <a:t>.</a:t>
            </a:r>
            <a:endParaRPr lang="en-US" dirty="0"/>
          </a:p>
          <a:p>
            <a:pPr marL="514350" lvl="0" indent="-514350" fontAlgn="base">
              <a:buFont typeface="+mj-lt"/>
              <a:buAutoNum type="arabicPeriod"/>
            </a:pPr>
            <a:r>
              <a:rPr lang="en-US" dirty="0"/>
              <a:t> </a:t>
            </a:r>
            <a:r>
              <a:rPr lang="ar-SA" dirty="0"/>
              <a:t>ينمي القدرة على التفكير والبحث</a:t>
            </a:r>
            <a:r>
              <a:rPr lang="ar-IQ" dirty="0"/>
              <a:t>.</a:t>
            </a:r>
            <a:endParaRPr lang="en-US" dirty="0"/>
          </a:p>
          <a:p>
            <a:pPr marL="514350" lvl="0" indent="-514350" fontAlgn="base">
              <a:buFont typeface="+mj-lt"/>
              <a:buAutoNum type="arabicPeriod"/>
            </a:pPr>
            <a:r>
              <a:rPr lang="ar-SA" dirty="0"/>
              <a:t>يعود التلاميذ على إتباع قواعد العمل وينمي لديهم اتجاهات وقيم ايجابية</a:t>
            </a:r>
            <a:r>
              <a:rPr lang="ar-IQ" dirty="0"/>
              <a:t>.</a:t>
            </a:r>
            <a:endParaRPr lang="en-US" dirty="0"/>
          </a:p>
          <a:p>
            <a:pPr marL="514350" lvl="0" indent="-514350" fontAlgn="base">
              <a:buFont typeface="+mj-lt"/>
              <a:buAutoNum type="arabicPeriod"/>
            </a:pPr>
            <a:r>
              <a:rPr lang="en-US" dirty="0"/>
              <a:t> </a:t>
            </a:r>
            <a:r>
              <a:rPr lang="ar-SA" dirty="0"/>
              <a:t>يساعد في إيجاد تفاعل ايجابي بين التلاميذ</a:t>
            </a:r>
            <a:r>
              <a:rPr lang="ar-IQ" dirty="0"/>
              <a:t>.</a:t>
            </a:r>
            <a:endParaRPr lang="en-US" dirty="0"/>
          </a:p>
          <a:p>
            <a:pPr marL="514350" lvl="0" indent="-514350" fontAlgn="base">
              <a:buFont typeface="+mj-lt"/>
              <a:buAutoNum type="arabicPeriod"/>
            </a:pPr>
            <a:r>
              <a:rPr lang="en-US" dirty="0"/>
              <a:t> </a:t>
            </a:r>
            <a:r>
              <a:rPr lang="ar-SA" dirty="0"/>
              <a:t>يعزز التنافس الايجابي بين التلاميذ</a:t>
            </a:r>
            <a:r>
              <a:rPr lang="ar-IQ" dirty="0"/>
              <a:t>.</a:t>
            </a:r>
            <a:endParaRPr lang="en-US" dirty="0"/>
          </a:p>
          <a:p>
            <a:pPr marL="514350" indent="-514350">
              <a:buFont typeface="+mj-lt"/>
              <a:buAutoNum type="arabicPeriod"/>
            </a:pPr>
            <a:endParaRPr lang="ar-IQ" dirty="0"/>
          </a:p>
        </p:txBody>
      </p:sp>
    </p:spTree>
    <p:extLst>
      <p:ext uri="{BB962C8B-B14F-4D97-AF65-F5344CB8AC3E}">
        <p14:creationId xmlns:p14="http://schemas.microsoft.com/office/powerpoint/2010/main" val="386872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IQ" dirty="0" smtClean="0"/>
              <a:t>دور المعلم في التعليم النشط</a:t>
            </a:r>
            <a:endParaRPr lang="ar-IQ" dirty="0"/>
          </a:p>
        </p:txBody>
      </p:sp>
      <p:sp>
        <p:nvSpPr>
          <p:cNvPr id="3" name="Content Placeholder 2"/>
          <p:cNvSpPr>
            <a:spLocks noGrp="1"/>
          </p:cNvSpPr>
          <p:nvPr>
            <p:ph idx="1"/>
          </p:nvPr>
        </p:nvSpPr>
        <p:spPr/>
        <p:txBody>
          <a:bodyPr>
            <a:normAutofit fontScale="70000" lnSpcReduction="20000"/>
          </a:bodyPr>
          <a:lstStyle/>
          <a:p>
            <a:pPr marL="0" indent="0" fontAlgn="base">
              <a:buNone/>
            </a:pPr>
            <a:r>
              <a:rPr lang="en-US" dirty="0" smtClean="0"/>
              <a:t>• </a:t>
            </a:r>
            <a:r>
              <a:rPr lang="ar-SA" dirty="0"/>
              <a:t>استخدام العديد من الأنشطة التعليمية والوسائل التعليمية وفقا للموقف التعليمي ووفقا لقدرات التلاميذ بما يحقق تنوعا في التكليفات والتعيينات التي يكلف بها التلاميذ بحيث تعطي لكل تلميذ حسب إمكاناته وقدراته مما يؤدي في النهاية إلى وجود بيئة </a:t>
            </a:r>
            <a:r>
              <a:rPr lang="ar-SA" dirty="0" smtClean="0"/>
              <a:t>نشطة</a:t>
            </a:r>
            <a:r>
              <a:rPr lang="ar-IQ" dirty="0" smtClean="0"/>
              <a:t>.</a:t>
            </a:r>
          </a:p>
          <a:p>
            <a:pPr marL="0" indent="0" fontAlgn="base">
              <a:buNone/>
            </a:pPr>
            <a:r>
              <a:rPr lang="en-US" dirty="0"/>
              <a:t/>
            </a:r>
            <a:br>
              <a:rPr lang="en-US" dirty="0"/>
            </a:br>
            <a:r>
              <a:rPr lang="en-US" dirty="0"/>
              <a:t>• </a:t>
            </a:r>
            <a:r>
              <a:rPr lang="ar-SA" dirty="0"/>
              <a:t>إدراك نواحي قوة التلاميذ ونواحي ضعفهم بحيث يوفر لهم الفرص لمزيد من النجاح في الجوانب الصعبة بالنسبة لهم بدرجة أفضل في المجالات التي هم كفأ ومتميزون فيها0</a:t>
            </a:r>
            <a:endParaRPr lang="en-US" dirty="0"/>
          </a:p>
          <a:p>
            <a:pPr marL="0" indent="0" fontAlgn="base">
              <a:buNone/>
            </a:pPr>
            <a:r>
              <a:rPr lang="en-US" dirty="0"/>
              <a:t/>
            </a:r>
            <a:br>
              <a:rPr lang="en-US" dirty="0"/>
            </a:br>
            <a:r>
              <a:rPr lang="en-US" dirty="0"/>
              <a:t>• </a:t>
            </a:r>
            <a:r>
              <a:rPr lang="ar-SA" dirty="0"/>
              <a:t>التنويع في طرق التدريس التي يستخدمها في  الفصل بحيث تعتمد هذه الطرق على التعلم النشط بدلا من استخدام طريقة المحاضرة لكل التلاميذ مما يضمن تعلم كل تلميذ وفقا لأنماط تعلمه وذكاءاته</a:t>
            </a:r>
            <a:r>
              <a:rPr lang="ar-IQ" dirty="0"/>
              <a:t>.</a:t>
            </a:r>
            <a:endParaRPr lang="en-US" dirty="0"/>
          </a:p>
          <a:p>
            <a:pPr marL="0" indent="0" fontAlgn="base">
              <a:buNone/>
            </a:pPr>
            <a:r>
              <a:rPr lang="en-US" dirty="0"/>
              <a:t/>
            </a:r>
            <a:br>
              <a:rPr lang="en-US" dirty="0"/>
            </a:br>
            <a:endParaRPr lang="ar-IQ" dirty="0"/>
          </a:p>
        </p:txBody>
      </p:sp>
    </p:spTree>
    <p:extLst>
      <p:ext uri="{BB962C8B-B14F-4D97-AF65-F5344CB8AC3E}">
        <p14:creationId xmlns:p14="http://schemas.microsoft.com/office/powerpoint/2010/main" val="292444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57" y="274638"/>
            <a:ext cx="8229600" cy="1143000"/>
          </a:xfrm>
        </p:spPr>
        <p:style>
          <a:lnRef idx="3">
            <a:schemeClr val="lt1"/>
          </a:lnRef>
          <a:fillRef idx="1">
            <a:schemeClr val="accent2"/>
          </a:fillRef>
          <a:effectRef idx="1">
            <a:schemeClr val="accent2"/>
          </a:effectRef>
          <a:fontRef idx="minor">
            <a:schemeClr val="lt1"/>
          </a:fontRef>
        </p:style>
        <p:txBody>
          <a:bodyPr>
            <a:normAutofit/>
          </a:bodyPr>
          <a:lstStyle/>
          <a:p>
            <a:r>
              <a:rPr lang="ar-IQ" sz="4000" dirty="0" smtClean="0"/>
              <a:t>تابع دور المعلم في التعليم النشط</a:t>
            </a:r>
            <a:endParaRPr lang="ar-IQ" sz="4000" dirty="0"/>
          </a:p>
        </p:txBody>
      </p:sp>
      <p:sp>
        <p:nvSpPr>
          <p:cNvPr id="3" name="Content Placeholder 2"/>
          <p:cNvSpPr>
            <a:spLocks noGrp="1"/>
          </p:cNvSpPr>
          <p:nvPr>
            <p:ph idx="1"/>
          </p:nvPr>
        </p:nvSpPr>
        <p:spPr>
          <a:xfrm>
            <a:off x="467544" y="1628800"/>
            <a:ext cx="8229600" cy="4525963"/>
          </a:xfrm>
        </p:spPr>
        <p:txBody>
          <a:bodyPr>
            <a:normAutofit fontScale="77500" lnSpcReduction="20000"/>
          </a:bodyPr>
          <a:lstStyle/>
          <a:p>
            <a:pPr marL="0" indent="0" fontAlgn="base">
              <a:buNone/>
            </a:pPr>
            <a:r>
              <a:rPr lang="en-US" dirty="0" smtClean="0"/>
              <a:t/>
            </a:r>
            <a:br>
              <a:rPr lang="en-US" dirty="0" smtClean="0"/>
            </a:br>
            <a:r>
              <a:rPr lang="en-US" dirty="0" smtClean="0"/>
              <a:t>• </a:t>
            </a:r>
            <a:r>
              <a:rPr lang="ar-SA" sz="3400" dirty="0" smtClean="0"/>
              <a:t>تركيز جهوده على توجيه وإرشاد  ومساعدة تلاميذه على تحقيق أهداف التعلم بدلا من أن يلقنهم فالمعلم يعلم تلاميذه كيف يفكرون وليس فيما يفكرون</a:t>
            </a:r>
            <a:r>
              <a:rPr lang="ar-IQ" sz="3400" dirty="0" smtClean="0"/>
              <a:t>.</a:t>
            </a:r>
            <a:endParaRPr lang="en-US" sz="3400" dirty="0" smtClean="0"/>
          </a:p>
          <a:p>
            <a:pPr marL="0" indent="0" fontAlgn="base">
              <a:buNone/>
            </a:pPr>
            <a:endParaRPr lang="en-US" dirty="0"/>
          </a:p>
          <a:p>
            <a:pPr fontAlgn="base"/>
            <a:r>
              <a:rPr lang="en-US" sz="3400" dirty="0" smtClean="0"/>
              <a:t> </a:t>
            </a:r>
            <a:r>
              <a:rPr lang="ar-SA" sz="3400" dirty="0" smtClean="0"/>
              <a:t>العمل على زيادة  دافعية التلاميذ للتعلم</a:t>
            </a:r>
            <a:r>
              <a:rPr lang="ar-IQ" sz="3400" dirty="0" smtClean="0"/>
              <a:t>.</a:t>
            </a:r>
            <a:endParaRPr lang="en-US" sz="3400" dirty="0" smtClean="0"/>
          </a:p>
          <a:p>
            <a:pPr marL="0" indent="0" fontAlgn="base">
              <a:buNone/>
            </a:pPr>
            <a:r>
              <a:rPr lang="en-US" dirty="0" smtClean="0"/>
              <a:t/>
            </a:r>
            <a:br>
              <a:rPr lang="en-US" dirty="0" smtClean="0"/>
            </a:br>
            <a:r>
              <a:rPr lang="en-US" dirty="0" smtClean="0"/>
              <a:t>• </a:t>
            </a:r>
            <a:r>
              <a:rPr lang="ar-SA" dirty="0" smtClean="0"/>
              <a:t>جعل التلميذ مكتشفا ومجربا  وفعالا في العملية التعليمية</a:t>
            </a:r>
            <a:r>
              <a:rPr lang="ar-IQ" dirty="0" smtClean="0"/>
              <a:t>.</a:t>
            </a:r>
            <a:endParaRPr lang="en-US" dirty="0" smtClean="0"/>
          </a:p>
          <a:p>
            <a:pPr marL="0" indent="0" fontAlgn="base">
              <a:buNone/>
            </a:pPr>
            <a:r>
              <a:rPr lang="en-US" dirty="0" smtClean="0"/>
              <a:t/>
            </a:r>
            <a:br>
              <a:rPr lang="en-US" dirty="0" smtClean="0"/>
            </a:br>
            <a:r>
              <a:rPr lang="en-US" dirty="0" smtClean="0"/>
              <a:t>• </a:t>
            </a:r>
            <a:r>
              <a:rPr lang="ar-SA" dirty="0" smtClean="0"/>
              <a:t>وضع التلميذ دائما في مواقف يشعر فيها بالتحدي  والإثارة لما لذلك من </a:t>
            </a:r>
            <a:r>
              <a:rPr lang="ar-IQ" dirty="0" smtClean="0"/>
              <a:t>أ</a:t>
            </a:r>
            <a:r>
              <a:rPr lang="ar-SA" dirty="0" smtClean="0"/>
              <a:t>ثر في عملية التعلم وإثارة اهتمامه ودوافعه و</a:t>
            </a:r>
            <a:r>
              <a:rPr lang="ar-IQ" dirty="0" smtClean="0"/>
              <a:t>ي</a:t>
            </a:r>
            <a:r>
              <a:rPr lang="ar-SA" dirty="0" smtClean="0"/>
              <a:t>حفزه نحو التعلم</a:t>
            </a:r>
            <a:r>
              <a:rPr lang="ar-IQ" dirty="0" smtClean="0"/>
              <a:t>.</a:t>
            </a:r>
            <a:endParaRPr lang="en-US" dirty="0" smtClean="0"/>
          </a:p>
          <a:p>
            <a:pPr marL="0" indent="0" fontAlgn="base">
              <a:buNone/>
            </a:pPr>
            <a:r>
              <a:rPr lang="en-US" dirty="0" smtClean="0"/>
              <a:t/>
            </a:r>
            <a:br>
              <a:rPr lang="en-US" dirty="0" smtClean="0"/>
            </a:br>
            <a:r>
              <a:rPr lang="en-US" dirty="0" smtClean="0"/>
              <a:t>• </a:t>
            </a:r>
            <a:r>
              <a:rPr lang="ar-SA" dirty="0" smtClean="0"/>
              <a:t>يتعاون مع زملائه من معلمي المواد الدراسية والأنشطة المختلفة على تشجيع التعلم النشط.</a:t>
            </a:r>
            <a:endParaRPr lang="en-US" dirty="0" smtClean="0"/>
          </a:p>
          <a:p>
            <a:endParaRPr lang="ar-IQ" dirty="0" smtClean="0"/>
          </a:p>
          <a:p>
            <a:pPr marL="0" indent="0">
              <a:buNone/>
            </a:pPr>
            <a:endParaRPr lang="ar-IQ" dirty="0"/>
          </a:p>
        </p:txBody>
      </p:sp>
    </p:spTree>
    <p:extLst>
      <p:ext uri="{BB962C8B-B14F-4D97-AF65-F5344CB8AC3E}">
        <p14:creationId xmlns:p14="http://schemas.microsoft.com/office/powerpoint/2010/main" val="598645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TotalTime>
  <Words>368</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 التعلم النشط (التعلم الفعال ) </vt:lpstr>
      <vt:lpstr>PowerPoint Presentation</vt:lpstr>
      <vt:lpstr>العوامل المؤثرة في التعلم الصفي الفعال </vt:lpstr>
      <vt:lpstr> أسس التعلم النشط:  </vt:lpstr>
      <vt:lpstr> تابع أسس التعلم النشط:</vt:lpstr>
      <vt:lpstr>مميزات التعلم النشط </vt:lpstr>
      <vt:lpstr>دور المعلم في التعليم النشط</vt:lpstr>
      <vt:lpstr>تابع دور المعلم في التعليم النشط</vt:lpstr>
      <vt:lpstr> دور المتعلم في التعلم النشط </vt:lpstr>
      <vt:lpstr>استراتيجيات التعلم النشط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cp:revision>
  <dcterms:created xsi:type="dcterms:W3CDTF">2018-11-28T17:28:05Z</dcterms:created>
  <dcterms:modified xsi:type="dcterms:W3CDTF">2018-11-29T06:14:22Z</dcterms:modified>
</cp:coreProperties>
</file>