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D5C26BA-FA12-4A27-A690-93F59046FADA}" type="datetimeFigureOut">
              <a:rPr lang="ar-IQ" smtClean="0"/>
              <a:t>21/03/1440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70E64BE-A339-414F-AF78-6F26DCF6CD30}" type="slidenum">
              <a:rPr lang="ar-IQ" smtClean="0"/>
              <a:t>‹#›</a:t>
            </a:fld>
            <a:endParaRPr lang="ar-IQ"/>
          </a:p>
        </p:txBody>
      </p:sp>
    </p:spTree>
    <p:extLst>
      <p:ext uri="{BB962C8B-B14F-4D97-AF65-F5344CB8AC3E}">
        <p14:creationId xmlns:p14="http://schemas.microsoft.com/office/powerpoint/2010/main" val="884585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D5C26BA-FA12-4A27-A690-93F59046FADA}" type="datetimeFigureOut">
              <a:rPr lang="ar-IQ" smtClean="0"/>
              <a:t>21/03/1440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70E64BE-A339-414F-AF78-6F26DCF6CD30}" type="slidenum">
              <a:rPr lang="ar-IQ" smtClean="0"/>
              <a:t>‹#›</a:t>
            </a:fld>
            <a:endParaRPr lang="ar-IQ"/>
          </a:p>
        </p:txBody>
      </p:sp>
    </p:spTree>
    <p:extLst>
      <p:ext uri="{BB962C8B-B14F-4D97-AF65-F5344CB8AC3E}">
        <p14:creationId xmlns:p14="http://schemas.microsoft.com/office/powerpoint/2010/main" val="3940343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D5C26BA-FA12-4A27-A690-93F59046FADA}" type="datetimeFigureOut">
              <a:rPr lang="ar-IQ" smtClean="0"/>
              <a:t>21/03/1440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70E64BE-A339-414F-AF78-6F26DCF6CD30}" type="slidenum">
              <a:rPr lang="ar-IQ" smtClean="0"/>
              <a:t>‹#›</a:t>
            </a:fld>
            <a:endParaRPr lang="ar-IQ"/>
          </a:p>
        </p:txBody>
      </p:sp>
    </p:spTree>
    <p:extLst>
      <p:ext uri="{BB962C8B-B14F-4D97-AF65-F5344CB8AC3E}">
        <p14:creationId xmlns:p14="http://schemas.microsoft.com/office/powerpoint/2010/main" val="172926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D5C26BA-FA12-4A27-A690-93F59046FADA}" type="datetimeFigureOut">
              <a:rPr lang="ar-IQ" smtClean="0"/>
              <a:t>21/03/1440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70E64BE-A339-414F-AF78-6F26DCF6CD30}" type="slidenum">
              <a:rPr lang="ar-IQ" smtClean="0"/>
              <a:t>‹#›</a:t>
            </a:fld>
            <a:endParaRPr lang="ar-IQ"/>
          </a:p>
        </p:txBody>
      </p:sp>
    </p:spTree>
    <p:extLst>
      <p:ext uri="{BB962C8B-B14F-4D97-AF65-F5344CB8AC3E}">
        <p14:creationId xmlns:p14="http://schemas.microsoft.com/office/powerpoint/2010/main" val="552296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5C26BA-FA12-4A27-A690-93F59046FADA}" type="datetimeFigureOut">
              <a:rPr lang="ar-IQ" smtClean="0"/>
              <a:t>21/03/1440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70E64BE-A339-414F-AF78-6F26DCF6CD30}" type="slidenum">
              <a:rPr lang="ar-IQ" smtClean="0"/>
              <a:t>‹#›</a:t>
            </a:fld>
            <a:endParaRPr lang="ar-IQ"/>
          </a:p>
        </p:txBody>
      </p:sp>
    </p:spTree>
    <p:extLst>
      <p:ext uri="{BB962C8B-B14F-4D97-AF65-F5344CB8AC3E}">
        <p14:creationId xmlns:p14="http://schemas.microsoft.com/office/powerpoint/2010/main" val="132235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D5C26BA-FA12-4A27-A690-93F59046FADA}" type="datetimeFigureOut">
              <a:rPr lang="ar-IQ" smtClean="0"/>
              <a:t>21/03/1440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70E64BE-A339-414F-AF78-6F26DCF6CD30}" type="slidenum">
              <a:rPr lang="ar-IQ" smtClean="0"/>
              <a:t>‹#›</a:t>
            </a:fld>
            <a:endParaRPr lang="ar-IQ"/>
          </a:p>
        </p:txBody>
      </p:sp>
    </p:spTree>
    <p:extLst>
      <p:ext uri="{BB962C8B-B14F-4D97-AF65-F5344CB8AC3E}">
        <p14:creationId xmlns:p14="http://schemas.microsoft.com/office/powerpoint/2010/main" val="419504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D5C26BA-FA12-4A27-A690-93F59046FADA}" type="datetimeFigureOut">
              <a:rPr lang="ar-IQ" smtClean="0"/>
              <a:t>21/03/1440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70E64BE-A339-414F-AF78-6F26DCF6CD30}" type="slidenum">
              <a:rPr lang="ar-IQ" smtClean="0"/>
              <a:t>‹#›</a:t>
            </a:fld>
            <a:endParaRPr lang="ar-IQ"/>
          </a:p>
        </p:txBody>
      </p:sp>
    </p:spTree>
    <p:extLst>
      <p:ext uri="{BB962C8B-B14F-4D97-AF65-F5344CB8AC3E}">
        <p14:creationId xmlns:p14="http://schemas.microsoft.com/office/powerpoint/2010/main" val="2806184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D5C26BA-FA12-4A27-A690-93F59046FADA}" type="datetimeFigureOut">
              <a:rPr lang="ar-IQ" smtClean="0"/>
              <a:t>21/03/1440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70E64BE-A339-414F-AF78-6F26DCF6CD30}" type="slidenum">
              <a:rPr lang="ar-IQ" smtClean="0"/>
              <a:t>‹#›</a:t>
            </a:fld>
            <a:endParaRPr lang="ar-IQ"/>
          </a:p>
        </p:txBody>
      </p:sp>
    </p:spTree>
    <p:extLst>
      <p:ext uri="{BB962C8B-B14F-4D97-AF65-F5344CB8AC3E}">
        <p14:creationId xmlns:p14="http://schemas.microsoft.com/office/powerpoint/2010/main" val="3046413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C26BA-FA12-4A27-A690-93F59046FADA}" type="datetimeFigureOut">
              <a:rPr lang="ar-IQ" smtClean="0"/>
              <a:t>21/03/1440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70E64BE-A339-414F-AF78-6F26DCF6CD30}" type="slidenum">
              <a:rPr lang="ar-IQ" smtClean="0"/>
              <a:t>‹#›</a:t>
            </a:fld>
            <a:endParaRPr lang="ar-IQ"/>
          </a:p>
        </p:txBody>
      </p:sp>
    </p:spTree>
    <p:extLst>
      <p:ext uri="{BB962C8B-B14F-4D97-AF65-F5344CB8AC3E}">
        <p14:creationId xmlns:p14="http://schemas.microsoft.com/office/powerpoint/2010/main" val="3217108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C26BA-FA12-4A27-A690-93F59046FADA}" type="datetimeFigureOut">
              <a:rPr lang="ar-IQ" smtClean="0"/>
              <a:t>21/03/1440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70E64BE-A339-414F-AF78-6F26DCF6CD30}" type="slidenum">
              <a:rPr lang="ar-IQ" smtClean="0"/>
              <a:t>‹#›</a:t>
            </a:fld>
            <a:endParaRPr lang="ar-IQ"/>
          </a:p>
        </p:txBody>
      </p:sp>
    </p:spTree>
    <p:extLst>
      <p:ext uri="{BB962C8B-B14F-4D97-AF65-F5344CB8AC3E}">
        <p14:creationId xmlns:p14="http://schemas.microsoft.com/office/powerpoint/2010/main" val="2120346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C26BA-FA12-4A27-A690-93F59046FADA}" type="datetimeFigureOut">
              <a:rPr lang="ar-IQ" smtClean="0"/>
              <a:t>21/03/1440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70E64BE-A339-414F-AF78-6F26DCF6CD30}" type="slidenum">
              <a:rPr lang="ar-IQ" smtClean="0"/>
              <a:t>‹#›</a:t>
            </a:fld>
            <a:endParaRPr lang="ar-IQ"/>
          </a:p>
        </p:txBody>
      </p:sp>
    </p:spTree>
    <p:extLst>
      <p:ext uri="{BB962C8B-B14F-4D97-AF65-F5344CB8AC3E}">
        <p14:creationId xmlns:p14="http://schemas.microsoft.com/office/powerpoint/2010/main" val="3225105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D5C26BA-FA12-4A27-A690-93F59046FADA}" type="datetimeFigureOut">
              <a:rPr lang="ar-IQ" smtClean="0"/>
              <a:t>21/03/1440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70E64BE-A339-414F-AF78-6F26DCF6CD30}" type="slidenum">
              <a:rPr lang="ar-IQ" smtClean="0"/>
              <a:t>‹#›</a:t>
            </a:fld>
            <a:endParaRPr lang="ar-IQ"/>
          </a:p>
        </p:txBody>
      </p:sp>
    </p:spTree>
    <p:extLst>
      <p:ext uri="{BB962C8B-B14F-4D97-AF65-F5344CB8AC3E}">
        <p14:creationId xmlns:p14="http://schemas.microsoft.com/office/powerpoint/2010/main" val="521267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alphaModFix amt="17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196752"/>
            <a:ext cx="7565258" cy="1656184"/>
          </a:xfrm>
        </p:spPr>
        <p:style>
          <a:lnRef idx="3">
            <a:schemeClr val="lt1"/>
          </a:lnRef>
          <a:fillRef idx="1">
            <a:schemeClr val="accent2"/>
          </a:fillRef>
          <a:effectRef idx="1">
            <a:schemeClr val="accent2"/>
          </a:effectRef>
          <a:fontRef idx="minor">
            <a:schemeClr val="lt1"/>
          </a:fontRef>
        </p:style>
        <p:txBody>
          <a:bodyPr/>
          <a:lstStyle/>
          <a:p>
            <a:r>
              <a:rPr lang="ar-SA" b="1" dirty="0" smtClean="0"/>
              <a:t>طرائق تدريس </a:t>
            </a:r>
            <a:r>
              <a:rPr lang="en-US" b="1" dirty="0"/>
              <a:t> </a:t>
            </a:r>
            <a:r>
              <a:rPr lang="ar-IQ" b="1" dirty="0" smtClean="0"/>
              <a:t>العلوم </a:t>
            </a:r>
            <a:r>
              <a:rPr lang="ar-SA" b="1" dirty="0" smtClean="0"/>
              <a:t/>
            </a:r>
            <a:br>
              <a:rPr lang="ar-SA" b="1" dirty="0" smtClean="0"/>
            </a:br>
            <a:r>
              <a:rPr lang="ar-SA" b="1" dirty="0" smtClean="0"/>
              <a:t>استراتيجية </a:t>
            </a:r>
            <a:r>
              <a:rPr lang="en-US" b="1" dirty="0" err="1" smtClean="0"/>
              <a:t>kwl</a:t>
            </a:r>
            <a:r>
              <a:rPr lang="en-US" b="1" dirty="0" smtClean="0"/>
              <a:t> </a:t>
            </a:r>
            <a:endParaRPr lang="ar-IQ" dirty="0"/>
          </a:p>
        </p:txBody>
      </p:sp>
      <p:sp>
        <p:nvSpPr>
          <p:cNvPr id="3" name="Subtitle 2"/>
          <p:cNvSpPr>
            <a:spLocks noGrp="1"/>
          </p:cNvSpPr>
          <p:nvPr>
            <p:ph type="subTitle" idx="1"/>
          </p:nvPr>
        </p:nvSpPr>
        <p:spPr>
          <a:xfrm>
            <a:off x="1371532" y="3645025"/>
            <a:ext cx="4928660" cy="1368152"/>
          </a:xfrm>
        </p:spPr>
        <p:txBody>
          <a:bodyPr>
            <a:normAutofit/>
          </a:bodyPr>
          <a:lstStyle/>
          <a:p>
            <a:r>
              <a:rPr lang="ar-IQ" dirty="0" smtClean="0"/>
              <a:t>ا</a:t>
            </a:r>
          </a:p>
          <a:p>
            <a:r>
              <a:rPr lang="ar-IQ" dirty="0" smtClean="0"/>
              <a:t>اعداد :أ.م.د.ازهار برهان اسماعيل </a:t>
            </a:r>
            <a:endParaRPr lang="ar-IQ" dirty="0"/>
          </a:p>
        </p:txBody>
      </p:sp>
    </p:spTree>
    <p:extLst>
      <p:ext uri="{BB962C8B-B14F-4D97-AF65-F5344CB8AC3E}">
        <p14:creationId xmlns:p14="http://schemas.microsoft.com/office/powerpoint/2010/main" val="803485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bwMode="auto">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bodyPr>
          <a:lstStyle>
            <a:lvl1pPr algn="l" rtl="1" eaLnBrk="1" fontAlgn="base" hangingPunct="1">
              <a:spcBef>
                <a:spcPct val="0"/>
              </a:spcBef>
              <a:spcAft>
                <a:spcPct val="0"/>
              </a:spcAft>
              <a:defRPr sz="4400">
                <a:solidFill>
                  <a:schemeClr val="tx2"/>
                </a:solidFill>
                <a:latin typeface="+mj-lt"/>
                <a:ea typeface="+mj-ea"/>
                <a:cs typeface="+mj-cs"/>
              </a:defRPr>
            </a:lvl1pPr>
            <a:lvl2pPr algn="l" rtl="1" eaLnBrk="1" fontAlgn="base" hangingPunct="1">
              <a:spcBef>
                <a:spcPct val="0"/>
              </a:spcBef>
              <a:spcAft>
                <a:spcPct val="0"/>
              </a:spcAft>
              <a:defRPr sz="4400">
                <a:solidFill>
                  <a:schemeClr val="tx2"/>
                </a:solidFill>
                <a:latin typeface="Arial" charset="0"/>
                <a:cs typeface="Arial" charset="0"/>
              </a:defRPr>
            </a:lvl2pPr>
            <a:lvl3pPr algn="l" rtl="1" eaLnBrk="1" fontAlgn="base" hangingPunct="1">
              <a:spcBef>
                <a:spcPct val="0"/>
              </a:spcBef>
              <a:spcAft>
                <a:spcPct val="0"/>
              </a:spcAft>
              <a:defRPr sz="4400">
                <a:solidFill>
                  <a:schemeClr val="tx2"/>
                </a:solidFill>
                <a:latin typeface="Arial" charset="0"/>
                <a:cs typeface="Arial" charset="0"/>
              </a:defRPr>
            </a:lvl3pPr>
            <a:lvl4pPr algn="l" rtl="1" eaLnBrk="1" fontAlgn="base" hangingPunct="1">
              <a:spcBef>
                <a:spcPct val="0"/>
              </a:spcBef>
              <a:spcAft>
                <a:spcPct val="0"/>
              </a:spcAft>
              <a:defRPr sz="4400">
                <a:solidFill>
                  <a:schemeClr val="tx2"/>
                </a:solidFill>
                <a:latin typeface="Arial" charset="0"/>
                <a:cs typeface="Arial" charset="0"/>
              </a:defRPr>
            </a:lvl4pPr>
            <a:lvl5pPr algn="l" rtl="1" eaLnBrk="1" fontAlgn="base" hangingPunct="1">
              <a:spcBef>
                <a:spcPct val="0"/>
              </a:spcBef>
              <a:spcAft>
                <a:spcPct val="0"/>
              </a:spcAft>
              <a:defRPr sz="4400">
                <a:solidFill>
                  <a:schemeClr val="tx2"/>
                </a:solidFill>
                <a:latin typeface="Arial" charset="0"/>
                <a:cs typeface="Arial" charset="0"/>
              </a:defRPr>
            </a:lvl5pPr>
            <a:lvl6pPr marL="457200" algn="l" rtl="1" eaLnBrk="1" fontAlgn="base" hangingPunct="1">
              <a:spcBef>
                <a:spcPct val="0"/>
              </a:spcBef>
              <a:spcAft>
                <a:spcPct val="0"/>
              </a:spcAft>
              <a:defRPr sz="4400">
                <a:solidFill>
                  <a:schemeClr val="tx2"/>
                </a:solidFill>
                <a:latin typeface="Arial" charset="0"/>
                <a:cs typeface="Arial" charset="0"/>
              </a:defRPr>
            </a:lvl6pPr>
            <a:lvl7pPr marL="914400" algn="l" rtl="1" eaLnBrk="1" fontAlgn="base" hangingPunct="1">
              <a:spcBef>
                <a:spcPct val="0"/>
              </a:spcBef>
              <a:spcAft>
                <a:spcPct val="0"/>
              </a:spcAft>
              <a:defRPr sz="4400">
                <a:solidFill>
                  <a:schemeClr val="tx2"/>
                </a:solidFill>
                <a:latin typeface="Arial" charset="0"/>
                <a:cs typeface="Arial" charset="0"/>
              </a:defRPr>
            </a:lvl7pPr>
            <a:lvl8pPr marL="1371600" algn="l" rtl="1" eaLnBrk="1" fontAlgn="base" hangingPunct="1">
              <a:spcBef>
                <a:spcPct val="0"/>
              </a:spcBef>
              <a:spcAft>
                <a:spcPct val="0"/>
              </a:spcAft>
              <a:defRPr sz="4400">
                <a:solidFill>
                  <a:schemeClr val="tx2"/>
                </a:solidFill>
                <a:latin typeface="Arial" charset="0"/>
                <a:cs typeface="Arial" charset="0"/>
              </a:defRPr>
            </a:lvl8pPr>
            <a:lvl9pPr marL="1828800" algn="l" rtl="1" eaLnBrk="1" fontAlgn="base" hangingPunct="1">
              <a:spcBef>
                <a:spcPct val="0"/>
              </a:spcBef>
              <a:spcAft>
                <a:spcPct val="0"/>
              </a:spcAft>
              <a:defRPr sz="4400">
                <a:solidFill>
                  <a:schemeClr val="tx2"/>
                </a:solidFill>
                <a:latin typeface="Arial" charset="0"/>
                <a:cs typeface="Arial" charset="0"/>
              </a:defRPr>
            </a:lvl9pPr>
          </a:lstStyle>
          <a:p>
            <a:pPr algn="just"/>
            <a:r>
              <a:rPr lang="ar-SA" b="1" dirty="0">
                <a:ea typeface="Calibri"/>
                <a:cs typeface="Arial"/>
              </a:rPr>
              <a:t>دور الطالب في نموذج</a:t>
            </a:r>
            <a:r>
              <a:rPr lang="en-US" b="1" dirty="0">
                <a:ea typeface="Calibri"/>
                <a:cs typeface="Arial"/>
              </a:rPr>
              <a:t> (KWL) :</a:t>
            </a:r>
            <a:endParaRPr lang="ar-SA" dirty="0"/>
          </a:p>
        </p:txBody>
      </p:sp>
      <p:sp>
        <p:nvSpPr>
          <p:cNvPr id="5" name="عنصر نائب للمحتوى 2"/>
          <p:cNvSpPr>
            <a:spLocks noGrp="1"/>
          </p:cNvSpPr>
          <p:nvPr>
            <p:ph idx="1"/>
          </p:nvPr>
        </p:nvSpPr>
        <p:spPr bwMode="auto">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85000" lnSpcReduction="10000"/>
          </a:bodyPr>
          <a:lst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cs typeface="+mn-cs"/>
              </a:defRPr>
            </a:lvl2pPr>
            <a:lvl3pPr marL="1143000" indent="-228600" algn="r" rtl="1" eaLnBrk="1" fontAlgn="base" hangingPunct="1">
              <a:spcBef>
                <a:spcPct val="20000"/>
              </a:spcBef>
              <a:spcAft>
                <a:spcPct val="0"/>
              </a:spcAft>
              <a:buChar char="•"/>
              <a:defRPr sz="2400">
                <a:solidFill>
                  <a:schemeClr val="tx1"/>
                </a:solidFill>
                <a:latin typeface="+mn-lt"/>
                <a:cs typeface="+mn-cs"/>
              </a:defRPr>
            </a:lvl3pPr>
            <a:lvl4pPr marL="1600200" indent="-228600" algn="r" rtl="1" eaLnBrk="1" fontAlgn="base" hangingPunct="1">
              <a:spcBef>
                <a:spcPct val="20000"/>
              </a:spcBef>
              <a:spcAft>
                <a:spcPct val="0"/>
              </a:spcAft>
              <a:buChar char="–"/>
              <a:defRPr sz="2000">
                <a:solidFill>
                  <a:schemeClr val="tx1"/>
                </a:solidFill>
                <a:latin typeface="+mn-lt"/>
                <a:cs typeface="+mn-cs"/>
              </a:defRPr>
            </a:lvl4pPr>
            <a:lvl5pPr marL="2057400" indent="-228600" algn="r" rtl="1" eaLnBrk="1" fontAlgn="base" hangingPunct="1">
              <a:spcBef>
                <a:spcPct val="20000"/>
              </a:spcBef>
              <a:spcAft>
                <a:spcPct val="0"/>
              </a:spcAft>
              <a:buChar char="»"/>
              <a:defRPr sz="2000">
                <a:solidFill>
                  <a:schemeClr val="tx1"/>
                </a:solidFill>
                <a:latin typeface="+mn-lt"/>
                <a:cs typeface="+mn-cs"/>
              </a:defRPr>
            </a:lvl5pPr>
            <a:lvl6pPr marL="2514600" indent="-228600" algn="r" rtl="1" eaLnBrk="1" fontAlgn="base" hangingPunct="1">
              <a:spcBef>
                <a:spcPct val="20000"/>
              </a:spcBef>
              <a:spcAft>
                <a:spcPct val="0"/>
              </a:spcAft>
              <a:buChar char="»"/>
              <a:defRPr sz="2000">
                <a:solidFill>
                  <a:schemeClr val="tx1"/>
                </a:solidFill>
                <a:latin typeface="+mn-lt"/>
                <a:cs typeface="+mn-cs"/>
              </a:defRPr>
            </a:lvl6pPr>
            <a:lvl7pPr marL="2971800" indent="-228600" algn="r" rtl="1" eaLnBrk="1" fontAlgn="base" hangingPunct="1">
              <a:spcBef>
                <a:spcPct val="20000"/>
              </a:spcBef>
              <a:spcAft>
                <a:spcPct val="0"/>
              </a:spcAft>
              <a:buChar char="»"/>
              <a:defRPr sz="2000">
                <a:solidFill>
                  <a:schemeClr val="tx1"/>
                </a:solidFill>
                <a:latin typeface="+mn-lt"/>
                <a:cs typeface="+mn-cs"/>
              </a:defRPr>
            </a:lvl7pPr>
            <a:lvl8pPr marL="3429000" indent="-228600" algn="r" rtl="1" eaLnBrk="1" fontAlgn="base" hangingPunct="1">
              <a:spcBef>
                <a:spcPct val="20000"/>
              </a:spcBef>
              <a:spcAft>
                <a:spcPct val="0"/>
              </a:spcAft>
              <a:buChar char="»"/>
              <a:defRPr sz="2000">
                <a:solidFill>
                  <a:schemeClr val="tx1"/>
                </a:solidFill>
                <a:latin typeface="+mn-lt"/>
                <a:cs typeface="+mn-cs"/>
              </a:defRPr>
            </a:lvl8pPr>
            <a:lvl9pPr marL="3886200" indent="-228600" algn="r" rtl="1" eaLnBrk="1" fontAlgn="base" hangingPunct="1">
              <a:spcBef>
                <a:spcPct val="20000"/>
              </a:spcBef>
              <a:spcAft>
                <a:spcPct val="0"/>
              </a:spcAft>
              <a:buChar char="»"/>
              <a:defRPr sz="2000">
                <a:solidFill>
                  <a:schemeClr val="tx1"/>
                </a:solidFill>
                <a:latin typeface="+mn-lt"/>
                <a:cs typeface="+mn-cs"/>
              </a:defRPr>
            </a:lvl9pPr>
          </a:lstStyle>
          <a:p>
            <a:pPr marL="0" indent="0" algn="just">
              <a:buNone/>
            </a:pPr>
            <a:endParaRPr lang="en-US" b="1" dirty="0" smtClean="0">
              <a:ea typeface="Calibri"/>
            </a:endParaRPr>
          </a:p>
          <a:p>
            <a:pPr marL="0" indent="0" algn="just">
              <a:buNone/>
            </a:pPr>
            <a:r>
              <a:rPr lang="ar-IQ" b="1" dirty="0" smtClean="0">
                <a:ea typeface="Calibri"/>
              </a:rPr>
              <a:t>1- </a:t>
            </a:r>
            <a:r>
              <a:rPr lang="ar-SA" b="1" dirty="0" smtClean="0">
                <a:ea typeface="Calibri"/>
              </a:rPr>
              <a:t>قرأ </a:t>
            </a:r>
            <a:r>
              <a:rPr lang="ar-SA" b="1" dirty="0">
                <a:ea typeface="Calibri"/>
              </a:rPr>
              <a:t>النصوص المختارة، ويستوعب الأفكار المطروحة فيها</a:t>
            </a:r>
            <a:r>
              <a:rPr lang="en-US" b="1" dirty="0">
                <a:ea typeface="Calibri"/>
                <a:cs typeface="Arial"/>
              </a:rPr>
              <a:t> . </a:t>
            </a:r>
            <a:br>
              <a:rPr lang="en-US" b="1" dirty="0">
                <a:ea typeface="Calibri"/>
                <a:cs typeface="Arial"/>
              </a:rPr>
            </a:br>
            <a:r>
              <a:rPr lang="ar-IQ" b="1" dirty="0" smtClean="0">
                <a:ea typeface="Calibri"/>
                <a:cs typeface="Arial"/>
              </a:rPr>
              <a:t>2- </a:t>
            </a:r>
            <a:r>
              <a:rPr lang="en-US" b="1" dirty="0" smtClean="0">
                <a:ea typeface="Calibri"/>
                <a:cs typeface="Arial"/>
              </a:rPr>
              <a:t> </a:t>
            </a:r>
            <a:r>
              <a:rPr lang="ar-SA" b="1" dirty="0" smtClean="0">
                <a:ea typeface="Calibri"/>
              </a:rPr>
              <a:t>يطرح </a:t>
            </a:r>
            <a:r>
              <a:rPr lang="ar-SA" b="1" dirty="0">
                <a:ea typeface="Calibri"/>
              </a:rPr>
              <a:t>الأسئلة التي تلبي حاجاته المعرفية المبنية على معرفته </a:t>
            </a:r>
            <a:r>
              <a:rPr lang="ar-SA" b="1" dirty="0" smtClean="0">
                <a:ea typeface="Calibri"/>
              </a:rPr>
              <a:t>السابقة</a:t>
            </a:r>
            <a:r>
              <a:rPr lang="en-US" b="1" dirty="0" smtClean="0">
                <a:ea typeface="Calibri"/>
                <a:cs typeface="Arial"/>
              </a:rPr>
              <a:t> </a:t>
            </a:r>
            <a:r>
              <a:rPr lang="ar-IQ" b="1" dirty="0" smtClean="0">
                <a:ea typeface="Calibri"/>
                <a:cs typeface="Arial"/>
              </a:rPr>
              <a:t>3- </a:t>
            </a:r>
            <a:r>
              <a:rPr lang="en-US" b="1" dirty="0" smtClean="0">
                <a:ea typeface="Calibri"/>
                <a:cs typeface="Arial"/>
              </a:rPr>
              <a:t> </a:t>
            </a:r>
            <a:r>
              <a:rPr lang="ar-SA" b="1" dirty="0" smtClean="0">
                <a:ea typeface="Calibri"/>
              </a:rPr>
              <a:t>يمارس </a:t>
            </a:r>
            <a:r>
              <a:rPr lang="ar-SA" b="1" dirty="0">
                <a:ea typeface="Calibri"/>
              </a:rPr>
              <a:t>التفكير المستقل في القضايا والأفكار التي يدور حولها </a:t>
            </a:r>
            <a:r>
              <a:rPr lang="ar-SA" b="1" dirty="0" smtClean="0">
                <a:ea typeface="Calibri"/>
              </a:rPr>
              <a:t>النص</a:t>
            </a:r>
            <a:r>
              <a:rPr lang="en-US" b="1" dirty="0" smtClean="0">
                <a:ea typeface="Calibri"/>
                <a:cs typeface="Arial"/>
              </a:rPr>
              <a:t>.</a:t>
            </a:r>
            <a:r>
              <a:rPr lang="en-US" b="1" dirty="0">
                <a:ea typeface="Calibri"/>
                <a:cs typeface="Arial"/>
              </a:rPr>
              <a:t> </a:t>
            </a:r>
            <a:br>
              <a:rPr lang="en-US" b="1" dirty="0">
                <a:ea typeface="Calibri"/>
                <a:cs typeface="Arial"/>
              </a:rPr>
            </a:br>
            <a:r>
              <a:rPr lang="ar-IQ" b="1" dirty="0" smtClean="0">
                <a:ea typeface="Calibri"/>
                <a:cs typeface="Arial"/>
              </a:rPr>
              <a:t>4- </a:t>
            </a:r>
            <a:r>
              <a:rPr lang="en-US" b="1" dirty="0" smtClean="0">
                <a:ea typeface="Calibri"/>
                <a:cs typeface="Arial"/>
              </a:rPr>
              <a:t> </a:t>
            </a:r>
            <a:r>
              <a:rPr lang="ar-SA" b="1" dirty="0">
                <a:ea typeface="Calibri"/>
              </a:rPr>
              <a:t>يصنف الأفكار الواردة في النص إلى محاور أساسية وفرعية</a:t>
            </a:r>
            <a:r>
              <a:rPr lang="en-US" b="1" dirty="0">
                <a:ea typeface="Calibri"/>
                <a:cs typeface="Arial"/>
              </a:rPr>
              <a:t> . </a:t>
            </a:r>
            <a:br>
              <a:rPr lang="en-US" b="1" dirty="0">
                <a:ea typeface="Calibri"/>
                <a:cs typeface="Arial"/>
              </a:rPr>
            </a:br>
            <a:r>
              <a:rPr lang="ar-IQ" b="1" dirty="0" smtClean="0">
                <a:ea typeface="Calibri"/>
                <a:cs typeface="Arial"/>
              </a:rPr>
              <a:t>5- </a:t>
            </a:r>
            <a:r>
              <a:rPr lang="en-US" b="1" dirty="0" smtClean="0">
                <a:ea typeface="Calibri"/>
                <a:cs typeface="Arial"/>
              </a:rPr>
              <a:t> </a:t>
            </a:r>
            <a:r>
              <a:rPr lang="ar-SA" b="1" dirty="0">
                <a:ea typeface="Calibri"/>
              </a:rPr>
              <a:t>يتدرب على ممارسة التفكير التعاوني مع أفراد المجموعات</a:t>
            </a:r>
            <a:r>
              <a:rPr lang="en-US" b="1" dirty="0">
                <a:ea typeface="Calibri"/>
                <a:cs typeface="Arial"/>
              </a:rPr>
              <a:t> . </a:t>
            </a:r>
            <a:br>
              <a:rPr lang="en-US" b="1" dirty="0">
                <a:ea typeface="Calibri"/>
                <a:cs typeface="Arial"/>
              </a:rPr>
            </a:br>
            <a:r>
              <a:rPr lang="ar-IQ" b="1" dirty="0" smtClean="0">
                <a:ea typeface="Calibri"/>
                <a:cs typeface="Arial"/>
              </a:rPr>
              <a:t>6-</a:t>
            </a:r>
            <a:r>
              <a:rPr lang="ar-SA" b="1" dirty="0" smtClean="0">
                <a:ea typeface="Calibri"/>
              </a:rPr>
              <a:t>يناقش </a:t>
            </a:r>
            <a:r>
              <a:rPr lang="ar-SA" b="1" dirty="0">
                <a:ea typeface="Calibri"/>
              </a:rPr>
              <a:t>ويحاور ولديه نصوص يستوضح مدى صحتها</a:t>
            </a:r>
            <a:r>
              <a:rPr lang="en-US" b="1" dirty="0">
                <a:ea typeface="Calibri"/>
                <a:cs typeface="Arial"/>
              </a:rPr>
              <a:t> . </a:t>
            </a:r>
            <a:br>
              <a:rPr lang="en-US" b="1" dirty="0">
                <a:ea typeface="Calibri"/>
                <a:cs typeface="Arial"/>
              </a:rPr>
            </a:br>
            <a:r>
              <a:rPr lang="ar-IQ" b="1" dirty="0" smtClean="0">
                <a:ea typeface="Calibri"/>
                <a:cs typeface="Arial"/>
              </a:rPr>
              <a:t>7-</a:t>
            </a:r>
            <a:r>
              <a:rPr lang="en-US" b="1" dirty="0" smtClean="0">
                <a:ea typeface="Calibri"/>
                <a:cs typeface="Arial"/>
              </a:rPr>
              <a:t> </a:t>
            </a:r>
            <a:r>
              <a:rPr lang="ar-SA" b="1" dirty="0">
                <a:ea typeface="Calibri"/>
              </a:rPr>
              <a:t>يصوب ما رسخ في بنائه المعرفي السابق من معلومات وحقائق خاطئة</a:t>
            </a:r>
            <a:r>
              <a:rPr lang="en-US" b="1" dirty="0">
                <a:ea typeface="Calibri"/>
                <a:cs typeface="Arial"/>
              </a:rPr>
              <a:t> . </a:t>
            </a:r>
            <a:br>
              <a:rPr lang="en-US" b="1" dirty="0">
                <a:ea typeface="Calibri"/>
                <a:cs typeface="Arial"/>
              </a:rPr>
            </a:br>
            <a:r>
              <a:rPr lang="ar-IQ" b="1" dirty="0" smtClean="0">
                <a:ea typeface="Calibri"/>
                <a:cs typeface="Arial"/>
              </a:rPr>
              <a:t>8- </a:t>
            </a:r>
            <a:r>
              <a:rPr lang="ar-SA" b="1" dirty="0" smtClean="0">
                <a:ea typeface="Calibri"/>
              </a:rPr>
              <a:t>يقرر </a:t>
            </a:r>
            <a:r>
              <a:rPr lang="ar-SA" b="1" dirty="0">
                <a:ea typeface="Calibri"/>
              </a:rPr>
              <a:t>ما تعلمه بالفعل من النص ويحاول أن يستمر في البناء المعرفي لديه من خلال توليد أسئلة جديدة</a:t>
            </a:r>
            <a:r>
              <a:rPr lang="en-US" b="1" dirty="0">
                <a:ea typeface="Calibri"/>
                <a:cs typeface="Arial"/>
              </a:rPr>
              <a:t> . </a:t>
            </a:r>
            <a:endParaRPr lang="ar-SA" dirty="0"/>
          </a:p>
        </p:txBody>
      </p:sp>
    </p:spTree>
    <p:extLst>
      <p:ext uri="{BB962C8B-B14F-4D97-AF65-F5344CB8AC3E}">
        <p14:creationId xmlns:p14="http://schemas.microsoft.com/office/powerpoint/2010/main" val="3028667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bwMode="auto">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normAutofit/>
          </a:bodyPr>
          <a:lstStyle>
            <a:lvl1pPr algn="l" rtl="1" eaLnBrk="1" fontAlgn="base" hangingPunct="1">
              <a:spcBef>
                <a:spcPct val="0"/>
              </a:spcBef>
              <a:spcAft>
                <a:spcPct val="0"/>
              </a:spcAft>
              <a:defRPr sz="4400">
                <a:solidFill>
                  <a:schemeClr val="tx2"/>
                </a:solidFill>
                <a:latin typeface="+mj-lt"/>
                <a:ea typeface="+mj-ea"/>
                <a:cs typeface="+mj-cs"/>
              </a:defRPr>
            </a:lvl1pPr>
            <a:lvl2pPr algn="l" rtl="1" eaLnBrk="1" fontAlgn="base" hangingPunct="1">
              <a:spcBef>
                <a:spcPct val="0"/>
              </a:spcBef>
              <a:spcAft>
                <a:spcPct val="0"/>
              </a:spcAft>
              <a:defRPr sz="4400">
                <a:solidFill>
                  <a:schemeClr val="tx2"/>
                </a:solidFill>
                <a:latin typeface="Arial" charset="0"/>
                <a:cs typeface="Arial" charset="0"/>
              </a:defRPr>
            </a:lvl2pPr>
            <a:lvl3pPr algn="l" rtl="1" eaLnBrk="1" fontAlgn="base" hangingPunct="1">
              <a:spcBef>
                <a:spcPct val="0"/>
              </a:spcBef>
              <a:spcAft>
                <a:spcPct val="0"/>
              </a:spcAft>
              <a:defRPr sz="4400">
                <a:solidFill>
                  <a:schemeClr val="tx2"/>
                </a:solidFill>
                <a:latin typeface="Arial" charset="0"/>
                <a:cs typeface="Arial" charset="0"/>
              </a:defRPr>
            </a:lvl3pPr>
            <a:lvl4pPr algn="l" rtl="1" eaLnBrk="1" fontAlgn="base" hangingPunct="1">
              <a:spcBef>
                <a:spcPct val="0"/>
              </a:spcBef>
              <a:spcAft>
                <a:spcPct val="0"/>
              </a:spcAft>
              <a:defRPr sz="4400">
                <a:solidFill>
                  <a:schemeClr val="tx2"/>
                </a:solidFill>
                <a:latin typeface="Arial" charset="0"/>
                <a:cs typeface="Arial" charset="0"/>
              </a:defRPr>
            </a:lvl4pPr>
            <a:lvl5pPr algn="l" rtl="1" eaLnBrk="1" fontAlgn="base" hangingPunct="1">
              <a:spcBef>
                <a:spcPct val="0"/>
              </a:spcBef>
              <a:spcAft>
                <a:spcPct val="0"/>
              </a:spcAft>
              <a:defRPr sz="4400">
                <a:solidFill>
                  <a:schemeClr val="tx2"/>
                </a:solidFill>
                <a:latin typeface="Arial" charset="0"/>
                <a:cs typeface="Arial" charset="0"/>
              </a:defRPr>
            </a:lvl5pPr>
            <a:lvl6pPr marL="457200" algn="l" rtl="1" eaLnBrk="1" fontAlgn="base" hangingPunct="1">
              <a:spcBef>
                <a:spcPct val="0"/>
              </a:spcBef>
              <a:spcAft>
                <a:spcPct val="0"/>
              </a:spcAft>
              <a:defRPr sz="4400">
                <a:solidFill>
                  <a:schemeClr val="tx2"/>
                </a:solidFill>
                <a:latin typeface="Arial" charset="0"/>
                <a:cs typeface="Arial" charset="0"/>
              </a:defRPr>
            </a:lvl6pPr>
            <a:lvl7pPr marL="914400" algn="l" rtl="1" eaLnBrk="1" fontAlgn="base" hangingPunct="1">
              <a:spcBef>
                <a:spcPct val="0"/>
              </a:spcBef>
              <a:spcAft>
                <a:spcPct val="0"/>
              </a:spcAft>
              <a:defRPr sz="4400">
                <a:solidFill>
                  <a:schemeClr val="tx2"/>
                </a:solidFill>
                <a:latin typeface="Arial" charset="0"/>
                <a:cs typeface="Arial" charset="0"/>
              </a:defRPr>
            </a:lvl7pPr>
            <a:lvl8pPr marL="1371600" algn="l" rtl="1" eaLnBrk="1" fontAlgn="base" hangingPunct="1">
              <a:spcBef>
                <a:spcPct val="0"/>
              </a:spcBef>
              <a:spcAft>
                <a:spcPct val="0"/>
              </a:spcAft>
              <a:defRPr sz="4400">
                <a:solidFill>
                  <a:schemeClr val="tx2"/>
                </a:solidFill>
                <a:latin typeface="Arial" charset="0"/>
                <a:cs typeface="Arial" charset="0"/>
              </a:defRPr>
            </a:lvl8pPr>
            <a:lvl9pPr marL="1828800" algn="l" rtl="1" eaLnBrk="1" fontAlgn="base" hangingPunct="1">
              <a:spcBef>
                <a:spcPct val="0"/>
              </a:spcBef>
              <a:spcAft>
                <a:spcPct val="0"/>
              </a:spcAft>
              <a:defRPr sz="4400">
                <a:solidFill>
                  <a:schemeClr val="tx2"/>
                </a:solidFill>
                <a:latin typeface="Arial" charset="0"/>
                <a:cs typeface="Arial" charset="0"/>
              </a:defRPr>
            </a:lvl9pPr>
          </a:lstStyle>
          <a:p>
            <a:pPr algn="just"/>
            <a:r>
              <a:rPr lang="ar-SA" sz="3600" b="1" dirty="0">
                <a:ea typeface="Calibri"/>
                <a:cs typeface="Arial"/>
              </a:rPr>
              <a:t>دور المعلم في استراتيجية</a:t>
            </a:r>
            <a:r>
              <a:rPr lang="en-US" sz="3600" b="1" dirty="0">
                <a:ea typeface="Calibri"/>
                <a:cs typeface="Arial"/>
              </a:rPr>
              <a:t> ( KWL ) :</a:t>
            </a:r>
            <a:endParaRPr lang="ar-SA" sz="3600" dirty="0"/>
          </a:p>
        </p:txBody>
      </p:sp>
      <p:sp>
        <p:nvSpPr>
          <p:cNvPr id="5" name="عنصر نائب للمحتوى 2"/>
          <p:cNvSpPr>
            <a:spLocks noGrp="1"/>
          </p:cNvSpPr>
          <p:nvPr>
            <p:ph idx="1"/>
          </p:nvPr>
        </p:nvSpPr>
        <p:spPr bwMode="auto">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85000" lnSpcReduction="20000"/>
          </a:bodyPr>
          <a:lst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cs typeface="+mn-cs"/>
              </a:defRPr>
            </a:lvl2pPr>
            <a:lvl3pPr marL="1143000" indent="-228600" algn="r" rtl="1" eaLnBrk="1" fontAlgn="base" hangingPunct="1">
              <a:spcBef>
                <a:spcPct val="20000"/>
              </a:spcBef>
              <a:spcAft>
                <a:spcPct val="0"/>
              </a:spcAft>
              <a:buChar char="•"/>
              <a:defRPr sz="2400">
                <a:solidFill>
                  <a:schemeClr val="tx1"/>
                </a:solidFill>
                <a:latin typeface="+mn-lt"/>
                <a:cs typeface="+mn-cs"/>
              </a:defRPr>
            </a:lvl3pPr>
            <a:lvl4pPr marL="1600200" indent="-228600" algn="r" rtl="1" eaLnBrk="1" fontAlgn="base" hangingPunct="1">
              <a:spcBef>
                <a:spcPct val="20000"/>
              </a:spcBef>
              <a:spcAft>
                <a:spcPct val="0"/>
              </a:spcAft>
              <a:buChar char="–"/>
              <a:defRPr sz="2000">
                <a:solidFill>
                  <a:schemeClr val="tx1"/>
                </a:solidFill>
                <a:latin typeface="+mn-lt"/>
                <a:cs typeface="+mn-cs"/>
              </a:defRPr>
            </a:lvl4pPr>
            <a:lvl5pPr marL="2057400" indent="-228600" algn="r" rtl="1" eaLnBrk="1" fontAlgn="base" hangingPunct="1">
              <a:spcBef>
                <a:spcPct val="20000"/>
              </a:spcBef>
              <a:spcAft>
                <a:spcPct val="0"/>
              </a:spcAft>
              <a:buChar char="»"/>
              <a:defRPr sz="2000">
                <a:solidFill>
                  <a:schemeClr val="tx1"/>
                </a:solidFill>
                <a:latin typeface="+mn-lt"/>
                <a:cs typeface="+mn-cs"/>
              </a:defRPr>
            </a:lvl5pPr>
            <a:lvl6pPr marL="2514600" indent="-228600" algn="r" rtl="1" eaLnBrk="1" fontAlgn="base" hangingPunct="1">
              <a:spcBef>
                <a:spcPct val="20000"/>
              </a:spcBef>
              <a:spcAft>
                <a:spcPct val="0"/>
              </a:spcAft>
              <a:buChar char="»"/>
              <a:defRPr sz="2000">
                <a:solidFill>
                  <a:schemeClr val="tx1"/>
                </a:solidFill>
                <a:latin typeface="+mn-lt"/>
                <a:cs typeface="+mn-cs"/>
              </a:defRPr>
            </a:lvl6pPr>
            <a:lvl7pPr marL="2971800" indent="-228600" algn="r" rtl="1" eaLnBrk="1" fontAlgn="base" hangingPunct="1">
              <a:spcBef>
                <a:spcPct val="20000"/>
              </a:spcBef>
              <a:spcAft>
                <a:spcPct val="0"/>
              </a:spcAft>
              <a:buChar char="»"/>
              <a:defRPr sz="2000">
                <a:solidFill>
                  <a:schemeClr val="tx1"/>
                </a:solidFill>
                <a:latin typeface="+mn-lt"/>
                <a:cs typeface="+mn-cs"/>
              </a:defRPr>
            </a:lvl7pPr>
            <a:lvl8pPr marL="3429000" indent="-228600" algn="r" rtl="1" eaLnBrk="1" fontAlgn="base" hangingPunct="1">
              <a:spcBef>
                <a:spcPct val="20000"/>
              </a:spcBef>
              <a:spcAft>
                <a:spcPct val="0"/>
              </a:spcAft>
              <a:buChar char="»"/>
              <a:defRPr sz="2000">
                <a:solidFill>
                  <a:schemeClr val="tx1"/>
                </a:solidFill>
                <a:latin typeface="+mn-lt"/>
                <a:cs typeface="+mn-cs"/>
              </a:defRPr>
            </a:lvl8pPr>
            <a:lvl9pPr marL="3886200" indent="-228600" algn="r" rtl="1" eaLnBrk="1" fontAlgn="base" hangingPunct="1">
              <a:spcBef>
                <a:spcPct val="20000"/>
              </a:spcBef>
              <a:spcAft>
                <a:spcPct val="0"/>
              </a:spcAft>
              <a:buChar char="»"/>
              <a:defRPr sz="2000">
                <a:solidFill>
                  <a:schemeClr val="tx1"/>
                </a:solidFill>
                <a:latin typeface="+mn-lt"/>
                <a:cs typeface="+mn-cs"/>
              </a:defRPr>
            </a:lvl9pPr>
          </a:lstStyle>
          <a:p>
            <a:pPr marL="0" indent="0" algn="just">
              <a:buNone/>
            </a:pPr>
            <a:r>
              <a:rPr lang="ar-SA" b="1" dirty="0" smtClean="0">
                <a:ea typeface="Calibri"/>
              </a:rPr>
              <a:t>   يؤدي </a:t>
            </a:r>
            <a:r>
              <a:rPr lang="ar-SA" b="1" dirty="0">
                <a:ea typeface="Calibri"/>
              </a:rPr>
              <a:t>المعلم أدواراً أكثر أهمية وفق هذا النموذج من الدور التقليدي القائم على التلقين والشرح، ويمكن تحديد أدوار المعلم وفق نموذج</a:t>
            </a:r>
            <a:r>
              <a:rPr lang="en-US" b="1" dirty="0">
                <a:ea typeface="Calibri"/>
                <a:cs typeface="Arial"/>
              </a:rPr>
              <a:t> (KWL) </a:t>
            </a:r>
            <a:r>
              <a:rPr lang="ar-SA" b="1" dirty="0">
                <a:ea typeface="Calibri"/>
              </a:rPr>
              <a:t>بالآتي</a:t>
            </a:r>
            <a:r>
              <a:rPr lang="en-US" b="1" dirty="0">
                <a:ea typeface="Calibri"/>
                <a:cs typeface="Arial"/>
              </a:rPr>
              <a:t> </a:t>
            </a:r>
            <a:endParaRPr lang="en-US" b="1" dirty="0" smtClean="0">
              <a:ea typeface="Calibri"/>
              <a:cs typeface="Arial"/>
            </a:endParaRPr>
          </a:p>
          <a:p>
            <a:pPr marL="0" indent="0" algn="just">
              <a:buNone/>
            </a:pPr>
            <a:r>
              <a:rPr lang="en-US" b="1" dirty="0" smtClean="0">
                <a:ea typeface="Calibri"/>
                <a:cs typeface="Arial"/>
              </a:rPr>
              <a:t>:</a:t>
            </a:r>
            <a:r>
              <a:rPr lang="en-US" b="1" dirty="0">
                <a:ea typeface="Calibri"/>
                <a:cs typeface="Arial"/>
              </a:rPr>
              <a:t/>
            </a:r>
            <a:br>
              <a:rPr lang="en-US" b="1" dirty="0">
                <a:ea typeface="Calibri"/>
                <a:cs typeface="Arial"/>
              </a:rPr>
            </a:br>
            <a:r>
              <a:rPr lang="ar-IQ" b="1" dirty="0" smtClean="0">
                <a:ea typeface="Calibri"/>
                <a:cs typeface="Arial"/>
              </a:rPr>
              <a:t>1- </a:t>
            </a:r>
            <a:r>
              <a:rPr lang="ar-SA" b="1" dirty="0" smtClean="0">
                <a:ea typeface="Calibri"/>
              </a:rPr>
              <a:t>المخطط </a:t>
            </a:r>
            <a:r>
              <a:rPr lang="ar-SA" b="1" dirty="0">
                <a:ea typeface="Calibri"/>
              </a:rPr>
              <a:t>لأهداف الدرس وفق النصوص المختارة التي تساعد في تحقيق تلك الأهداف</a:t>
            </a:r>
            <a:r>
              <a:rPr lang="en-US" b="1" dirty="0">
                <a:ea typeface="Calibri"/>
                <a:cs typeface="Arial"/>
              </a:rPr>
              <a:t> . </a:t>
            </a:r>
            <a:br>
              <a:rPr lang="en-US" b="1" dirty="0">
                <a:ea typeface="Calibri"/>
                <a:cs typeface="Arial"/>
              </a:rPr>
            </a:br>
            <a:r>
              <a:rPr lang="ar-IQ" b="1" dirty="0" smtClean="0">
                <a:ea typeface="Calibri"/>
                <a:cs typeface="Arial"/>
              </a:rPr>
              <a:t>2- </a:t>
            </a:r>
            <a:r>
              <a:rPr lang="ar-SA" b="1" dirty="0" smtClean="0">
                <a:ea typeface="Calibri"/>
              </a:rPr>
              <a:t>الكاشف </a:t>
            </a:r>
            <a:r>
              <a:rPr lang="ar-SA" b="1" dirty="0">
                <a:ea typeface="Calibri"/>
              </a:rPr>
              <a:t>عن معارف الطلبة السابقة كأساس للتعليم الجديد</a:t>
            </a:r>
            <a:r>
              <a:rPr lang="en-US" b="1" dirty="0">
                <a:ea typeface="Calibri"/>
                <a:cs typeface="Arial"/>
              </a:rPr>
              <a:t> . </a:t>
            </a:r>
            <a:br>
              <a:rPr lang="en-US" b="1" dirty="0">
                <a:ea typeface="Calibri"/>
                <a:cs typeface="Arial"/>
              </a:rPr>
            </a:br>
            <a:r>
              <a:rPr lang="ar-IQ" b="1" dirty="0" smtClean="0">
                <a:ea typeface="Calibri"/>
                <a:cs typeface="Arial"/>
              </a:rPr>
              <a:t>3- </a:t>
            </a:r>
            <a:r>
              <a:rPr lang="ar-SA" b="1" dirty="0" smtClean="0">
                <a:ea typeface="Calibri"/>
              </a:rPr>
              <a:t>الضابط </a:t>
            </a:r>
            <a:r>
              <a:rPr lang="ar-SA" b="1" dirty="0">
                <a:ea typeface="Calibri"/>
              </a:rPr>
              <a:t>الذي يضبط الظروف الصفية وإدارة مجموعات النقاش</a:t>
            </a:r>
            <a:r>
              <a:rPr lang="en-US" b="1" dirty="0">
                <a:ea typeface="Calibri"/>
                <a:cs typeface="Arial"/>
              </a:rPr>
              <a:t> . </a:t>
            </a:r>
            <a:br>
              <a:rPr lang="en-US" b="1" dirty="0">
                <a:ea typeface="Calibri"/>
                <a:cs typeface="Arial"/>
              </a:rPr>
            </a:br>
            <a:r>
              <a:rPr lang="ar-IQ" b="1" dirty="0" smtClean="0">
                <a:ea typeface="Calibri"/>
                <a:cs typeface="Arial"/>
              </a:rPr>
              <a:t>4- </a:t>
            </a:r>
            <a:r>
              <a:rPr lang="ar-SA" b="1" dirty="0" smtClean="0">
                <a:ea typeface="Calibri"/>
              </a:rPr>
              <a:t>الموجه </a:t>
            </a:r>
            <a:r>
              <a:rPr lang="ar-SA" b="1" dirty="0">
                <a:ea typeface="Calibri"/>
              </a:rPr>
              <a:t>والمنظم لمعرفة الطلبة ضمن مخطط تنظيمي فاعل</a:t>
            </a:r>
            <a:r>
              <a:rPr lang="en-US" b="1" dirty="0">
                <a:ea typeface="Calibri"/>
                <a:cs typeface="Arial"/>
              </a:rPr>
              <a:t> . </a:t>
            </a:r>
            <a:br>
              <a:rPr lang="en-US" b="1" dirty="0">
                <a:ea typeface="Calibri"/>
                <a:cs typeface="Arial"/>
              </a:rPr>
            </a:br>
            <a:r>
              <a:rPr lang="ar-IQ" b="1" dirty="0" smtClean="0">
                <a:ea typeface="Calibri"/>
                <a:cs typeface="Arial"/>
              </a:rPr>
              <a:t>5- </a:t>
            </a:r>
            <a:r>
              <a:rPr lang="ar-SA" b="1" dirty="0" smtClean="0">
                <a:ea typeface="Calibri"/>
              </a:rPr>
              <a:t>المحاور </a:t>
            </a:r>
            <a:r>
              <a:rPr lang="ar-SA" b="1" dirty="0">
                <a:ea typeface="Calibri"/>
              </a:rPr>
              <a:t>والمولد للأسئلة التي تعمل على إثارة تفكير الطلبة</a:t>
            </a:r>
            <a:r>
              <a:rPr lang="en-US" b="1" dirty="0">
                <a:ea typeface="Calibri"/>
                <a:cs typeface="Arial"/>
              </a:rPr>
              <a:t> . </a:t>
            </a:r>
            <a:br>
              <a:rPr lang="en-US" b="1" dirty="0">
                <a:ea typeface="Calibri"/>
                <a:cs typeface="Arial"/>
              </a:rPr>
            </a:br>
            <a:r>
              <a:rPr lang="ar-IQ" b="1" dirty="0" smtClean="0">
                <a:ea typeface="Calibri"/>
                <a:cs typeface="Arial"/>
              </a:rPr>
              <a:t>6- </a:t>
            </a:r>
            <a:r>
              <a:rPr lang="ar-SA" b="1" dirty="0" smtClean="0">
                <a:ea typeface="Calibri"/>
              </a:rPr>
              <a:t>المصحح </a:t>
            </a:r>
            <a:r>
              <a:rPr lang="ar-SA" b="1" dirty="0">
                <a:ea typeface="Calibri"/>
              </a:rPr>
              <a:t>لأخطاء الطلبة التي بنيت على معرفتهم وخبرتهم السابقة</a:t>
            </a:r>
            <a:r>
              <a:rPr lang="en-US" b="1" dirty="0">
                <a:ea typeface="Calibri"/>
                <a:cs typeface="Arial"/>
              </a:rPr>
              <a:t> . </a:t>
            </a:r>
            <a:br>
              <a:rPr lang="en-US" b="1" dirty="0">
                <a:ea typeface="Calibri"/>
                <a:cs typeface="Arial"/>
              </a:rPr>
            </a:br>
            <a:r>
              <a:rPr lang="ar-IQ" b="1" dirty="0" smtClean="0">
                <a:ea typeface="Calibri"/>
                <a:cs typeface="Arial"/>
              </a:rPr>
              <a:t>7- </a:t>
            </a:r>
            <a:r>
              <a:rPr lang="ar-SA" b="1" dirty="0" smtClean="0">
                <a:ea typeface="Calibri"/>
              </a:rPr>
              <a:t>المقوم </a:t>
            </a:r>
            <a:r>
              <a:rPr lang="ar-SA" b="1" dirty="0">
                <a:ea typeface="Calibri"/>
              </a:rPr>
              <a:t>لأداء الطلبة ومدى تحقيقهم للتعلم المنشود</a:t>
            </a:r>
            <a:r>
              <a:rPr lang="en-US" b="1" dirty="0">
                <a:ea typeface="Calibri"/>
                <a:cs typeface="Arial"/>
              </a:rPr>
              <a:t> .</a:t>
            </a:r>
            <a:endParaRPr lang="ar-SA" dirty="0"/>
          </a:p>
        </p:txBody>
      </p:sp>
    </p:spTree>
    <p:extLst>
      <p:ext uri="{BB962C8B-B14F-4D97-AF65-F5344CB8AC3E}">
        <p14:creationId xmlns:p14="http://schemas.microsoft.com/office/powerpoint/2010/main" val="2570854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style>
          <a:lnRef idx="1">
            <a:schemeClr val="accent2"/>
          </a:lnRef>
          <a:fillRef idx="2">
            <a:schemeClr val="accent2"/>
          </a:fillRef>
          <a:effectRef idx="1">
            <a:schemeClr val="accent2"/>
          </a:effectRef>
          <a:fontRef idx="minor">
            <a:schemeClr val="dk1"/>
          </a:fontRef>
        </p:style>
        <p:txBody>
          <a:bodyPr>
            <a:normAutofit/>
          </a:bodyPr>
          <a:lstStyle/>
          <a:p>
            <a:r>
              <a:rPr lang="ar-SA" sz="3200" b="1" dirty="0">
                <a:solidFill>
                  <a:prstClr val="black"/>
                </a:solidFill>
                <a:ea typeface="Calibri"/>
                <a:cs typeface="Arial"/>
              </a:rPr>
              <a:t>مميزات</a:t>
            </a:r>
            <a:r>
              <a:rPr lang="ar-SA" sz="3200" dirty="0" smtClean="0"/>
              <a:t> </a:t>
            </a:r>
            <a:r>
              <a:rPr lang="ar-SA" sz="3200" b="1" dirty="0">
                <a:solidFill>
                  <a:prstClr val="black"/>
                </a:solidFill>
                <a:ea typeface="Calibri"/>
                <a:cs typeface="Arial"/>
              </a:rPr>
              <a:t>استراتيجية</a:t>
            </a:r>
            <a:r>
              <a:rPr lang="en-US" sz="3200" b="1" dirty="0">
                <a:solidFill>
                  <a:prstClr val="black"/>
                </a:solidFill>
                <a:ea typeface="Calibri"/>
                <a:cs typeface="Arial"/>
              </a:rPr>
              <a:t> : (KWL) </a:t>
            </a:r>
            <a:endParaRPr lang="ar-IQ" sz="3200" dirty="0"/>
          </a:p>
        </p:txBody>
      </p:sp>
      <p:sp>
        <p:nvSpPr>
          <p:cNvPr id="4" name="عنصر نائب للمحتوى 2"/>
          <p:cNvSpPr>
            <a:spLocks noGrp="1"/>
          </p:cNvSpPr>
          <p:nvPr>
            <p:ph idx="1"/>
          </p:nvPr>
        </p:nvSpPr>
        <p:spPr bwMode="auto">
          <a:xfrm>
            <a:off x="457200" y="1340768"/>
            <a:ext cx="8229600" cy="47853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a:bodyPr>
          <a:lst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cs typeface="+mn-cs"/>
              </a:defRPr>
            </a:lvl2pPr>
            <a:lvl3pPr marL="1143000" indent="-228600" algn="r" rtl="1" eaLnBrk="1" fontAlgn="base" hangingPunct="1">
              <a:spcBef>
                <a:spcPct val="20000"/>
              </a:spcBef>
              <a:spcAft>
                <a:spcPct val="0"/>
              </a:spcAft>
              <a:buChar char="•"/>
              <a:defRPr sz="2400">
                <a:solidFill>
                  <a:schemeClr val="tx1"/>
                </a:solidFill>
                <a:latin typeface="+mn-lt"/>
                <a:cs typeface="+mn-cs"/>
              </a:defRPr>
            </a:lvl3pPr>
            <a:lvl4pPr marL="1600200" indent="-228600" algn="r" rtl="1" eaLnBrk="1" fontAlgn="base" hangingPunct="1">
              <a:spcBef>
                <a:spcPct val="20000"/>
              </a:spcBef>
              <a:spcAft>
                <a:spcPct val="0"/>
              </a:spcAft>
              <a:buChar char="–"/>
              <a:defRPr sz="2000">
                <a:solidFill>
                  <a:schemeClr val="tx1"/>
                </a:solidFill>
                <a:latin typeface="+mn-lt"/>
                <a:cs typeface="+mn-cs"/>
              </a:defRPr>
            </a:lvl4pPr>
            <a:lvl5pPr marL="2057400" indent="-228600" algn="r" rtl="1" eaLnBrk="1" fontAlgn="base" hangingPunct="1">
              <a:spcBef>
                <a:spcPct val="20000"/>
              </a:spcBef>
              <a:spcAft>
                <a:spcPct val="0"/>
              </a:spcAft>
              <a:buChar char="»"/>
              <a:defRPr sz="2000">
                <a:solidFill>
                  <a:schemeClr val="tx1"/>
                </a:solidFill>
                <a:latin typeface="+mn-lt"/>
                <a:cs typeface="+mn-cs"/>
              </a:defRPr>
            </a:lvl5pPr>
            <a:lvl6pPr marL="2514600" indent="-228600" algn="r" rtl="1" eaLnBrk="1" fontAlgn="base" hangingPunct="1">
              <a:spcBef>
                <a:spcPct val="20000"/>
              </a:spcBef>
              <a:spcAft>
                <a:spcPct val="0"/>
              </a:spcAft>
              <a:buChar char="»"/>
              <a:defRPr sz="2000">
                <a:solidFill>
                  <a:schemeClr val="tx1"/>
                </a:solidFill>
                <a:latin typeface="+mn-lt"/>
                <a:cs typeface="+mn-cs"/>
              </a:defRPr>
            </a:lvl6pPr>
            <a:lvl7pPr marL="2971800" indent="-228600" algn="r" rtl="1" eaLnBrk="1" fontAlgn="base" hangingPunct="1">
              <a:spcBef>
                <a:spcPct val="20000"/>
              </a:spcBef>
              <a:spcAft>
                <a:spcPct val="0"/>
              </a:spcAft>
              <a:buChar char="»"/>
              <a:defRPr sz="2000">
                <a:solidFill>
                  <a:schemeClr val="tx1"/>
                </a:solidFill>
                <a:latin typeface="+mn-lt"/>
                <a:cs typeface="+mn-cs"/>
              </a:defRPr>
            </a:lvl7pPr>
            <a:lvl8pPr marL="3429000" indent="-228600" algn="r" rtl="1" eaLnBrk="1" fontAlgn="base" hangingPunct="1">
              <a:spcBef>
                <a:spcPct val="20000"/>
              </a:spcBef>
              <a:spcAft>
                <a:spcPct val="0"/>
              </a:spcAft>
              <a:buChar char="»"/>
              <a:defRPr sz="2000">
                <a:solidFill>
                  <a:schemeClr val="tx1"/>
                </a:solidFill>
                <a:latin typeface="+mn-lt"/>
                <a:cs typeface="+mn-cs"/>
              </a:defRPr>
            </a:lvl8pPr>
            <a:lvl9pPr marL="3886200" indent="-228600" algn="r" rtl="1" eaLnBrk="1" fontAlgn="base" hangingPunct="1">
              <a:spcBef>
                <a:spcPct val="20000"/>
              </a:spcBef>
              <a:spcAft>
                <a:spcPct val="0"/>
              </a:spcAft>
              <a:buChar char="»"/>
              <a:defRPr sz="2000">
                <a:solidFill>
                  <a:schemeClr val="tx1"/>
                </a:solidFill>
                <a:latin typeface="+mn-lt"/>
                <a:cs typeface="+mn-cs"/>
              </a:defRPr>
            </a:lvl9pPr>
          </a:lstStyle>
          <a:p>
            <a:pPr marL="0" indent="0">
              <a:lnSpc>
                <a:spcPct val="115000"/>
              </a:lnSpc>
              <a:spcAft>
                <a:spcPts val="1000"/>
              </a:spcAft>
              <a:buNone/>
            </a:pPr>
            <a:r>
              <a:rPr lang="ar-IQ" sz="2400" dirty="0" smtClean="0"/>
              <a:t>1- </a:t>
            </a:r>
            <a:r>
              <a:rPr lang="ar-IQ" sz="2400" dirty="0"/>
              <a:t>تساهم في تعلم المعرفة التقريرية بأنواعها المختلفة مثل : المعنى البنائي ، وتنظيم المعلومات ، وتخزين المعلومات .</a:t>
            </a:r>
            <a:br>
              <a:rPr lang="ar-IQ" sz="2400" dirty="0"/>
            </a:br>
            <a:r>
              <a:rPr lang="ar-IQ" sz="2400" dirty="0"/>
              <a:t>2- تنشيط المعرفة السابقة المخزونة في الذاكرة طويلة المدى .</a:t>
            </a:r>
            <a:br>
              <a:rPr lang="ar-IQ" sz="2400" dirty="0"/>
            </a:br>
            <a:r>
              <a:rPr lang="ar-IQ" sz="2400" dirty="0"/>
              <a:t>3- زيادة مهارة التساؤل والاستجواب الذاتي ، والتي من خلالها يمكن تنشيط عمليات المراقبة .</a:t>
            </a:r>
            <a:br>
              <a:rPr lang="ar-IQ" sz="2400" dirty="0"/>
            </a:br>
            <a:r>
              <a:rPr lang="ar-IQ" sz="2400" dirty="0"/>
              <a:t>4- تدوير المعلومات ، واعادة تنظيم البنية المعرفية والوصلات والتشابكات العصبية للربط بين المعلومة القديمة والحديثة بما يحقق ترابط وتماسك الإطار المعرفي للفرد .</a:t>
            </a:r>
            <a:br>
              <a:rPr lang="ar-IQ" sz="2400" dirty="0"/>
            </a:br>
            <a:r>
              <a:rPr lang="ar-IQ" sz="2400" dirty="0"/>
              <a:t>5- تساهم في تكوين فرص للإبتكار والتفكير المتجدد والجانبي ، حيث يعتمد هذا النوع من التفكير على تنشيط </a:t>
            </a:r>
            <a:r>
              <a:rPr lang="ar-IQ" sz="2400" dirty="0" smtClean="0"/>
              <a:t>المعرفة </a:t>
            </a:r>
            <a:r>
              <a:rPr lang="ar-IQ" sz="2400" dirty="0"/>
              <a:t>السابقة ومحاولة إعادة صياغتها في شكل جديد </a:t>
            </a:r>
            <a:r>
              <a:rPr lang="ar-IQ" sz="2400" dirty="0" smtClean="0"/>
              <a:t>.</a:t>
            </a:r>
          </a:p>
          <a:p>
            <a:pPr marL="0" indent="0">
              <a:lnSpc>
                <a:spcPct val="115000"/>
              </a:lnSpc>
              <a:spcAft>
                <a:spcPts val="1000"/>
              </a:spcAft>
              <a:buNone/>
            </a:pPr>
            <a:r>
              <a:rPr lang="ar-IQ" sz="2400" dirty="0" smtClean="0">
                <a:ea typeface="Times New Roman"/>
              </a:rPr>
              <a:t>6 </a:t>
            </a:r>
            <a:r>
              <a:rPr lang="ar-SA" sz="2400" dirty="0" smtClean="0">
                <a:ea typeface="Times New Roman"/>
              </a:rPr>
              <a:t>إمكانية </a:t>
            </a:r>
            <a:r>
              <a:rPr lang="ar-SA" sz="2400" dirty="0">
                <a:ea typeface="Times New Roman"/>
              </a:rPr>
              <a:t>استخدام هذه الاستراتيجية في الصفوف الرابع و الخامس و السادس الابتدائي  بالإضافة إلى المرحلة المتوسطة والثانوية.</a:t>
            </a:r>
            <a:endParaRPr lang="en-US" sz="2400" dirty="0">
              <a:ea typeface="Times New Roman"/>
              <a:cs typeface="Arial"/>
            </a:endParaRPr>
          </a:p>
          <a:p>
            <a:pPr lvl="0">
              <a:lnSpc>
                <a:spcPct val="115000"/>
              </a:lnSpc>
              <a:spcAft>
                <a:spcPts val="1000"/>
              </a:spcAft>
              <a:buFont typeface="+mj-lt"/>
              <a:buAutoNum type="arabicPeriod"/>
            </a:pPr>
            <a:endParaRPr lang="en-US" sz="2000" dirty="0">
              <a:ea typeface="Times New Roman"/>
              <a:cs typeface="Arial"/>
            </a:endParaRPr>
          </a:p>
          <a:p>
            <a:endParaRPr lang="ar-SA" sz="2000" dirty="0"/>
          </a:p>
        </p:txBody>
      </p:sp>
    </p:spTree>
    <p:extLst>
      <p:ext uri="{BB962C8B-B14F-4D97-AF65-F5344CB8AC3E}">
        <p14:creationId xmlns:p14="http://schemas.microsoft.com/office/powerpoint/2010/main" val="1427600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565"/>
            <a:ext cx="9144000" cy="6866565"/>
          </a:xfrm>
        </p:spPr>
      </p:pic>
    </p:spTree>
    <p:extLst>
      <p:ext uri="{BB962C8B-B14F-4D97-AF65-F5344CB8AC3E}">
        <p14:creationId xmlns:p14="http://schemas.microsoft.com/office/powerpoint/2010/main" val="4216555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08" y="196657"/>
            <a:ext cx="8856984" cy="6464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400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just">
              <a:buNone/>
            </a:pPr>
            <a:r>
              <a:rPr lang="ar-SA" b="1" dirty="0" smtClean="0">
                <a:ea typeface="Calibri"/>
              </a:rPr>
              <a:t> طورت</a:t>
            </a:r>
            <a:r>
              <a:rPr lang="en-US" b="1" dirty="0" smtClean="0">
                <a:ea typeface="Calibri"/>
                <a:cs typeface="Arial"/>
              </a:rPr>
              <a:t> (Ogle) </a:t>
            </a:r>
            <a:r>
              <a:rPr lang="ar-SA" b="1" dirty="0">
                <a:ea typeface="Calibri"/>
              </a:rPr>
              <a:t>1986م </a:t>
            </a:r>
            <a:r>
              <a:rPr lang="ar-SA" b="1" dirty="0" smtClean="0">
                <a:ea typeface="Calibri"/>
              </a:rPr>
              <a:t>هذا النموذج التدريسي، وسمَّتهُ</a:t>
            </a:r>
            <a:r>
              <a:rPr lang="en-US" b="1" dirty="0" smtClean="0">
                <a:ea typeface="Calibri"/>
                <a:cs typeface="Arial"/>
              </a:rPr>
              <a:t> (KWL) </a:t>
            </a:r>
            <a:r>
              <a:rPr lang="ar-IQ" b="1" dirty="0" smtClean="0">
                <a:ea typeface="Calibri"/>
              </a:rPr>
              <a:t> حيث </a:t>
            </a:r>
            <a:r>
              <a:rPr lang="ar-SA" b="1" dirty="0" smtClean="0">
                <a:ea typeface="Calibri"/>
              </a:rPr>
              <a:t>ت</a:t>
            </a:r>
            <a:r>
              <a:rPr lang="ar-IQ" b="1" dirty="0" smtClean="0">
                <a:ea typeface="Calibri"/>
              </a:rPr>
              <a:t>تشير </a:t>
            </a:r>
            <a:r>
              <a:rPr lang="ar-SA" b="1" dirty="0" smtClean="0">
                <a:ea typeface="Calibri"/>
              </a:rPr>
              <a:t>تلك الحروف على مراحل المعرفة الأساسية</a:t>
            </a:r>
            <a:r>
              <a:rPr lang="ar-IQ" b="1" dirty="0" smtClean="0">
                <a:ea typeface="Calibri"/>
              </a:rPr>
              <a:t> </a:t>
            </a:r>
            <a:r>
              <a:rPr lang="ar-SA" b="1" dirty="0" smtClean="0">
                <a:ea typeface="Calibri"/>
              </a:rPr>
              <a:t>الثلاث</a:t>
            </a:r>
            <a:r>
              <a:rPr lang="ar-IQ" b="1" dirty="0">
                <a:ea typeface="Calibri"/>
                <a:cs typeface="Arial"/>
              </a:rPr>
              <a:t> </a:t>
            </a:r>
            <a:r>
              <a:rPr lang="ar-IQ" b="1" dirty="0" smtClean="0">
                <a:ea typeface="Calibri"/>
                <a:cs typeface="Arial"/>
              </a:rPr>
              <a:t>وهي : </a:t>
            </a:r>
            <a:endParaRPr lang="en-US" b="1" dirty="0" smtClean="0">
              <a:ea typeface="Calibri"/>
              <a:cs typeface="Arial"/>
            </a:endParaRPr>
          </a:p>
          <a:p>
            <a:pPr marL="0" indent="0" algn="just">
              <a:buNone/>
            </a:pPr>
            <a:r>
              <a:rPr lang="en-US" b="1" dirty="0" smtClean="0">
                <a:ea typeface="Calibri"/>
                <a:cs typeface="Arial"/>
              </a:rPr>
              <a:t/>
            </a:r>
            <a:br>
              <a:rPr lang="en-US" b="1" dirty="0" smtClean="0">
                <a:ea typeface="Calibri"/>
                <a:cs typeface="Arial"/>
              </a:rPr>
            </a:br>
            <a:r>
              <a:rPr lang="en-US" b="1" dirty="0" smtClean="0">
                <a:ea typeface="Calibri"/>
                <a:cs typeface="Arial"/>
              </a:rPr>
              <a:t>K .</a:t>
            </a:r>
            <a:r>
              <a:rPr lang="ar-SA" b="1" dirty="0" smtClean="0">
                <a:ea typeface="Calibri"/>
              </a:rPr>
              <a:t>ماذا أعرف عن الموضوع، وترمز لكلمة</a:t>
            </a:r>
            <a:r>
              <a:rPr lang="en-US" b="1" dirty="0" smtClean="0">
                <a:ea typeface="Calibri"/>
                <a:cs typeface="Arial"/>
              </a:rPr>
              <a:t> (Know) </a:t>
            </a:r>
            <a:r>
              <a:rPr lang="ar-SA" b="1" dirty="0" smtClean="0">
                <a:ea typeface="Calibri"/>
              </a:rPr>
              <a:t>المعرف</a:t>
            </a:r>
            <a:r>
              <a:rPr lang="ar-IQ" b="1" dirty="0" smtClean="0">
                <a:ea typeface="Calibri"/>
              </a:rPr>
              <a:t>ة</a:t>
            </a:r>
            <a:r>
              <a:rPr lang="ar-SA" b="1" dirty="0" smtClean="0">
                <a:ea typeface="Calibri"/>
              </a:rPr>
              <a:t>السابقة</a:t>
            </a:r>
            <a:r>
              <a:rPr lang="en-US" b="1" dirty="0" smtClean="0">
                <a:ea typeface="Calibri"/>
                <a:cs typeface="Arial"/>
              </a:rPr>
              <a:t>.</a:t>
            </a:r>
            <a:br>
              <a:rPr lang="en-US" b="1" dirty="0" smtClean="0">
                <a:ea typeface="Calibri"/>
                <a:cs typeface="Arial"/>
              </a:rPr>
            </a:br>
            <a:r>
              <a:rPr lang="en-US" b="1" dirty="0" smtClean="0">
                <a:ea typeface="Calibri"/>
                <a:cs typeface="Arial"/>
              </a:rPr>
              <a:t>W .</a:t>
            </a:r>
            <a:r>
              <a:rPr lang="ar-SA" b="1" dirty="0" smtClean="0">
                <a:ea typeface="Calibri"/>
              </a:rPr>
              <a:t>ماذا أريد أن أعرف عن الموضوع، وترمز لكلمة</a:t>
            </a:r>
            <a:r>
              <a:rPr lang="en-US" b="1" dirty="0" smtClean="0">
                <a:ea typeface="Calibri"/>
                <a:cs typeface="Arial"/>
              </a:rPr>
              <a:t> (Want) </a:t>
            </a:r>
            <a:r>
              <a:rPr lang="ar-SA" b="1" dirty="0" smtClean="0">
                <a:ea typeface="Calibri"/>
              </a:rPr>
              <a:t>المعرفة المقصودة</a:t>
            </a:r>
            <a:r>
              <a:rPr lang="en-US" b="1" dirty="0" smtClean="0">
                <a:ea typeface="Calibri"/>
                <a:cs typeface="Arial"/>
              </a:rPr>
              <a:t>.</a:t>
            </a:r>
          </a:p>
          <a:p>
            <a:pPr marL="0" indent="0" algn="just">
              <a:buNone/>
            </a:pPr>
            <a:r>
              <a:rPr lang="en-US" b="1" dirty="0" smtClean="0">
                <a:ea typeface="Calibri"/>
                <a:cs typeface="Arial"/>
              </a:rPr>
              <a:t/>
            </a:r>
            <a:br>
              <a:rPr lang="en-US" b="1" dirty="0" smtClean="0">
                <a:ea typeface="Calibri"/>
                <a:cs typeface="Arial"/>
              </a:rPr>
            </a:br>
            <a:r>
              <a:rPr lang="en-US" b="1" dirty="0" smtClean="0">
                <a:ea typeface="Calibri"/>
                <a:cs typeface="Arial"/>
              </a:rPr>
              <a:t>L .</a:t>
            </a:r>
            <a:r>
              <a:rPr lang="ar-SA" b="1" dirty="0" smtClean="0">
                <a:ea typeface="Calibri"/>
              </a:rPr>
              <a:t>ماذا تعلمت بالفعل عن الموضوع ، وترمز لكلمة</a:t>
            </a:r>
            <a:r>
              <a:rPr lang="en-US" b="1" dirty="0" smtClean="0">
                <a:ea typeface="Calibri"/>
                <a:cs typeface="Arial"/>
              </a:rPr>
              <a:t> (Learned) </a:t>
            </a:r>
            <a:r>
              <a:rPr lang="ar-SA" b="1" dirty="0" smtClean="0">
                <a:ea typeface="Calibri"/>
              </a:rPr>
              <a:t>المعرفة المكتسبة</a:t>
            </a:r>
            <a:r>
              <a:rPr lang="en-US" b="1" dirty="0" smtClean="0">
                <a:ea typeface="Calibri"/>
                <a:cs typeface="Arial"/>
              </a:rPr>
              <a:t>.</a:t>
            </a:r>
            <a:endParaRPr lang="ar-SA" dirty="0" smtClean="0"/>
          </a:p>
          <a:p>
            <a:pPr marL="0" indent="0">
              <a:buNone/>
            </a:pPr>
            <a:endParaRPr lang="ar-IQ" dirty="0"/>
          </a:p>
        </p:txBody>
      </p:sp>
      <p:sp>
        <p:nvSpPr>
          <p:cNvPr id="4" name="عنوان 1"/>
          <p:cNvSpPr>
            <a:spLocks noGrp="1"/>
          </p:cNvSpPr>
          <p:nvPr>
            <p:ph type="title"/>
          </p:nvPr>
        </p:nvSpPr>
        <p:spPr bwMode="auto">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normAutofit/>
          </a:bodyPr>
          <a:lstStyle>
            <a:lvl1pPr algn="l" rtl="1" eaLnBrk="1" fontAlgn="base" hangingPunct="1">
              <a:spcBef>
                <a:spcPct val="0"/>
              </a:spcBef>
              <a:spcAft>
                <a:spcPct val="0"/>
              </a:spcAft>
              <a:defRPr sz="4400">
                <a:solidFill>
                  <a:schemeClr val="tx2"/>
                </a:solidFill>
                <a:latin typeface="+mj-lt"/>
                <a:ea typeface="+mj-ea"/>
                <a:cs typeface="+mj-cs"/>
              </a:defRPr>
            </a:lvl1pPr>
            <a:lvl2pPr algn="l" rtl="1" eaLnBrk="1" fontAlgn="base" hangingPunct="1">
              <a:spcBef>
                <a:spcPct val="0"/>
              </a:spcBef>
              <a:spcAft>
                <a:spcPct val="0"/>
              </a:spcAft>
              <a:defRPr sz="4400">
                <a:solidFill>
                  <a:schemeClr val="tx2"/>
                </a:solidFill>
                <a:latin typeface="Arial" charset="0"/>
                <a:cs typeface="Arial" charset="0"/>
              </a:defRPr>
            </a:lvl2pPr>
            <a:lvl3pPr algn="l" rtl="1" eaLnBrk="1" fontAlgn="base" hangingPunct="1">
              <a:spcBef>
                <a:spcPct val="0"/>
              </a:spcBef>
              <a:spcAft>
                <a:spcPct val="0"/>
              </a:spcAft>
              <a:defRPr sz="4400">
                <a:solidFill>
                  <a:schemeClr val="tx2"/>
                </a:solidFill>
                <a:latin typeface="Arial" charset="0"/>
                <a:cs typeface="Arial" charset="0"/>
              </a:defRPr>
            </a:lvl3pPr>
            <a:lvl4pPr algn="l" rtl="1" eaLnBrk="1" fontAlgn="base" hangingPunct="1">
              <a:spcBef>
                <a:spcPct val="0"/>
              </a:spcBef>
              <a:spcAft>
                <a:spcPct val="0"/>
              </a:spcAft>
              <a:defRPr sz="4400">
                <a:solidFill>
                  <a:schemeClr val="tx2"/>
                </a:solidFill>
                <a:latin typeface="Arial" charset="0"/>
                <a:cs typeface="Arial" charset="0"/>
              </a:defRPr>
            </a:lvl4pPr>
            <a:lvl5pPr algn="l" rtl="1" eaLnBrk="1" fontAlgn="base" hangingPunct="1">
              <a:spcBef>
                <a:spcPct val="0"/>
              </a:spcBef>
              <a:spcAft>
                <a:spcPct val="0"/>
              </a:spcAft>
              <a:defRPr sz="4400">
                <a:solidFill>
                  <a:schemeClr val="tx2"/>
                </a:solidFill>
                <a:latin typeface="Arial" charset="0"/>
                <a:cs typeface="Arial" charset="0"/>
              </a:defRPr>
            </a:lvl5pPr>
            <a:lvl6pPr marL="457200" algn="l" rtl="1" eaLnBrk="1" fontAlgn="base" hangingPunct="1">
              <a:spcBef>
                <a:spcPct val="0"/>
              </a:spcBef>
              <a:spcAft>
                <a:spcPct val="0"/>
              </a:spcAft>
              <a:defRPr sz="4400">
                <a:solidFill>
                  <a:schemeClr val="tx2"/>
                </a:solidFill>
                <a:latin typeface="Arial" charset="0"/>
                <a:cs typeface="Arial" charset="0"/>
              </a:defRPr>
            </a:lvl6pPr>
            <a:lvl7pPr marL="914400" algn="l" rtl="1" eaLnBrk="1" fontAlgn="base" hangingPunct="1">
              <a:spcBef>
                <a:spcPct val="0"/>
              </a:spcBef>
              <a:spcAft>
                <a:spcPct val="0"/>
              </a:spcAft>
              <a:defRPr sz="4400">
                <a:solidFill>
                  <a:schemeClr val="tx2"/>
                </a:solidFill>
                <a:latin typeface="Arial" charset="0"/>
                <a:cs typeface="Arial" charset="0"/>
              </a:defRPr>
            </a:lvl7pPr>
            <a:lvl8pPr marL="1371600" algn="l" rtl="1" eaLnBrk="1" fontAlgn="base" hangingPunct="1">
              <a:spcBef>
                <a:spcPct val="0"/>
              </a:spcBef>
              <a:spcAft>
                <a:spcPct val="0"/>
              </a:spcAft>
              <a:defRPr sz="4400">
                <a:solidFill>
                  <a:schemeClr val="tx2"/>
                </a:solidFill>
                <a:latin typeface="Arial" charset="0"/>
                <a:cs typeface="Arial" charset="0"/>
              </a:defRPr>
            </a:lvl8pPr>
            <a:lvl9pPr marL="1828800" algn="l" rtl="1" eaLnBrk="1" fontAlgn="base" hangingPunct="1">
              <a:spcBef>
                <a:spcPct val="0"/>
              </a:spcBef>
              <a:spcAft>
                <a:spcPct val="0"/>
              </a:spcAft>
              <a:defRPr sz="4400">
                <a:solidFill>
                  <a:schemeClr val="tx2"/>
                </a:solidFill>
                <a:latin typeface="Arial" charset="0"/>
                <a:cs typeface="Arial" charset="0"/>
              </a:defRPr>
            </a:lvl9pPr>
          </a:lstStyle>
          <a:p>
            <a:pPr algn="ctr"/>
            <a:r>
              <a:rPr lang="ar-SA" b="1" dirty="0">
                <a:solidFill>
                  <a:prstClr val="black"/>
                </a:solidFill>
              </a:rPr>
              <a:t>تعريف ونشأة استراتيجية</a:t>
            </a:r>
            <a:r>
              <a:rPr lang="en-US" b="1" dirty="0">
                <a:solidFill>
                  <a:prstClr val="black"/>
                </a:solidFill>
                <a:ea typeface="Calibri"/>
                <a:cs typeface="Arial"/>
              </a:rPr>
              <a:t> (KWL) </a:t>
            </a:r>
            <a:endParaRPr lang="ar-SA" dirty="0"/>
          </a:p>
        </p:txBody>
      </p:sp>
    </p:spTree>
    <p:extLst>
      <p:ext uri="{BB962C8B-B14F-4D97-AF65-F5344CB8AC3E}">
        <p14:creationId xmlns:p14="http://schemas.microsoft.com/office/powerpoint/2010/main" val="2401766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bwMode="auto">
          <a:prstGeom prst="rect">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ctr" anchorCtr="0" compatLnSpc="1">
            <a:prstTxWarp prst="textNoShape">
              <a:avLst/>
            </a:prstTxWarp>
          </a:bodyPr>
          <a:lstStyle>
            <a:lvl1pPr algn="l" rtl="1" eaLnBrk="1" fontAlgn="base" hangingPunct="1">
              <a:spcBef>
                <a:spcPct val="0"/>
              </a:spcBef>
              <a:spcAft>
                <a:spcPct val="0"/>
              </a:spcAft>
              <a:defRPr sz="4400">
                <a:solidFill>
                  <a:schemeClr val="tx2"/>
                </a:solidFill>
                <a:latin typeface="+mj-lt"/>
                <a:ea typeface="+mj-ea"/>
                <a:cs typeface="+mj-cs"/>
              </a:defRPr>
            </a:lvl1pPr>
            <a:lvl2pPr algn="l" rtl="1" eaLnBrk="1" fontAlgn="base" hangingPunct="1">
              <a:spcBef>
                <a:spcPct val="0"/>
              </a:spcBef>
              <a:spcAft>
                <a:spcPct val="0"/>
              </a:spcAft>
              <a:defRPr sz="4400">
                <a:solidFill>
                  <a:schemeClr val="tx2"/>
                </a:solidFill>
                <a:latin typeface="Arial" charset="0"/>
                <a:cs typeface="Arial" charset="0"/>
              </a:defRPr>
            </a:lvl2pPr>
            <a:lvl3pPr algn="l" rtl="1" eaLnBrk="1" fontAlgn="base" hangingPunct="1">
              <a:spcBef>
                <a:spcPct val="0"/>
              </a:spcBef>
              <a:spcAft>
                <a:spcPct val="0"/>
              </a:spcAft>
              <a:defRPr sz="4400">
                <a:solidFill>
                  <a:schemeClr val="tx2"/>
                </a:solidFill>
                <a:latin typeface="Arial" charset="0"/>
                <a:cs typeface="Arial" charset="0"/>
              </a:defRPr>
            </a:lvl3pPr>
            <a:lvl4pPr algn="l" rtl="1" eaLnBrk="1" fontAlgn="base" hangingPunct="1">
              <a:spcBef>
                <a:spcPct val="0"/>
              </a:spcBef>
              <a:spcAft>
                <a:spcPct val="0"/>
              </a:spcAft>
              <a:defRPr sz="4400">
                <a:solidFill>
                  <a:schemeClr val="tx2"/>
                </a:solidFill>
                <a:latin typeface="Arial" charset="0"/>
                <a:cs typeface="Arial" charset="0"/>
              </a:defRPr>
            </a:lvl4pPr>
            <a:lvl5pPr algn="l" rtl="1" eaLnBrk="1" fontAlgn="base" hangingPunct="1">
              <a:spcBef>
                <a:spcPct val="0"/>
              </a:spcBef>
              <a:spcAft>
                <a:spcPct val="0"/>
              </a:spcAft>
              <a:defRPr sz="4400">
                <a:solidFill>
                  <a:schemeClr val="tx2"/>
                </a:solidFill>
                <a:latin typeface="Arial" charset="0"/>
                <a:cs typeface="Arial" charset="0"/>
              </a:defRPr>
            </a:lvl5pPr>
            <a:lvl6pPr marL="457200" algn="l" rtl="1" eaLnBrk="1" fontAlgn="base" hangingPunct="1">
              <a:spcBef>
                <a:spcPct val="0"/>
              </a:spcBef>
              <a:spcAft>
                <a:spcPct val="0"/>
              </a:spcAft>
              <a:defRPr sz="4400">
                <a:solidFill>
                  <a:schemeClr val="tx2"/>
                </a:solidFill>
                <a:latin typeface="Arial" charset="0"/>
                <a:cs typeface="Arial" charset="0"/>
              </a:defRPr>
            </a:lvl6pPr>
            <a:lvl7pPr marL="914400" algn="l" rtl="1" eaLnBrk="1" fontAlgn="base" hangingPunct="1">
              <a:spcBef>
                <a:spcPct val="0"/>
              </a:spcBef>
              <a:spcAft>
                <a:spcPct val="0"/>
              </a:spcAft>
              <a:defRPr sz="4400">
                <a:solidFill>
                  <a:schemeClr val="tx2"/>
                </a:solidFill>
                <a:latin typeface="Arial" charset="0"/>
                <a:cs typeface="Arial" charset="0"/>
              </a:defRPr>
            </a:lvl7pPr>
            <a:lvl8pPr marL="1371600" algn="l" rtl="1" eaLnBrk="1" fontAlgn="base" hangingPunct="1">
              <a:spcBef>
                <a:spcPct val="0"/>
              </a:spcBef>
              <a:spcAft>
                <a:spcPct val="0"/>
              </a:spcAft>
              <a:defRPr sz="4400">
                <a:solidFill>
                  <a:schemeClr val="tx2"/>
                </a:solidFill>
                <a:latin typeface="Arial" charset="0"/>
                <a:cs typeface="Arial" charset="0"/>
              </a:defRPr>
            </a:lvl8pPr>
            <a:lvl9pPr marL="1828800" algn="l" rtl="1" eaLnBrk="1" fontAlgn="base" hangingPunct="1">
              <a:spcBef>
                <a:spcPct val="0"/>
              </a:spcBef>
              <a:spcAft>
                <a:spcPct val="0"/>
              </a:spcAft>
              <a:defRPr sz="4400">
                <a:solidFill>
                  <a:schemeClr val="tx2"/>
                </a:solidFill>
                <a:latin typeface="Arial" charset="0"/>
                <a:cs typeface="Arial" charset="0"/>
              </a:defRPr>
            </a:lvl9pPr>
          </a:lstStyle>
          <a:p>
            <a:pPr algn="just"/>
            <a:r>
              <a:rPr lang="ar-SA" sz="3600" b="1" dirty="0">
                <a:solidFill>
                  <a:schemeClr val="bg1"/>
                </a:solidFill>
                <a:ea typeface="Calibri"/>
                <a:cs typeface="Arial"/>
              </a:rPr>
              <a:t>خطوات</a:t>
            </a:r>
            <a:r>
              <a:rPr lang="ar-SA" b="1" dirty="0">
                <a:solidFill>
                  <a:schemeClr val="bg1"/>
                </a:solidFill>
                <a:ea typeface="Calibri"/>
                <a:cs typeface="Arial"/>
              </a:rPr>
              <a:t> تنفيذ </a:t>
            </a:r>
            <a:r>
              <a:rPr lang="ar-SA" b="1" dirty="0" smtClean="0">
                <a:solidFill>
                  <a:schemeClr val="bg1"/>
                </a:solidFill>
                <a:ea typeface="Calibri"/>
                <a:cs typeface="Arial"/>
              </a:rPr>
              <a:t>النموذج</a:t>
            </a:r>
            <a:endParaRPr lang="ar-SA" dirty="0">
              <a:solidFill>
                <a:schemeClr val="bg1"/>
              </a:solidFill>
            </a:endParaRPr>
          </a:p>
        </p:txBody>
      </p:sp>
      <p:sp>
        <p:nvSpPr>
          <p:cNvPr id="5" name="عنصر نائب للمحتوى 2"/>
          <p:cNvSpPr>
            <a:spLocks noGrp="1"/>
          </p:cNvSpPr>
          <p:nvPr>
            <p:ph idx="1"/>
          </p:nvPr>
        </p:nvSpPr>
        <p:spPr bwMode="auto">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cs typeface="+mn-cs"/>
              </a:defRPr>
            </a:lvl2pPr>
            <a:lvl3pPr marL="1143000" indent="-228600" algn="r" rtl="1" eaLnBrk="1" fontAlgn="base" hangingPunct="1">
              <a:spcBef>
                <a:spcPct val="20000"/>
              </a:spcBef>
              <a:spcAft>
                <a:spcPct val="0"/>
              </a:spcAft>
              <a:buChar char="•"/>
              <a:defRPr sz="2400">
                <a:solidFill>
                  <a:schemeClr val="tx1"/>
                </a:solidFill>
                <a:latin typeface="+mn-lt"/>
                <a:cs typeface="+mn-cs"/>
              </a:defRPr>
            </a:lvl3pPr>
            <a:lvl4pPr marL="1600200" indent="-228600" algn="r" rtl="1" eaLnBrk="1" fontAlgn="base" hangingPunct="1">
              <a:spcBef>
                <a:spcPct val="20000"/>
              </a:spcBef>
              <a:spcAft>
                <a:spcPct val="0"/>
              </a:spcAft>
              <a:buChar char="–"/>
              <a:defRPr sz="2000">
                <a:solidFill>
                  <a:schemeClr val="tx1"/>
                </a:solidFill>
                <a:latin typeface="+mn-lt"/>
                <a:cs typeface="+mn-cs"/>
              </a:defRPr>
            </a:lvl4pPr>
            <a:lvl5pPr marL="2057400" indent="-228600" algn="r" rtl="1" eaLnBrk="1" fontAlgn="base" hangingPunct="1">
              <a:spcBef>
                <a:spcPct val="20000"/>
              </a:spcBef>
              <a:spcAft>
                <a:spcPct val="0"/>
              </a:spcAft>
              <a:buChar char="»"/>
              <a:defRPr sz="2000">
                <a:solidFill>
                  <a:schemeClr val="tx1"/>
                </a:solidFill>
                <a:latin typeface="+mn-lt"/>
                <a:cs typeface="+mn-cs"/>
              </a:defRPr>
            </a:lvl5pPr>
            <a:lvl6pPr marL="2514600" indent="-228600" algn="r" rtl="1" eaLnBrk="1" fontAlgn="base" hangingPunct="1">
              <a:spcBef>
                <a:spcPct val="20000"/>
              </a:spcBef>
              <a:spcAft>
                <a:spcPct val="0"/>
              </a:spcAft>
              <a:buChar char="»"/>
              <a:defRPr sz="2000">
                <a:solidFill>
                  <a:schemeClr val="tx1"/>
                </a:solidFill>
                <a:latin typeface="+mn-lt"/>
                <a:cs typeface="+mn-cs"/>
              </a:defRPr>
            </a:lvl6pPr>
            <a:lvl7pPr marL="2971800" indent="-228600" algn="r" rtl="1" eaLnBrk="1" fontAlgn="base" hangingPunct="1">
              <a:spcBef>
                <a:spcPct val="20000"/>
              </a:spcBef>
              <a:spcAft>
                <a:spcPct val="0"/>
              </a:spcAft>
              <a:buChar char="»"/>
              <a:defRPr sz="2000">
                <a:solidFill>
                  <a:schemeClr val="tx1"/>
                </a:solidFill>
                <a:latin typeface="+mn-lt"/>
                <a:cs typeface="+mn-cs"/>
              </a:defRPr>
            </a:lvl7pPr>
            <a:lvl8pPr marL="3429000" indent="-228600" algn="r" rtl="1" eaLnBrk="1" fontAlgn="base" hangingPunct="1">
              <a:spcBef>
                <a:spcPct val="20000"/>
              </a:spcBef>
              <a:spcAft>
                <a:spcPct val="0"/>
              </a:spcAft>
              <a:buChar char="»"/>
              <a:defRPr sz="2000">
                <a:solidFill>
                  <a:schemeClr val="tx1"/>
                </a:solidFill>
                <a:latin typeface="+mn-lt"/>
                <a:cs typeface="+mn-cs"/>
              </a:defRPr>
            </a:lvl8pPr>
            <a:lvl9pPr marL="3886200" indent="-228600" algn="r" rtl="1" eaLnBrk="1" fontAlgn="base" hangingPunct="1">
              <a:spcBef>
                <a:spcPct val="20000"/>
              </a:spcBef>
              <a:spcAft>
                <a:spcPct val="0"/>
              </a:spcAft>
              <a:buChar char="»"/>
              <a:defRPr sz="2000">
                <a:solidFill>
                  <a:schemeClr val="tx1"/>
                </a:solidFill>
                <a:latin typeface="+mn-lt"/>
                <a:cs typeface="+mn-cs"/>
              </a:defRPr>
            </a:lvl9pPr>
          </a:lstStyle>
          <a:p>
            <a:pPr marL="0" indent="0">
              <a:buNone/>
            </a:pPr>
            <a:r>
              <a:rPr lang="ar-SA" b="1" dirty="0">
                <a:ea typeface="Calibri"/>
              </a:rPr>
              <a:t>يتضمن </a:t>
            </a:r>
            <a:r>
              <a:rPr lang="ar-SA" b="1" dirty="0" smtClean="0">
                <a:ea typeface="Calibri"/>
              </a:rPr>
              <a:t> النموذج ست </a:t>
            </a:r>
            <a:r>
              <a:rPr lang="ar-SA" b="1" dirty="0">
                <a:ea typeface="Calibri"/>
              </a:rPr>
              <a:t>خطوات تفصيلية </a:t>
            </a:r>
            <a:r>
              <a:rPr lang="en-US" b="1" dirty="0" smtClean="0">
                <a:ea typeface="Calibri"/>
                <a:cs typeface="Arial"/>
              </a:rPr>
              <a:t>:</a:t>
            </a:r>
            <a:r>
              <a:rPr lang="en-US" b="1" dirty="0">
                <a:ea typeface="Calibri"/>
                <a:cs typeface="Arial"/>
              </a:rPr>
              <a:t> </a:t>
            </a:r>
            <a:endParaRPr lang="ar-IQ" b="1" dirty="0" smtClean="0">
              <a:ea typeface="Calibri"/>
            </a:endParaRPr>
          </a:p>
          <a:p>
            <a:pPr marL="0" indent="0">
              <a:buNone/>
            </a:pPr>
            <a:r>
              <a:rPr lang="ar-IQ" b="1" dirty="0">
                <a:ea typeface="Calibri"/>
              </a:rPr>
              <a:t>1</a:t>
            </a:r>
            <a:r>
              <a:rPr lang="ar-IQ" b="1" dirty="0" smtClean="0">
                <a:ea typeface="Calibri"/>
              </a:rPr>
              <a:t>- </a:t>
            </a:r>
            <a:r>
              <a:rPr lang="ar-SA" b="1" dirty="0" smtClean="0">
                <a:ea typeface="Calibri"/>
              </a:rPr>
              <a:t>تحديد </a:t>
            </a:r>
            <a:r>
              <a:rPr lang="ar-SA" b="1" dirty="0">
                <a:ea typeface="Calibri"/>
              </a:rPr>
              <a:t>المعرفة السابقة لدى المتعلمين عن الموضوع المستهدف بالدراسة</a:t>
            </a:r>
            <a:r>
              <a:rPr lang="en-US" b="1" dirty="0">
                <a:ea typeface="Calibri"/>
                <a:cs typeface="Arial"/>
              </a:rPr>
              <a:t> (K) .</a:t>
            </a:r>
            <a:br>
              <a:rPr lang="en-US" b="1" dirty="0">
                <a:ea typeface="Calibri"/>
                <a:cs typeface="Arial"/>
              </a:rPr>
            </a:br>
            <a:r>
              <a:rPr lang="ar-SA" b="1" dirty="0" smtClean="0">
                <a:ea typeface="Calibri"/>
              </a:rPr>
              <a:t> </a:t>
            </a:r>
            <a:r>
              <a:rPr lang="ar-IQ" b="1" dirty="0" smtClean="0">
                <a:ea typeface="Calibri"/>
              </a:rPr>
              <a:t>2- </a:t>
            </a:r>
            <a:r>
              <a:rPr lang="ar-SA" b="1" dirty="0" smtClean="0">
                <a:ea typeface="Calibri"/>
              </a:rPr>
              <a:t>تصنيف </a:t>
            </a:r>
            <a:r>
              <a:rPr lang="ar-SA" b="1" dirty="0">
                <a:ea typeface="Calibri"/>
              </a:rPr>
              <a:t>ما يعرفه المتعلمون عن الموضوع المستهدف وفق مخطط تنظيمي للدرس</a:t>
            </a:r>
            <a:r>
              <a:rPr lang="en-US" b="1" dirty="0">
                <a:ea typeface="Calibri"/>
                <a:cs typeface="Arial"/>
              </a:rPr>
              <a:t> . </a:t>
            </a:r>
            <a:br>
              <a:rPr lang="en-US" b="1" dirty="0">
                <a:ea typeface="Calibri"/>
                <a:cs typeface="Arial"/>
              </a:rPr>
            </a:br>
            <a:r>
              <a:rPr lang="ar-IQ" b="1" dirty="0">
                <a:ea typeface="Calibri"/>
              </a:rPr>
              <a:t>3</a:t>
            </a:r>
            <a:r>
              <a:rPr lang="ar-SA" b="1" dirty="0" smtClean="0">
                <a:ea typeface="Calibri"/>
              </a:rPr>
              <a:t>- </a:t>
            </a:r>
            <a:r>
              <a:rPr lang="ar-SA" b="1" dirty="0">
                <a:ea typeface="Calibri"/>
              </a:rPr>
              <a:t>تحديد ما يريد أن يعرفه المتعلمون عن الموضوع المستهدف</a:t>
            </a:r>
            <a:r>
              <a:rPr lang="en-US" b="1" dirty="0">
                <a:ea typeface="Calibri"/>
                <a:cs typeface="Arial"/>
              </a:rPr>
              <a:t> (W) . </a:t>
            </a:r>
            <a:br>
              <a:rPr lang="en-US" b="1" dirty="0">
                <a:ea typeface="Calibri"/>
                <a:cs typeface="Arial"/>
              </a:rPr>
            </a:br>
            <a:r>
              <a:rPr lang="ar-IQ" b="1" dirty="0" smtClean="0">
                <a:ea typeface="Calibri"/>
              </a:rPr>
              <a:t>4- </a:t>
            </a:r>
            <a:r>
              <a:rPr lang="ar-SA" b="1" dirty="0" smtClean="0">
                <a:ea typeface="Calibri"/>
              </a:rPr>
              <a:t> </a:t>
            </a:r>
            <a:r>
              <a:rPr lang="ar-SA" b="1" dirty="0">
                <a:ea typeface="Calibri"/>
              </a:rPr>
              <a:t>القراءات المقصودة لأوراق عمل منتمية للموضوع</a:t>
            </a:r>
            <a:r>
              <a:rPr lang="en-US" b="1" dirty="0">
                <a:ea typeface="Calibri"/>
                <a:cs typeface="Arial"/>
              </a:rPr>
              <a:t> . </a:t>
            </a:r>
            <a:br>
              <a:rPr lang="en-US" b="1" dirty="0">
                <a:ea typeface="Calibri"/>
                <a:cs typeface="Arial"/>
              </a:rPr>
            </a:br>
            <a:r>
              <a:rPr lang="ar-IQ" b="1" dirty="0" smtClean="0">
                <a:ea typeface="Calibri"/>
              </a:rPr>
              <a:t>5 </a:t>
            </a:r>
            <a:r>
              <a:rPr lang="ar-SA" b="1" dirty="0" smtClean="0">
                <a:ea typeface="Calibri"/>
              </a:rPr>
              <a:t>- </a:t>
            </a:r>
            <a:r>
              <a:rPr lang="ar-SA" b="1" dirty="0">
                <a:ea typeface="Calibri"/>
              </a:rPr>
              <a:t>تصحيح المعلومات الخطأ التي كان يعرفها المتعلم عن الموضوع قبل القراءة</a:t>
            </a:r>
            <a:r>
              <a:rPr lang="en-US" b="1" dirty="0">
                <a:ea typeface="Calibri"/>
                <a:cs typeface="Arial"/>
              </a:rPr>
              <a:t> . </a:t>
            </a:r>
            <a:br>
              <a:rPr lang="en-US" b="1" dirty="0">
                <a:ea typeface="Calibri"/>
                <a:cs typeface="Arial"/>
              </a:rPr>
            </a:br>
            <a:r>
              <a:rPr lang="ar-IQ" b="1" dirty="0">
                <a:ea typeface="Calibri"/>
              </a:rPr>
              <a:t>6</a:t>
            </a:r>
            <a:r>
              <a:rPr lang="ar-SA" b="1" dirty="0" smtClean="0">
                <a:ea typeface="Calibri"/>
              </a:rPr>
              <a:t>- </a:t>
            </a:r>
            <a:r>
              <a:rPr lang="ar-SA" b="1" dirty="0">
                <a:ea typeface="Calibri"/>
              </a:rPr>
              <a:t>تحديد ماذا تعلم الطلبة بالفعل</a:t>
            </a:r>
            <a:r>
              <a:rPr lang="en-US" b="1" dirty="0">
                <a:ea typeface="Calibri"/>
                <a:cs typeface="Arial"/>
              </a:rPr>
              <a:t> (L) (</a:t>
            </a:r>
            <a:r>
              <a:rPr lang="ar-SA" b="1" dirty="0">
                <a:ea typeface="Calibri"/>
              </a:rPr>
              <a:t>التقويم </a:t>
            </a:r>
            <a:r>
              <a:rPr lang="ar-SA" b="1" dirty="0" smtClean="0">
                <a:ea typeface="Calibri"/>
              </a:rPr>
              <a:t>الختامي</a:t>
            </a:r>
            <a:r>
              <a:rPr lang="ar-SA" b="1" dirty="0">
                <a:ea typeface="Calibri"/>
                <a:cs typeface="Arial"/>
              </a:rPr>
              <a:t>.</a:t>
            </a:r>
            <a:endParaRPr lang="ar-SA" dirty="0"/>
          </a:p>
        </p:txBody>
      </p:sp>
    </p:spTree>
    <p:extLst>
      <p:ext uri="{BB962C8B-B14F-4D97-AF65-F5344CB8AC3E}">
        <p14:creationId xmlns:p14="http://schemas.microsoft.com/office/powerpoint/2010/main" val="3791577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ar-SA" b="1" dirty="0" smtClean="0">
                <a:ea typeface="Calibri"/>
              </a:rPr>
              <a:t>هذه الخطوة اتتضمن مستويين من العصف الذهني الذي يهدف إلى التعرف على المعرفة السابقة عن الموضوع عند الطلبة وهما</a:t>
            </a:r>
            <a:r>
              <a:rPr lang="en-US" b="1" dirty="0" smtClean="0">
                <a:ea typeface="Calibri"/>
                <a:cs typeface="Arial"/>
              </a:rPr>
              <a:t> :</a:t>
            </a:r>
            <a:br>
              <a:rPr lang="en-US" b="1" dirty="0" smtClean="0">
                <a:ea typeface="Calibri"/>
                <a:cs typeface="Arial"/>
              </a:rPr>
            </a:br>
            <a:r>
              <a:rPr lang="en-US" b="1" dirty="0" smtClean="0">
                <a:ea typeface="Calibri"/>
                <a:cs typeface="Arial"/>
              </a:rPr>
              <a:t/>
            </a:r>
            <a:br>
              <a:rPr lang="en-US" b="1" dirty="0" smtClean="0">
                <a:ea typeface="Calibri"/>
                <a:cs typeface="Arial"/>
              </a:rPr>
            </a:br>
            <a:r>
              <a:rPr lang="en-US" b="1" dirty="0" smtClean="0">
                <a:ea typeface="Calibri"/>
                <a:cs typeface="Arial"/>
              </a:rPr>
              <a:t>* </a:t>
            </a:r>
            <a:r>
              <a:rPr lang="ar-SA" b="1" dirty="0" smtClean="0">
                <a:ea typeface="Calibri"/>
              </a:rPr>
              <a:t>ـ المستوى الأول</a:t>
            </a:r>
            <a:r>
              <a:rPr lang="en-US" b="1" dirty="0" smtClean="0">
                <a:ea typeface="Calibri"/>
                <a:cs typeface="Arial"/>
              </a:rPr>
              <a:t> :</a:t>
            </a:r>
            <a:br>
              <a:rPr lang="en-US" b="1" dirty="0" smtClean="0">
                <a:ea typeface="Calibri"/>
                <a:cs typeface="Arial"/>
              </a:rPr>
            </a:br>
            <a:r>
              <a:rPr lang="en-US" b="1" dirty="0" smtClean="0">
                <a:ea typeface="Calibri"/>
                <a:cs typeface="Arial"/>
              </a:rPr>
              <a:t>- </a:t>
            </a:r>
            <a:r>
              <a:rPr lang="ar-SA" b="1" dirty="0" smtClean="0">
                <a:ea typeface="Calibri"/>
              </a:rPr>
              <a:t> هو العصف الذهني المباشر لما يعرفه المتعلمون حول موضوع القراءة : خلال هذه المرحلة يكون دور المعلم تسجيل كل ما يشارك به الطلبة حول الموضوع وذلك على السبورة أو على جهاز العرض</a:t>
            </a:r>
            <a:r>
              <a:rPr lang="en-US" b="1" dirty="0">
                <a:ea typeface="Calibri"/>
                <a:cs typeface="Arial"/>
              </a:rPr>
              <a:t> </a:t>
            </a:r>
            <a:r>
              <a:rPr lang="en-US" b="1" dirty="0" smtClean="0">
                <a:ea typeface="Calibri"/>
                <a:cs typeface="Arial"/>
              </a:rPr>
              <a:t>(  data show  ) </a:t>
            </a:r>
            <a:br>
              <a:rPr lang="en-US" b="1" dirty="0" smtClean="0">
                <a:ea typeface="Calibri"/>
                <a:cs typeface="Arial"/>
              </a:rPr>
            </a:br>
            <a:r>
              <a:rPr lang="en-US" b="1" dirty="0" smtClean="0">
                <a:ea typeface="Calibri"/>
                <a:cs typeface="Arial"/>
              </a:rPr>
              <a:t/>
            </a:r>
            <a:br>
              <a:rPr lang="en-US" b="1" dirty="0" smtClean="0">
                <a:ea typeface="Calibri"/>
                <a:cs typeface="Arial"/>
              </a:rPr>
            </a:br>
            <a:r>
              <a:rPr lang="en-US" b="1" dirty="0" smtClean="0">
                <a:ea typeface="Calibri"/>
                <a:cs typeface="Arial"/>
              </a:rPr>
              <a:t>* </a:t>
            </a:r>
            <a:r>
              <a:rPr lang="ar-SA" b="1" dirty="0" smtClean="0">
                <a:ea typeface="Calibri"/>
              </a:rPr>
              <a:t>ـ المستوى الثاني</a:t>
            </a:r>
            <a:r>
              <a:rPr lang="en-US" b="1" dirty="0" smtClean="0">
                <a:ea typeface="Calibri"/>
                <a:cs typeface="Arial"/>
              </a:rPr>
              <a:t> :</a:t>
            </a:r>
            <a:br>
              <a:rPr lang="en-US" b="1" dirty="0" smtClean="0">
                <a:ea typeface="Calibri"/>
                <a:cs typeface="Arial"/>
              </a:rPr>
            </a:br>
            <a:r>
              <a:rPr lang="en-US" b="1" dirty="0" smtClean="0">
                <a:ea typeface="Calibri"/>
                <a:cs typeface="Arial"/>
              </a:rPr>
              <a:t>- </a:t>
            </a:r>
            <a:r>
              <a:rPr lang="ar-SA" b="1" dirty="0" smtClean="0">
                <a:ea typeface="Calibri"/>
              </a:rPr>
              <a:t>هو العصف الذهني الذي يهدف إلى توضيح ما هو معروف سابقا والذي يمكن أن يكون مفيدا للطلبة في القراءة</a:t>
            </a:r>
            <a:r>
              <a:rPr lang="en-US" b="1" dirty="0" smtClean="0">
                <a:ea typeface="Calibri"/>
                <a:cs typeface="Arial"/>
              </a:rPr>
              <a:t> . </a:t>
            </a:r>
            <a:endParaRPr lang="ar-SA" dirty="0" smtClean="0"/>
          </a:p>
          <a:p>
            <a:pPr marL="0" indent="0">
              <a:buNone/>
            </a:pPr>
            <a:endParaRPr lang="ar-IQ" dirty="0"/>
          </a:p>
        </p:txBody>
      </p:sp>
      <p:sp>
        <p:nvSpPr>
          <p:cNvPr id="4" name="عنوان 1"/>
          <p:cNvSpPr>
            <a:spLocks noGrp="1"/>
          </p:cNvSpPr>
          <p:nvPr>
            <p:ph type="title"/>
          </p:nvPr>
        </p:nvSpPr>
        <p:spPr bwMode="auto">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normAutofit/>
          </a:bodyPr>
          <a:lstStyle>
            <a:lvl1pPr algn="l" rtl="1" eaLnBrk="1" fontAlgn="base" hangingPunct="1">
              <a:spcBef>
                <a:spcPct val="0"/>
              </a:spcBef>
              <a:spcAft>
                <a:spcPct val="0"/>
              </a:spcAft>
              <a:defRPr sz="4400">
                <a:solidFill>
                  <a:schemeClr val="tx2"/>
                </a:solidFill>
                <a:latin typeface="+mj-lt"/>
                <a:ea typeface="+mj-ea"/>
                <a:cs typeface="+mj-cs"/>
              </a:defRPr>
            </a:lvl1pPr>
            <a:lvl2pPr algn="l" rtl="1" eaLnBrk="1" fontAlgn="base" hangingPunct="1">
              <a:spcBef>
                <a:spcPct val="0"/>
              </a:spcBef>
              <a:spcAft>
                <a:spcPct val="0"/>
              </a:spcAft>
              <a:defRPr sz="4400">
                <a:solidFill>
                  <a:schemeClr val="tx2"/>
                </a:solidFill>
                <a:latin typeface="Arial" charset="0"/>
                <a:cs typeface="Arial" charset="0"/>
              </a:defRPr>
            </a:lvl2pPr>
            <a:lvl3pPr algn="l" rtl="1" eaLnBrk="1" fontAlgn="base" hangingPunct="1">
              <a:spcBef>
                <a:spcPct val="0"/>
              </a:spcBef>
              <a:spcAft>
                <a:spcPct val="0"/>
              </a:spcAft>
              <a:defRPr sz="4400">
                <a:solidFill>
                  <a:schemeClr val="tx2"/>
                </a:solidFill>
                <a:latin typeface="Arial" charset="0"/>
                <a:cs typeface="Arial" charset="0"/>
              </a:defRPr>
            </a:lvl3pPr>
            <a:lvl4pPr algn="l" rtl="1" eaLnBrk="1" fontAlgn="base" hangingPunct="1">
              <a:spcBef>
                <a:spcPct val="0"/>
              </a:spcBef>
              <a:spcAft>
                <a:spcPct val="0"/>
              </a:spcAft>
              <a:defRPr sz="4400">
                <a:solidFill>
                  <a:schemeClr val="tx2"/>
                </a:solidFill>
                <a:latin typeface="Arial" charset="0"/>
                <a:cs typeface="Arial" charset="0"/>
              </a:defRPr>
            </a:lvl4pPr>
            <a:lvl5pPr algn="l" rtl="1" eaLnBrk="1" fontAlgn="base" hangingPunct="1">
              <a:spcBef>
                <a:spcPct val="0"/>
              </a:spcBef>
              <a:spcAft>
                <a:spcPct val="0"/>
              </a:spcAft>
              <a:defRPr sz="4400">
                <a:solidFill>
                  <a:schemeClr val="tx2"/>
                </a:solidFill>
                <a:latin typeface="Arial" charset="0"/>
                <a:cs typeface="Arial" charset="0"/>
              </a:defRPr>
            </a:lvl5pPr>
            <a:lvl6pPr marL="457200" algn="l" rtl="1" eaLnBrk="1" fontAlgn="base" hangingPunct="1">
              <a:spcBef>
                <a:spcPct val="0"/>
              </a:spcBef>
              <a:spcAft>
                <a:spcPct val="0"/>
              </a:spcAft>
              <a:defRPr sz="4400">
                <a:solidFill>
                  <a:schemeClr val="tx2"/>
                </a:solidFill>
                <a:latin typeface="Arial" charset="0"/>
                <a:cs typeface="Arial" charset="0"/>
              </a:defRPr>
            </a:lvl6pPr>
            <a:lvl7pPr marL="914400" algn="l" rtl="1" eaLnBrk="1" fontAlgn="base" hangingPunct="1">
              <a:spcBef>
                <a:spcPct val="0"/>
              </a:spcBef>
              <a:spcAft>
                <a:spcPct val="0"/>
              </a:spcAft>
              <a:defRPr sz="4400">
                <a:solidFill>
                  <a:schemeClr val="tx2"/>
                </a:solidFill>
                <a:latin typeface="Arial" charset="0"/>
                <a:cs typeface="Arial" charset="0"/>
              </a:defRPr>
            </a:lvl7pPr>
            <a:lvl8pPr marL="1371600" algn="l" rtl="1" eaLnBrk="1" fontAlgn="base" hangingPunct="1">
              <a:spcBef>
                <a:spcPct val="0"/>
              </a:spcBef>
              <a:spcAft>
                <a:spcPct val="0"/>
              </a:spcAft>
              <a:defRPr sz="4400">
                <a:solidFill>
                  <a:schemeClr val="tx2"/>
                </a:solidFill>
                <a:latin typeface="Arial" charset="0"/>
                <a:cs typeface="Arial" charset="0"/>
              </a:defRPr>
            </a:lvl8pPr>
            <a:lvl9pPr marL="1828800" algn="l" rtl="1" eaLnBrk="1" fontAlgn="base" hangingPunct="1">
              <a:spcBef>
                <a:spcPct val="0"/>
              </a:spcBef>
              <a:spcAft>
                <a:spcPct val="0"/>
              </a:spcAft>
              <a:defRPr sz="4400">
                <a:solidFill>
                  <a:schemeClr val="tx2"/>
                </a:solidFill>
                <a:latin typeface="Arial" charset="0"/>
                <a:cs typeface="Arial" charset="0"/>
              </a:defRPr>
            </a:lvl9pPr>
          </a:lstStyle>
          <a:p>
            <a:pPr algn="just"/>
            <a:r>
              <a:rPr lang="ar-IQ" sz="3200" b="1" dirty="0" smtClean="0">
                <a:solidFill>
                  <a:schemeClr val="bg1"/>
                </a:solidFill>
                <a:ea typeface="Calibri"/>
                <a:cs typeface="Arial"/>
              </a:rPr>
              <a:t> اولا : </a:t>
            </a:r>
            <a:r>
              <a:rPr lang="ar-SA" sz="3200" b="1" dirty="0" smtClean="0">
                <a:solidFill>
                  <a:schemeClr val="bg1"/>
                </a:solidFill>
                <a:ea typeface="Calibri"/>
                <a:cs typeface="Arial"/>
              </a:rPr>
              <a:t>الخطوة</a:t>
            </a:r>
            <a:r>
              <a:rPr lang="en-US" sz="3200" b="1" dirty="0" smtClean="0">
                <a:solidFill>
                  <a:schemeClr val="bg1"/>
                </a:solidFill>
                <a:ea typeface="Calibri"/>
                <a:cs typeface="Arial"/>
              </a:rPr>
              <a:t> </a:t>
            </a:r>
            <a:r>
              <a:rPr lang="en-US" sz="3200" b="1" dirty="0">
                <a:solidFill>
                  <a:schemeClr val="bg1"/>
                </a:solidFill>
                <a:ea typeface="Calibri"/>
                <a:cs typeface="Arial"/>
              </a:rPr>
              <a:t>← (K) → (What I Know) </a:t>
            </a:r>
            <a:r>
              <a:rPr lang="ar-SA" sz="3200" b="1" dirty="0">
                <a:solidFill>
                  <a:schemeClr val="bg1"/>
                </a:solidFill>
                <a:ea typeface="Calibri"/>
                <a:cs typeface="Arial"/>
              </a:rPr>
              <a:t>ماذا أعرف ؟</a:t>
            </a:r>
            <a:endParaRPr lang="ar-SA" sz="3200" dirty="0">
              <a:solidFill>
                <a:schemeClr val="bg1"/>
              </a:solidFill>
            </a:endParaRPr>
          </a:p>
        </p:txBody>
      </p:sp>
    </p:spTree>
    <p:extLst>
      <p:ext uri="{BB962C8B-B14F-4D97-AF65-F5344CB8AC3E}">
        <p14:creationId xmlns:p14="http://schemas.microsoft.com/office/powerpoint/2010/main" val="325000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bwMode="auto">
          <a:xfrm>
            <a:off x="539552" y="188640"/>
            <a:ext cx="8229600" cy="114300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ctr" anchorCtr="0" compatLnSpc="1">
            <a:prstTxWarp prst="textNoShape">
              <a:avLst/>
            </a:prstTxWarp>
            <a:noAutofit/>
          </a:bodyPr>
          <a:lstStyle>
            <a:lvl1pPr algn="l" rtl="1" eaLnBrk="1" fontAlgn="base" hangingPunct="1">
              <a:spcBef>
                <a:spcPct val="0"/>
              </a:spcBef>
              <a:spcAft>
                <a:spcPct val="0"/>
              </a:spcAft>
              <a:defRPr sz="4400">
                <a:solidFill>
                  <a:schemeClr val="tx2"/>
                </a:solidFill>
                <a:latin typeface="+mj-lt"/>
                <a:ea typeface="+mj-ea"/>
                <a:cs typeface="+mj-cs"/>
              </a:defRPr>
            </a:lvl1pPr>
            <a:lvl2pPr algn="l" rtl="1" eaLnBrk="1" fontAlgn="base" hangingPunct="1">
              <a:spcBef>
                <a:spcPct val="0"/>
              </a:spcBef>
              <a:spcAft>
                <a:spcPct val="0"/>
              </a:spcAft>
              <a:defRPr sz="4400">
                <a:solidFill>
                  <a:schemeClr val="tx2"/>
                </a:solidFill>
                <a:latin typeface="Arial" charset="0"/>
                <a:cs typeface="Arial" charset="0"/>
              </a:defRPr>
            </a:lvl2pPr>
            <a:lvl3pPr algn="l" rtl="1" eaLnBrk="1" fontAlgn="base" hangingPunct="1">
              <a:spcBef>
                <a:spcPct val="0"/>
              </a:spcBef>
              <a:spcAft>
                <a:spcPct val="0"/>
              </a:spcAft>
              <a:defRPr sz="4400">
                <a:solidFill>
                  <a:schemeClr val="tx2"/>
                </a:solidFill>
                <a:latin typeface="Arial" charset="0"/>
                <a:cs typeface="Arial" charset="0"/>
              </a:defRPr>
            </a:lvl3pPr>
            <a:lvl4pPr algn="l" rtl="1" eaLnBrk="1" fontAlgn="base" hangingPunct="1">
              <a:spcBef>
                <a:spcPct val="0"/>
              </a:spcBef>
              <a:spcAft>
                <a:spcPct val="0"/>
              </a:spcAft>
              <a:defRPr sz="4400">
                <a:solidFill>
                  <a:schemeClr val="tx2"/>
                </a:solidFill>
                <a:latin typeface="Arial" charset="0"/>
                <a:cs typeface="Arial" charset="0"/>
              </a:defRPr>
            </a:lvl4pPr>
            <a:lvl5pPr algn="l" rtl="1" eaLnBrk="1" fontAlgn="base" hangingPunct="1">
              <a:spcBef>
                <a:spcPct val="0"/>
              </a:spcBef>
              <a:spcAft>
                <a:spcPct val="0"/>
              </a:spcAft>
              <a:defRPr sz="4400">
                <a:solidFill>
                  <a:schemeClr val="tx2"/>
                </a:solidFill>
                <a:latin typeface="Arial" charset="0"/>
                <a:cs typeface="Arial" charset="0"/>
              </a:defRPr>
            </a:lvl5pPr>
            <a:lvl6pPr marL="457200" algn="l" rtl="1" eaLnBrk="1" fontAlgn="base" hangingPunct="1">
              <a:spcBef>
                <a:spcPct val="0"/>
              </a:spcBef>
              <a:spcAft>
                <a:spcPct val="0"/>
              </a:spcAft>
              <a:defRPr sz="4400">
                <a:solidFill>
                  <a:schemeClr val="tx2"/>
                </a:solidFill>
                <a:latin typeface="Arial" charset="0"/>
                <a:cs typeface="Arial" charset="0"/>
              </a:defRPr>
            </a:lvl6pPr>
            <a:lvl7pPr marL="914400" algn="l" rtl="1" eaLnBrk="1" fontAlgn="base" hangingPunct="1">
              <a:spcBef>
                <a:spcPct val="0"/>
              </a:spcBef>
              <a:spcAft>
                <a:spcPct val="0"/>
              </a:spcAft>
              <a:defRPr sz="4400">
                <a:solidFill>
                  <a:schemeClr val="tx2"/>
                </a:solidFill>
                <a:latin typeface="Arial" charset="0"/>
                <a:cs typeface="Arial" charset="0"/>
              </a:defRPr>
            </a:lvl7pPr>
            <a:lvl8pPr marL="1371600" algn="l" rtl="1" eaLnBrk="1" fontAlgn="base" hangingPunct="1">
              <a:spcBef>
                <a:spcPct val="0"/>
              </a:spcBef>
              <a:spcAft>
                <a:spcPct val="0"/>
              </a:spcAft>
              <a:defRPr sz="4400">
                <a:solidFill>
                  <a:schemeClr val="tx2"/>
                </a:solidFill>
                <a:latin typeface="Arial" charset="0"/>
                <a:cs typeface="Arial" charset="0"/>
              </a:defRPr>
            </a:lvl8pPr>
            <a:lvl9pPr marL="1828800" algn="l" rtl="1" eaLnBrk="1" fontAlgn="base" hangingPunct="1">
              <a:spcBef>
                <a:spcPct val="0"/>
              </a:spcBef>
              <a:spcAft>
                <a:spcPct val="0"/>
              </a:spcAft>
              <a:defRPr sz="4400">
                <a:solidFill>
                  <a:schemeClr val="tx2"/>
                </a:solidFill>
                <a:latin typeface="Arial" charset="0"/>
                <a:cs typeface="Arial" charset="0"/>
              </a:defRPr>
            </a:lvl9pPr>
          </a:lstStyle>
          <a:p>
            <a:pPr algn="just"/>
            <a:r>
              <a:rPr lang="ar-IQ" sz="2800" b="1" dirty="0" smtClean="0">
                <a:solidFill>
                  <a:schemeClr val="bg1"/>
                </a:solidFill>
                <a:ea typeface="Calibri"/>
                <a:cs typeface="Arial"/>
              </a:rPr>
              <a:t/>
            </a:r>
            <a:br>
              <a:rPr lang="ar-IQ" sz="2800" b="1" dirty="0" smtClean="0">
                <a:solidFill>
                  <a:schemeClr val="bg1"/>
                </a:solidFill>
                <a:ea typeface="Calibri"/>
                <a:cs typeface="Arial"/>
              </a:rPr>
            </a:br>
            <a:r>
              <a:rPr lang="ar-IQ" sz="2800" b="1" dirty="0" smtClean="0">
                <a:solidFill>
                  <a:schemeClr val="bg1"/>
                </a:solidFill>
                <a:ea typeface="Calibri"/>
                <a:cs typeface="Arial"/>
              </a:rPr>
              <a:t>ثانيا </a:t>
            </a:r>
            <a:r>
              <a:rPr lang="ar-IQ" sz="2800" b="1" dirty="0" smtClean="0">
                <a:solidFill>
                  <a:schemeClr val="bg1"/>
                </a:solidFill>
                <a:ea typeface="Calibri"/>
                <a:cs typeface="Arial"/>
              </a:rPr>
              <a:t>:</a:t>
            </a:r>
            <a:r>
              <a:rPr lang="en-US" sz="2800" b="1" dirty="0">
                <a:solidFill>
                  <a:schemeClr val="bg1"/>
                </a:solidFill>
                <a:ea typeface="Calibri"/>
                <a:cs typeface="Arial"/>
              </a:rPr>
              <a:t>← (W) → (What Do I Want To Learn ?)</a:t>
            </a:r>
            <a:r>
              <a:rPr lang="ar-SA" sz="2800" dirty="0">
                <a:solidFill>
                  <a:schemeClr val="bg1"/>
                </a:solidFill>
              </a:rPr>
              <a:t/>
            </a:r>
            <a:br>
              <a:rPr lang="ar-SA" sz="2800" dirty="0">
                <a:solidFill>
                  <a:schemeClr val="bg1"/>
                </a:solidFill>
              </a:rPr>
            </a:br>
            <a:r>
              <a:rPr lang="ar-IQ" sz="2800" b="1" dirty="0" smtClean="0">
                <a:solidFill>
                  <a:schemeClr val="bg1"/>
                </a:solidFill>
                <a:ea typeface="Calibri"/>
                <a:cs typeface="Arial"/>
              </a:rPr>
              <a:t> الخطوة </a:t>
            </a:r>
            <a:r>
              <a:rPr lang="ar-SA" sz="2800" b="1" dirty="0" smtClean="0">
                <a:solidFill>
                  <a:schemeClr val="bg1"/>
                </a:solidFill>
                <a:ea typeface="Calibri"/>
                <a:cs typeface="Arial"/>
              </a:rPr>
              <a:t>ماذا </a:t>
            </a:r>
            <a:r>
              <a:rPr lang="ar-SA" sz="2800" b="1" dirty="0">
                <a:solidFill>
                  <a:schemeClr val="bg1"/>
                </a:solidFill>
                <a:ea typeface="Calibri"/>
                <a:cs typeface="Arial"/>
              </a:rPr>
              <a:t>أريد أن </a:t>
            </a:r>
            <a:r>
              <a:rPr lang="ar-SA" sz="2800" b="1" dirty="0" smtClean="0">
                <a:solidFill>
                  <a:schemeClr val="bg1"/>
                </a:solidFill>
                <a:ea typeface="Calibri"/>
                <a:cs typeface="Arial"/>
              </a:rPr>
              <a:t>أتعلم</a:t>
            </a:r>
            <a:r>
              <a:rPr lang="ar-IQ" sz="2800" b="1" dirty="0" smtClean="0">
                <a:solidFill>
                  <a:schemeClr val="bg1"/>
                </a:solidFill>
                <a:ea typeface="Calibri"/>
                <a:cs typeface="Arial"/>
              </a:rPr>
              <a:t> ؟ </a:t>
            </a:r>
            <a:r>
              <a:rPr lang="ar-SA" sz="2800" b="1" dirty="0" smtClean="0">
                <a:solidFill>
                  <a:schemeClr val="bg1"/>
                </a:solidFill>
                <a:ea typeface="Calibri"/>
                <a:cs typeface="Arial"/>
              </a:rPr>
              <a:t> </a:t>
            </a:r>
            <a:r>
              <a:rPr lang="ar-SA" sz="2800" dirty="0">
                <a:solidFill>
                  <a:schemeClr val="bg1"/>
                </a:solidFill>
              </a:rPr>
              <a:t/>
            </a:r>
            <a:br>
              <a:rPr lang="ar-SA" sz="2800" dirty="0">
                <a:solidFill>
                  <a:schemeClr val="bg1"/>
                </a:solidFill>
              </a:rPr>
            </a:br>
            <a:r>
              <a:rPr lang="en-US" sz="2800" b="1" dirty="0" smtClean="0">
                <a:solidFill>
                  <a:schemeClr val="bg1"/>
                </a:solidFill>
                <a:ea typeface="Calibri"/>
                <a:cs typeface="Arial"/>
              </a:rPr>
              <a:t> </a:t>
            </a:r>
            <a:endParaRPr lang="ar-SA" sz="2800" dirty="0">
              <a:solidFill>
                <a:schemeClr val="bg1"/>
              </a:solidFill>
            </a:endParaRPr>
          </a:p>
        </p:txBody>
      </p:sp>
      <p:sp>
        <p:nvSpPr>
          <p:cNvPr id="5" name="عنصر نائب للمحتوى 2"/>
          <p:cNvSpPr>
            <a:spLocks noGrp="1"/>
          </p:cNvSpPr>
          <p:nvPr>
            <p:ph idx="1"/>
          </p:nvPr>
        </p:nvSpPr>
        <p:spPr bwMode="auto">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cs typeface="+mn-cs"/>
              </a:defRPr>
            </a:lvl2pPr>
            <a:lvl3pPr marL="1143000" indent="-228600" algn="r" rtl="1" eaLnBrk="1" fontAlgn="base" hangingPunct="1">
              <a:spcBef>
                <a:spcPct val="20000"/>
              </a:spcBef>
              <a:spcAft>
                <a:spcPct val="0"/>
              </a:spcAft>
              <a:buChar char="•"/>
              <a:defRPr sz="2400">
                <a:solidFill>
                  <a:schemeClr val="tx1"/>
                </a:solidFill>
                <a:latin typeface="+mn-lt"/>
                <a:cs typeface="+mn-cs"/>
              </a:defRPr>
            </a:lvl3pPr>
            <a:lvl4pPr marL="1600200" indent="-228600" algn="r" rtl="1" eaLnBrk="1" fontAlgn="base" hangingPunct="1">
              <a:spcBef>
                <a:spcPct val="20000"/>
              </a:spcBef>
              <a:spcAft>
                <a:spcPct val="0"/>
              </a:spcAft>
              <a:buChar char="–"/>
              <a:defRPr sz="2000">
                <a:solidFill>
                  <a:schemeClr val="tx1"/>
                </a:solidFill>
                <a:latin typeface="+mn-lt"/>
                <a:cs typeface="+mn-cs"/>
              </a:defRPr>
            </a:lvl4pPr>
            <a:lvl5pPr marL="2057400" indent="-228600" algn="r" rtl="1" eaLnBrk="1" fontAlgn="base" hangingPunct="1">
              <a:spcBef>
                <a:spcPct val="20000"/>
              </a:spcBef>
              <a:spcAft>
                <a:spcPct val="0"/>
              </a:spcAft>
              <a:buChar char="»"/>
              <a:defRPr sz="2000">
                <a:solidFill>
                  <a:schemeClr val="tx1"/>
                </a:solidFill>
                <a:latin typeface="+mn-lt"/>
                <a:cs typeface="+mn-cs"/>
              </a:defRPr>
            </a:lvl5pPr>
            <a:lvl6pPr marL="2514600" indent="-228600" algn="r" rtl="1" eaLnBrk="1" fontAlgn="base" hangingPunct="1">
              <a:spcBef>
                <a:spcPct val="20000"/>
              </a:spcBef>
              <a:spcAft>
                <a:spcPct val="0"/>
              </a:spcAft>
              <a:buChar char="»"/>
              <a:defRPr sz="2000">
                <a:solidFill>
                  <a:schemeClr val="tx1"/>
                </a:solidFill>
                <a:latin typeface="+mn-lt"/>
                <a:cs typeface="+mn-cs"/>
              </a:defRPr>
            </a:lvl6pPr>
            <a:lvl7pPr marL="2971800" indent="-228600" algn="r" rtl="1" eaLnBrk="1" fontAlgn="base" hangingPunct="1">
              <a:spcBef>
                <a:spcPct val="20000"/>
              </a:spcBef>
              <a:spcAft>
                <a:spcPct val="0"/>
              </a:spcAft>
              <a:buChar char="»"/>
              <a:defRPr sz="2000">
                <a:solidFill>
                  <a:schemeClr val="tx1"/>
                </a:solidFill>
                <a:latin typeface="+mn-lt"/>
                <a:cs typeface="+mn-cs"/>
              </a:defRPr>
            </a:lvl7pPr>
            <a:lvl8pPr marL="3429000" indent="-228600" algn="r" rtl="1" eaLnBrk="1" fontAlgn="base" hangingPunct="1">
              <a:spcBef>
                <a:spcPct val="20000"/>
              </a:spcBef>
              <a:spcAft>
                <a:spcPct val="0"/>
              </a:spcAft>
              <a:buChar char="»"/>
              <a:defRPr sz="2000">
                <a:solidFill>
                  <a:schemeClr val="tx1"/>
                </a:solidFill>
                <a:latin typeface="+mn-lt"/>
                <a:cs typeface="+mn-cs"/>
              </a:defRPr>
            </a:lvl8pPr>
            <a:lvl9pPr marL="3886200" indent="-228600" algn="r" rtl="1" eaLnBrk="1" fontAlgn="base" hangingPunct="1">
              <a:spcBef>
                <a:spcPct val="20000"/>
              </a:spcBef>
              <a:spcAft>
                <a:spcPct val="0"/>
              </a:spcAft>
              <a:buChar char="»"/>
              <a:defRPr sz="2000">
                <a:solidFill>
                  <a:schemeClr val="tx1"/>
                </a:solidFill>
                <a:latin typeface="+mn-lt"/>
                <a:cs typeface="+mn-cs"/>
              </a:defRPr>
            </a:lvl9pPr>
          </a:lstStyle>
          <a:p>
            <a:pPr marL="0" indent="0" algn="just">
              <a:buNone/>
            </a:pPr>
            <a:r>
              <a:rPr lang="ar-SA" b="1" dirty="0" smtClean="0">
                <a:ea typeface="Calibri"/>
              </a:rPr>
              <a:t>   عندما </a:t>
            </a:r>
            <a:r>
              <a:rPr lang="ar-SA" b="1" dirty="0">
                <a:ea typeface="Calibri"/>
              </a:rPr>
              <a:t>يأخذ الطلبة وقتاً في التفكير بما يعرفونه مسبقاً حول الموضوع </a:t>
            </a:r>
            <a:r>
              <a:rPr lang="ar-SA" b="1" dirty="0" smtClean="0">
                <a:ea typeface="Calibri"/>
              </a:rPr>
              <a:t>المعرفية </a:t>
            </a:r>
            <a:r>
              <a:rPr lang="ar-SA" b="1" dirty="0">
                <a:ea typeface="Calibri"/>
              </a:rPr>
              <a:t>العامة التي يجب توفرها </a:t>
            </a:r>
            <a:r>
              <a:rPr lang="ar-IQ" b="1" dirty="0" smtClean="0">
                <a:ea typeface="Calibri"/>
              </a:rPr>
              <a:t> اي </a:t>
            </a:r>
            <a:r>
              <a:rPr lang="ar-SA" b="1" dirty="0" smtClean="0">
                <a:ea typeface="Calibri"/>
              </a:rPr>
              <a:t>تنشأ </a:t>
            </a:r>
            <a:r>
              <a:rPr lang="ar-SA" b="1" dirty="0">
                <a:ea typeface="Calibri"/>
              </a:rPr>
              <a:t>عندهم تساؤلات كثيرة لا يتفق كل الطلبة على المعلومات نفسها، فبعض المعلومات متضاربة وبعض </a:t>
            </a:r>
            <a:r>
              <a:rPr lang="ar-IQ" b="1" dirty="0" smtClean="0">
                <a:ea typeface="Calibri"/>
              </a:rPr>
              <a:t>الالمفردات  </a:t>
            </a:r>
            <a:r>
              <a:rPr lang="ar-SA" b="1" dirty="0" smtClean="0">
                <a:ea typeface="Calibri"/>
              </a:rPr>
              <a:t>ليس </a:t>
            </a:r>
            <a:r>
              <a:rPr lang="ar-SA" b="1" dirty="0">
                <a:ea typeface="Calibri"/>
              </a:rPr>
              <a:t>لها معلومات واضحة بشكل جيد في أذهان الطلبة</a:t>
            </a:r>
            <a:r>
              <a:rPr lang="en-US" b="1" dirty="0">
                <a:ea typeface="Calibri"/>
                <a:cs typeface="Arial"/>
              </a:rPr>
              <a:t> . </a:t>
            </a:r>
            <a:br>
              <a:rPr lang="en-US" b="1" dirty="0">
                <a:ea typeface="Calibri"/>
                <a:cs typeface="Arial"/>
              </a:rPr>
            </a:br>
            <a:r>
              <a:rPr lang="ar-SA" b="1" dirty="0" smtClean="0">
                <a:ea typeface="Calibri"/>
                <a:cs typeface="Arial"/>
              </a:rPr>
              <a:t>   </a:t>
            </a:r>
            <a:r>
              <a:rPr lang="ar-SA" b="1" dirty="0" smtClean="0">
                <a:ea typeface="Calibri"/>
              </a:rPr>
              <a:t>كل </a:t>
            </a:r>
            <a:r>
              <a:rPr lang="ar-SA" b="1" dirty="0">
                <a:ea typeface="Calibri"/>
              </a:rPr>
              <a:t>هذا النشاط الذي يسبق القراءة يطور الأسباب الخاصة للطلبة في القراءة من أجل إيجاد إجابات لأسئلة تزيد من ذخيرتهم المعرفية حول الموضوع, ويكون دور المعلم في هذه المرحلة دوراً مركزياً, وعليه أن يلقي الضوء على نقاط عدم التوافق والفجوات في المعلومات وأن يساعد الطلبة في طرح الأسئلة التي تزيد من فعالية استيعابهم لما يقرؤون</a:t>
            </a:r>
            <a:r>
              <a:rPr lang="en-US" b="1" dirty="0">
                <a:ea typeface="Calibri"/>
                <a:cs typeface="Arial"/>
              </a:rPr>
              <a:t> .</a:t>
            </a:r>
            <a:endParaRPr lang="ar-SA" dirty="0"/>
          </a:p>
        </p:txBody>
      </p:sp>
    </p:spTree>
    <p:extLst>
      <p:ext uri="{BB962C8B-B14F-4D97-AF65-F5344CB8AC3E}">
        <p14:creationId xmlns:p14="http://schemas.microsoft.com/office/powerpoint/2010/main" val="1363463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ar-SA" b="1" dirty="0">
                <a:ea typeface="Calibri"/>
                <a:cs typeface="Arial"/>
              </a:rPr>
              <a:t>المرحلة</a:t>
            </a:r>
            <a:r>
              <a:rPr lang="en-US" b="1" dirty="0">
                <a:ea typeface="Calibri"/>
                <a:cs typeface="Arial"/>
              </a:rPr>
              <a:t> ← </a:t>
            </a:r>
            <a:r>
              <a:rPr lang="en-US" b="1" dirty="0" smtClean="0">
                <a:ea typeface="Calibri"/>
                <a:cs typeface="Arial"/>
              </a:rPr>
              <a:t>(l) </a:t>
            </a:r>
            <a:r>
              <a:rPr lang="en-US" b="1" dirty="0">
                <a:ea typeface="Calibri"/>
                <a:cs typeface="Arial"/>
              </a:rPr>
              <a:t>→ (What </a:t>
            </a:r>
            <a:r>
              <a:rPr lang="en-US" b="1" dirty="0" smtClean="0">
                <a:ea typeface="Calibri"/>
                <a:cs typeface="Arial"/>
              </a:rPr>
              <a:t>did </a:t>
            </a:r>
            <a:r>
              <a:rPr lang="en-US" b="1" dirty="0">
                <a:ea typeface="Calibri"/>
                <a:cs typeface="Arial"/>
              </a:rPr>
              <a:t>I  Learn ?) </a:t>
            </a:r>
            <a:r>
              <a:rPr lang="ar-SA" b="1" dirty="0">
                <a:ea typeface="Calibri"/>
                <a:cs typeface="Arial"/>
              </a:rPr>
              <a:t>ماذا </a:t>
            </a:r>
            <a:r>
              <a:rPr lang="ar-IQ" b="1" dirty="0" smtClean="0">
                <a:ea typeface="Calibri"/>
                <a:cs typeface="Arial"/>
              </a:rPr>
              <a:t>تعلمت</a:t>
            </a:r>
            <a:r>
              <a:rPr lang="ar-SA" b="1" dirty="0" smtClean="0">
                <a:ea typeface="Calibri"/>
                <a:cs typeface="Arial"/>
              </a:rPr>
              <a:t>؟</a:t>
            </a:r>
            <a:r>
              <a:rPr lang="en-US" b="1" dirty="0">
                <a:ea typeface="Calibri"/>
                <a:cs typeface="Arial"/>
              </a:rPr>
              <a:t> </a:t>
            </a:r>
            <a:endParaRPr lang="ar-SA" dirty="0"/>
          </a:p>
        </p:txBody>
      </p:sp>
      <p:sp>
        <p:nvSpPr>
          <p:cNvPr id="3" name="عنصر نائب للمحتوى 2"/>
          <p:cNvSpPr>
            <a:spLocks noGrp="1"/>
          </p:cNvSpPr>
          <p:nvPr>
            <p:ph idx="1"/>
          </p:nvPr>
        </p:nvSpPr>
        <p:spPr/>
        <p:txBody>
          <a:bodyPr>
            <a:normAutofit fontScale="77500" lnSpcReduction="20000"/>
          </a:bodyPr>
          <a:lstStyle/>
          <a:p>
            <a:pPr marL="0" indent="0">
              <a:buNone/>
            </a:pPr>
            <a:r>
              <a:rPr lang="ar-SA" b="1" dirty="0" smtClean="0">
                <a:ea typeface="Calibri"/>
              </a:rPr>
              <a:t>   المرحلة</a:t>
            </a:r>
            <a:r>
              <a:rPr lang="en-US" b="1" dirty="0" smtClean="0">
                <a:ea typeface="Calibri"/>
                <a:cs typeface="Arial"/>
              </a:rPr>
              <a:t> </a:t>
            </a:r>
            <a:r>
              <a:rPr lang="en-US" b="1" dirty="0">
                <a:ea typeface="Calibri"/>
                <a:cs typeface="Arial"/>
              </a:rPr>
              <a:t>(W) </a:t>
            </a:r>
            <a:r>
              <a:rPr lang="ar-SA" b="1" dirty="0">
                <a:ea typeface="Calibri"/>
              </a:rPr>
              <a:t>تتم كنشاط جماعي ولكن قبل أن يبدأ الطلبة القراءة يكتب كل واحد على ورقته الخاصة السؤال المحدد الذي يهتم به أكثر ويريد التوصل إلى إجابته كنتيجة للمناقشة .. بهذه الطريقة فإن كل طالب يطور مهمة شخصية سترشد قراءته .. وعندما يركز كل طالب بشكل شخصي على هذا الموضوع، تبدأ القراءة للنصوص المستهدفة بالقراءة وسيكون من المفيد مراجعة تلك النصوص ليميز الطلبة الصلة بين توقعاتهم والبناء الحقيقي الفعلي للنص المقروء، وبعدها قد تصبح الأجزاء الصعبة غير الواضحة ملاحظة لهم , وعليهم أن يقوموا بتصويب معلوماتهم ومسح المعلومات الخطأ من العمود</a:t>
            </a:r>
            <a:r>
              <a:rPr lang="ar-SA" b="1" dirty="0">
                <a:ea typeface="Calibri"/>
                <a:cs typeface="Calibri"/>
              </a:rPr>
              <a:t> </a:t>
            </a:r>
            <a:r>
              <a:rPr lang="en-US" b="1" dirty="0">
                <a:ea typeface="Calibri"/>
                <a:cs typeface="Arial"/>
              </a:rPr>
              <a:t>(K) </a:t>
            </a:r>
            <a:r>
              <a:rPr lang="ar-SA" b="1" dirty="0">
                <a:ea typeface="Calibri"/>
              </a:rPr>
              <a:t>والتي كانت عندهم سابقاً .. بعد انتهاء القراءة للنص، يتركز دور المعلم في هذه المرحلة في توجيه الطلبة إلى أن يكتبوا ماذا تعلموا من القراءة</a:t>
            </a:r>
            <a:r>
              <a:rPr lang="en-US" b="1" dirty="0">
                <a:ea typeface="Calibri"/>
                <a:cs typeface="Arial"/>
              </a:rPr>
              <a:t> .</a:t>
            </a:r>
            <a:br>
              <a:rPr lang="en-US" b="1" dirty="0">
                <a:ea typeface="Calibri"/>
                <a:cs typeface="Arial"/>
              </a:rPr>
            </a:br>
            <a:r>
              <a:rPr lang="ar-SA" b="1" dirty="0">
                <a:ea typeface="Calibri"/>
              </a:rPr>
              <a:t>أن يتأكد من أن النص المقروء قد تطرق إلى اهتماماتهم, وإذا لم يجب النص عن أسئلتهم على المعلم أن يقترح نصاً آخر لتحقيق رغبتهم وسد حاجاتهم المعرفية .. وفي هذه المرحلة يقوم المعلم باستخلاص الأفكار الرئيسة من الطلبة لتقويم ما تحقق من أهداف الدرس</a:t>
            </a:r>
            <a:r>
              <a:rPr lang="en-US" b="1" dirty="0">
                <a:ea typeface="Calibri"/>
                <a:cs typeface="Arial"/>
              </a:rPr>
              <a:t> .</a:t>
            </a:r>
            <a:endParaRPr lang="ar-SA" dirty="0"/>
          </a:p>
        </p:txBody>
      </p:sp>
    </p:spTree>
    <p:extLst>
      <p:ext uri="{BB962C8B-B14F-4D97-AF65-F5344CB8AC3E}">
        <p14:creationId xmlns:p14="http://schemas.microsoft.com/office/powerpoint/2010/main" val="2699100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520" y="-171400"/>
            <a:ext cx="9471400" cy="7416824"/>
          </a:xfrm>
          <a:prstGeom prst="rect">
            <a:avLst/>
          </a:prstGeom>
          <a:ln>
            <a:solidFill>
              <a:schemeClr val="accent5">
                <a:lumMod val="20000"/>
                <a:lumOff val="80000"/>
              </a:schemeClr>
            </a:solidFill>
          </a:ln>
          <a:effectLst>
            <a:outerShdw blurRad="292100" dist="139700" dir="2700000" algn="tl" rotWithShape="0">
              <a:srgbClr val="333333">
                <a:alpha val="65000"/>
              </a:srgbClr>
            </a:outerShdw>
          </a:effectLst>
          <a:extLst/>
        </p:spPr>
        <p:style>
          <a:lnRef idx="1">
            <a:schemeClr val="accent1"/>
          </a:lnRef>
          <a:fillRef idx="2">
            <a:schemeClr val="accent1"/>
          </a:fillRef>
          <a:effectRef idx="1">
            <a:schemeClr val="accent1"/>
          </a:effectRef>
          <a:fontRef idx="minor">
            <a:schemeClr val="dk1"/>
          </a:fontRef>
        </p:style>
      </p:pic>
    </p:spTree>
    <p:extLst>
      <p:ext uri="{BB962C8B-B14F-4D97-AF65-F5344CB8AC3E}">
        <p14:creationId xmlns:p14="http://schemas.microsoft.com/office/powerpoint/2010/main" val="1731739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150</TotalTime>
  <Words>347</Words>
  <Application>Microsoft Office PowerPoint</Application>
  <PresentationFormat>On-screen Show (4:3)</PresentationFormat>
  <Paragraphs>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طرائق تدريس  العلوم  استراتيجية kwl </vt:lpstr>
      <vt:lpstr>PowerPoint Presentation</vt:lpstr>
      <vt:lpstr>PowerPoint Presentation</vt:lpstr>
      <vt:lpstr>تعريف ونشأة استراتيجية (KWL) </vt:lpstr>
      <vt:lpstr>خطوات تنفيذ النموذج</vt:lpstr>
      <vt:lpstr> اولا : الخطوة ← (K) → (What I Know) ماذا أعرف ؟</vt:lpstr>
      <vt:lpstr> ثانيا :← (W) → (What Do I Want To Learn ?)  الخطوة ماذا أريد أن أتعلم ؟    </vt:lpstr>
      <vt:lpstr>المرحلة ← (l) → (What did I  Learn ?) ماذا تعلمت؟ </vt:lpstr>
      <vt:lpstr>PowerPoint Presentation</vt:lpstr>
      <vt:lpstr>دور الطالب في نموذج (KWL) :</vt:lpstr>
      <vt:lpstr>دور المعلم في استراتيجية ( KWL ) :</vt:lpstr>
      <vt:lpstr>مميزات استراتيجية : (KWL)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12</cp:revision>
  <dcterms:created xsi:type="dcterms:W3CDTF">2018-11-29T05:54:13Z</dcterms:created>
  <dcterms:modified xsi:type="dcterms:W3CDTF">2018-11-29T08:25:47Z</dcterms:modified>
</cp:coreProperties>
</file>