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0" r:id="rId3"/>
    <p:sldId id="261" r:id="rId4"/>
    <p:sldId id="264" r:id="rId5"/>
    <p:sldId id="265" r:id="rId6"/>
    <p:sldId id="266" r:id="rId7"/>
    <p:sldId id="267" r:id="rId8"/>
    <p:sldId id="268" r:id="rId9"/>
    <p:sldId id="269" r:id="rId10"/>
    <p:sldId id="270" r:id="rId11"/>
    <p:sldId id="271" r:id="rId12"/>
    <p:sldId id="272" r:id="rId13"/>
    <p:sldId id="273" r:id="rId14"/>
    <p:sldId id="274" r:id="rId15"/>
    <p:sldId id="276" r:id="rId16"/>
    <p:sldId id="277" r:id="rId17"/>
    <p:sldId id="278" r:id="rId18"/>
    <p:sldId id="279"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3" d="100"/>
          <a:sy n="73" d="100"/>
        </p:scale>
        <p:origin x="-129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493939E-EBA4-470F-A255-171A05A30275}"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150974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93939E-EBA4-470F-A255-171A05A30275}"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185339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93939E-EBA4-470F-A255-171A05A30275}"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363124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93939E-EBA4-470F-A255-171A05A30275}"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333382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93939E-EBA4-470F-A255-171A05A30275}" type="datetimeFigureOut">
              <a:rPr lang="ar-IQ" smtClean="0"/>
              <a:t>21/03/1440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9694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493939E-EBA4-470F-A255-171A05A30275}" type="datetimeFigureOut">
              <a:rPr lang="ar-IQ" smtClean="0"/>
              <a:t>21/03/1440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3555499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493939E-EBA4-470F-A255-171A05A30275}" type="datetimeFigureOut">
              <a:rPr lang="ar-IQ" smtClean="0"/>
              <a:t>21/03/1440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3136262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493939E-EBA4-470F-A255-171A05A30275}" type="datetimeFigureOut">
              <a:rPr lang="ar-IQ" smtClean="0"/>
              <a:t>21/03/1440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1810226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93939E-EBA4-470F-A255-171A05A30275}" type="datetimeFigureOut">
              <a:rPr lang="ar-IQ" smtClean="0"/>
              <a:t>21/03/1440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278587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3939E-EBA4-470F-A255-171A05A30275}" type="datetimeFigureOut">
              <a:rPr lang="ar-IQ" smtClean="0"/>
              <a:t>21/03/1440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166051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93939E-EBA4-470F-A255-171A05A30275}" type="datetimeFigureOut">
              <a:rPr lang="ar-IQ" smtClean="0"/>
              <a:t>21/03/1440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1FF5C3F-76F4-4A3E-8ED4-94DC5D005385}" type="slidenum">
              <a:rPr lang="ar-IQ" smtClean="0"/>
              <a:t>‹#›</a:t>
            </a:fld>
            <a:endParaRPr lang="ar-IQ"/>
          </a:p>
        </p:txBody>
      </p:sp>
    </p:spTree>
    <p:extLst>
      <p:ext uri="{BB962C8B-B14F-4D97-AF65-F5344CB8AC3E}">
        <p14:creationId xmlns:p14="http://schemas.microsoft.com/office/powerpoint/2010/main" val="422224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6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93939E-EBA4-470F-A255-171A05A30275}" type="datetimeFigureOut">
              <a:rPr lang="ar-IQ" smtClean="0"/>
              <a:t>21/03/1440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1FF5C3F-76F4-4A3E-8ED4-94DC5D005385}" type="slidenum">
              <a:rPr lang="ar-IQ" smtClean="0"/>
              <a:t>‹#›</a:t>
            </a:fld>
            <a:endParaRPr lang="ar-IQ"/>
          </a:p>
        </p:txBody>
      </p:sp>
    </p:spTree>
    <p:extLst>
      <p:ext uri="{BB962C8B-B14F-4D97-AF65-F5344CB8AC3E}">
        <p14:creationId xmlns:p14="http://schemas.microsoft.com/office/powerpoint/2010/main" val="1537904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869160"/>
            <a:ext cx="5976664" cy="1080120"/>
          </a:xfrm>
          <a:effectLst>
            <a:glow rad="1397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pPr marL="0" indent="0">
              <a:buNone/>
            </a:pPr>
            <a:r>
              <a:rPr lang="ar-IQ" b="1" dirty="0" smtClean="0">
                <a:solidFill>
                  <a:srgbClr val="FF33CC"/>
                </a:solidFill>
              </a:rPr>
              <a:t>    اعداد : أ.م.د.أزهار برهان اسماعيل </a:t>
            </a:r>
            <a:endParaRPr lang="ar-IQ" b="1" dirty="0">
              <a:solidFill>
                <a:srgbClr val="FF33CC"/>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3" y="-21054"/>
            <a:ext cx="9144000" cy="4265712"/>
          </a:xfrm>
          <a:prstGeom prst="rect">
            <a:avLst/>
          </a:prstGeom>
        </p:spPr>
      </p:pic>
      <p:sp>
        <p:nvSpPr>
          <p:cNvPr id="6" name="TextBox 5"/>
          <p:cNvSpPr txBox="1"/>
          <p:nvPr/>
        </p:nvSpPr>
        <p:spPr>
          <a:xfrm>
            <a:off x="3266276" y="1273626"/>
            <a:ext cx="2385843" cy="923330"/>
          </a:xfrm>
          <a:prstGeom prst="rect">
            <a:avLst/>
          </a:prstGeom>
          <a:noFill/>
        </p:spPr>
        <p:txBody>
          <a:bodyPr wrap="square" rtlCol="1">
            <a:spAutoFit/>
          </a:bodyPr>
          <a:lstStyle/>
          <a:p>
            <a:r>
              <a:rPr lang="ar-IQ" sz="5400" b="1" dirty="0" smtClean="0">
                <a:solidFill>
                  <a:schemeClr val="bg1"/>
                </a:solidFill>
                <a:latin typeface="Arial Black" pitchFamily="34" charset="0"/>
              </a:rPr>
              <a:t>العلوم </a:t>
            </a:r>
            <a:endParaRPr lang="ar-IQ" sz="5400" b="1" dirty="0">
              <a:solidFill>
                <a:schemeClr val="bg1"/>
              </a:solidFill>
              <a:latin typeface="Arial Black" pitchFamily="34" charset="0"/>
            </a:endParaRPr>
          </a:p>
        </p:txBody>
      </p:sp>
    </p:spTree>
    <p:extLst>
      <p:ext uri="{BB962C8B-B14F-4D97-AF65-F5344CB8AC3E}">
        <p14:creationId xmlns:p14="http://schemas.microsoft.com/office/powerpoint/2010/main" val="4077685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ar-IQ" u="sng" dirty="0" smtClean="0">
                <a:solidFill>
                  <a:srgbClr val="FF0000"/>
                </a:solidFill>
                <a:effectLst>
                  <a:outerShdw blurRad="38100" dist="38100" dir="2700000" algn="tl">
                    <a:srgbClr val="000000">
                      <a:alpha val="43137"/>
                    </a:srgbClr>
                  </a:outerShdw>
                </a:effectLst>
              </a:rPr>
              <a:t>أنواع العروض العملية: </a:t>
            </a:r>
          </a:p>
          <a:p>
            <a:pPr marL="0" indent="0">
              <a:buNone/>
            </a:pPr>
            <a:r>
              <a:rPr lang="ar-IQ" dirty="0" smtClean="0"/>
              <a:t>تقسم</a:t>
            </a:r>
            <a:r>
              <a:rPr lang="ar-IQ" dirty="0"/>
              <a:t> </a:t>
            </a:r>
            <a:r>
              <a:rPr lang="ar-IQ" dirty="0" smtClean="0"/>
              <a:t>العروض العملية </a:t>
            </a:r>
            <a:r>
              <a:rPr lang="ar-IQ" dirty="0" smtClean="0"/>
              <a:t> إلى ثلاثة أنواع : </a:t>
            </a:r>
          </a:p>
          <a:p>
            <a:pPr marL="0" indent="0">
              <a:buNone/>
            </a:pPr>
            <a:r>
              <a:rPr lang="ar-IQ" dirty="0" smtClean="0"/>
              <a:t>1.	عروض عملية يقوم بها المعلم وحده. </a:t>
            </a:r>
          </a:p>
          <a:p>
            <a:pPr marL="0" indent="0">
              <a:buNone/>
            </a:pPr>
            <a:r>
              <a:rPr lang="ar-IQ" dirty="0" smtClean="0"/>
              <a:t>2.	 عروض عملية يقوم بها طالب أو أكثر. </a:t>
            </a:r>
          </a:p>
          <a:p>
            <a:pPr marL="0" indent="0">
              <a:buNone/>
            </a:pPr>
            <a:r>
              <a:rPr lang="ar-IQ" dirty="0" smtClean="0"/>
              <a:t>3.	 عروض عملية يشارك فيها عدد من الطلاب مع المعلم </a:t>
            </a:r>
          </a:p>
          <a:p>
            <a:pPr marL="0" indent="0">
              <a:buNone/>
            </a:pPr>
            <a:r>
              <a:rPr lang="ar-IQ" dirty="0" smtClean="0"/>
              <a:t>وتختلف العروض العملية عن المناقشة فى أنها تتطلب المشاهدة من جانب الطالب . </a:t>
            </a:r>
          </a:p>
          <a:p>
            <a:pPr marL="0" indent="0">
              <a:buNone/>
            </a:pPr>
            <a:endParaRPr lang="ar-IQ" dirty="0"/>
          </a:p>
        </p:txBody>
      </p:sp>
    </p:spTree>
    <p:extLst>
      <p:ext uri="{BB962C8B-B14F-4D97-AF65-F5344CB8AC3E}">
        <p14:creationId xmlns:p14="http://schemas.microsoft.com/office/powerpoint/2010/main" val="320104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ar-IQ" dirty="0" smtClean="0"/>
              <a:t>الهدف من العروض العملية : </a:t>
            </a:r>
          </a:p>
          <a:p>
            <a:pPr marL="0" indent="0">
              <a:buNone/>
            </a:pPr>
            <a:endParaRPr lang="ar-IQ" dirty="0" smtClean="0"/>
          </a:p>
          <a:p>
            <a:pPr marL="0" indent="0">
              <a:buNone/>
            </a:pPr>
            <a:r>
              <a:rPr lang="ar-IQ" dirty="0" smtClean="0"/>
              <a:t>1- توضيح بعض الظواهر والحقائق العملية مثل التجارب الكيميائية التى تتطلب استخدام الكواشف للتعرف على المواد المجهولة </a:t>
            </a:r>
          </a:p>
          <a:p>
            <a:pPr marL="0" indent="0">
              <a:buNone/>
            </a:pPr>
            <a:r>
              <a:rPr lang="ar-IQ" dirty="0" smtClean="0"/>
              <a:t>2- تعلم مهارات معينة أو عمليات معينة مثل تشريح حيوان أو عمل قطاعات نباتية.. إلخ </a:t>
            </a:r>
          </a:p>
          <a:p>
            <a:pPr marL="0" indent="0">
              <a:buNone/>
            </a:pPr>
            <a:r>
              <a:rPr lang="ar-IQ" dirty="0" smtClean="0"/>
              <a:t>3- التعريف بالأجهزة وكيفية التعامل معها حيث يقوم المعلم بتشغيلها أمام الطلاب مثل جهاز الفولتاميتر، وجهاز عرض الشرائح الشفافة، وجهاز عرض الشفافيات.. الخ . </a:t>
            </a:r>
          </a:p>
          <a:p>
            <a:pPr marL="0" indent="0">
              <a:buNone/>
            </a:pPr>
            <a:endParaRPr lang="ar-IQ" dirty="0"/>
          </a:p>
        </p:txBody>
      </p:sp>
    </p:spTree>
    <p:extLst>
      <p:ext uri="{BB962C8B-B14F-4D97-AF65-F5344CB8AC3E}">
        <p14:creationId xmlns:p14="http://schemas.microsoft.com/office/powerpoint/2010/main" val="57158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7920880" cy="796950"/>
          </a:xfrm>
          <a:ln/>
          <a:scene3d>
            <a:camera prst="orthographicFront"/>
            <a:lightRig rig="threePt" dir="t"/>
          </a:scene3d>
          <a:sp3d>
            <a:bevelT w="139700" prst="cross"/>
          </a:sp3d>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a:t/>
            </a:r>
            <a:br>
              <a:rPr lang="ar-IQ" dirty="0"/>
            </a:br>
            <a:r>
              <a:rPr lang="ar-IQ" dirty="0" smtClean="0">
                <a:solidFill>
                  <a:schemeClr val="accent1">
                    <a:lumMod val="75000"/>
                  </a:schemeClr>
                </a:solidFill>
              </a:rPr>
              <a:t>مزايا العروض العملية</a:t>
            </a:r>
            <a:r>
              <a:rPr lang="ar-IQ" dirty="0" smtClean="0"/>
              <a:t>: </a:t>
            </a:r>
            <a:br>
              <a:rPr lang="ar-IQ" dirty="0" smtClean="0"/>
            </a:br>
            <a:endParaRPr lang="ar-IQ" dirty="0"/>
          </a:p>
        </p:txBody>
      </p:sp>
      <p:sp>
        <p:nvSpPr>
          <p:cNvPr id="3" name="Content Placeholder 2"/>
          <p:cNvSpPr>
            <a:spLocks noGrp="1"/>
          </p:cNvSpPr>
          <p:nvPr>
            <p:ph idx="1"/>
          </p:nvPr>
        </p:nvSpPr>
        <p:spPr>
          <a:xfrm>
            <a:off x="457200" y="1268760"/>
            <a:ext cx="8229600" cy="4857403"/>
          </a:xfrm>
          <a:scene3d>
            <a:camera prst="orthographicFront"/>
            <a:lightRig rig="threePt" dir="t"/>
          </a:scene3d>
          <a:sp3d>
            <a:bevelT w="139700" h="139700" prst="divot"/>
          </a:sp3d>
        </p:spPr>
        <p:txBody>
          <a:bodyPr>
            <a:normAutofit fontScale="85000" lnSpcReduction="10000"/>
          </a:bodyPr>
          <a:lstStyle/>
          <a:p>
            <a:pPr marL="0" indent="0">
              <a:buNone/>
            </a:pPr>
            <a:endParaRPr lang="ar-IQ" dirty="0" smtClean="0"/>
          </a:p>
          <a:p>
            <a:pPr marL="0" indent="0">
              <a:buNone/>
            </a:pPr>
            <a:r>
              <a:rPr lang="ar-IQ" dirty="0" smtClean="0"/>
              <a:t>1- توفر مجال كبير لنقل الخبرات لجميع طلاب الفصل </a:t>
            </a:r>
          </a:p>
          <a:p>
            <a:pPr marL="0" indent="0">
              <a:buNone/>
            </a:pPr>
            <a:r>
              <a:rPr lang="ar-IQ" dirty="0" smtClean="0"/>
              <a:t>2- توفر اقتصاد فى التكلفة خاصة للأجهزة غالية الثمن </a:t>
            </a:r>
          </a:p>
          <a:p>
            <a:pPr marL="0" indent="0">
              <a:buNone/>
            </a:pPr>
            <a:r>
              <a:rPr lang="ar-IQ" dirty="0" smtClean="0"/>
              <a:t>3- تقيد فى إجراء التجارب التي يتم استخدام مواد خطرة فيها مثل تفاعل الصوديوم مع الماء أو استخدام أجهزة الجهد الكهربائي. </a:t>
            </a:r>
          </a:p>
          <a:p>
            <a:pPr marL="0" indent="0">
              <a:buNone/>
            </a:pPr>
            <a:r>
              <a:rPr lang="ar-IQ" dirty="0" smtClean="0"/>
              <a:t>4- تمكن المعلم من تدريس أكبر قدر من المادة الدراسية بطريقة منظمة فى وقت أقل </a:t>
            </a:r>
          </a:p>
          <a:p>
            <a:pPr marL="0" indent="0">
              <a:buNone/>
            </a:pPr>
            <a:r>
              <a:rPr lang="ar-IQ" dirty="0" smtClean="0"/>
              <a:t>5- تسهم فى تحقيق بعض الأهداف مثل تدريس المعلومات بطريقة وظيفية وتنمية التفكير العلمي ومهارات واتجاهات حل المشكلات وتنمية الميول العلمية </a:t>
            </a:r>
          </a:p>
          <a:p>
            <a:pPr marL="0" indent="0">
              <a:buNone/>
            </a:pPr>
            <a:r>
              <a:rPr lang="ar-IQ" dirty="0" smtClean="0"/>
              <a:t>6- حل مشكلة عدم وجود الإمكانات اللازمة للدراسة العملية في المدارس</a:t>
            </a:r>
          </a:p>
          <a:p>
            <a:pPr marL="0" indent="0">
              <a:buNone/>
            </a:pPr>
            <a:endParaRPr lang="ar-IQ" dirty="0"/>
          </a:p>
        </p:txBody>
      </p:sp>
    </p:spTree>
    <p:extLst>
      <p:ext uri="{BB962C8B-B14F-4D97-AF65-F5344CB8AC3E}">
        <p14:creationId xmlns:p14="http://schemas.microsoft.com/office/powerpoint/2010/main" val="3544680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24942"/>
          </a:xfrm>
          <a:scene3d>
            <a:camera prst="orthographicFront"/>
            <a:lightRig rig="threePt" dir="t"/>
          </a:scene3d>
          <a:sp3d>
            <a:bevelT w="139700" prst="cross"/>
          </a:sp3d>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smtClean="0"/>
              <a:t/>
            </a:r>
            <a:br>
              <a:rPr lang="ar-IQ" dirty="0" smtClean="0"/>
            </a:br>
            <a:r>
              <a:rPr lang="ar-IQ" sz="3600" dirty="0" smtClean="0"/>
              <a:t>مجالات استخدام العروض العملية: </a:t>
            </a:r>
            <a:r>
              <a:rPr lang="ar-IQ" dirty="0" smtClean="0"/>
              <a:t/>
            </a:r>
            <a:br>
              <a:rPr lang="ar-IQ" dirty="0" smtClean="0"/>
            </a:br>
            <a:endParaRPr lang="ar-IQ" dirty="0"/>
          </a:p>
        </p:txBody>
      </p:sp>
      <p:sp>
        <p:nvSpPr>
          <p:cNvPr id="3" name="Content Placeholder 2"/>
          <p:cNvSpPr>
            <a:spLocks noGrp="1"/>
          </p:cNvSpPr>
          <p:nvPr>
            <p:ph idx="1"/>
          </p:nvPr>
        </p:nvSpPr>
        <p:spPr/>
        <p:txBody>
          <a:bodyPr>
            <a:normAutofit fontScale="85000" lnSpcReduction="20000"/>
          </a:bodyPr>
          <a:lstStyle/>
          <a:p>
            <a:pPr marL="0" indent="0">
              <a:buNone/>
            </a:pPr>
            <a:endParaRPr lang="ar-IQ" dirty="0" smtClean="0"/>
          </a:p>
          <a:p>
            <a:pPr marL="0" indent="0">
              <a:buNone/>
            </a:pPr>
            <a:r>
              <a:rPr lang="ar-IQ" dirty="0" smtClean="0"/>
              <a:t>1-  الاستخدام كأسلوب لتقديم موضوعات أو دروس جديدة مثل: </a:t>
            </a:r>
          </a:p>
          <a:p>
            <a:pPr marL="0" indent="0">
              <a:buNone/>
            </a:pPr>
            <a:r>
              <a:rPr lang="ar-IQ" dirty="0" smtClean="0"/>
              <a:t>2-  توضيح أفكار وظواهر وعلاقات مثال: </a:t>
            </a:r>
          </a:p>
          <a:p>
            <a:pPr marL="0" indent="0">
              <a:buNone/>
            </a:pPr>
            <a:r>
              <a:rPr lang="ar-IQ" dirty="0" smtClean="0"/>
              <a:t>3- حل بعض المشكلات التى تنشأ أثناء الدرس ويمكن للمدرس أن يوضحها عمليا بمساعدة الطلاب في التوصل للحل </a:t>
            </a:r>
          </a:p>
          <a:p>
            <a:pPr marL="0" indent="0">
              <a:buNone/>
            </a:pPr>
            <a:r>
              <a:rPr lang="ar-IQ" dirty="0" smtClean="0"/>
              <a:t>4- مقررات العلوم مليئة بالقواعد والقوانين التى يمكن توضيحها عن طريق نشاط العروض العلمية مثال : قوانين الطفو – تعيين كثافة جسم صلب غير منتظم الشكل – تعيين قانون الانعكاس … الخ. </a:t>
            </a:r>
          </a:p>
          <a:p>
            <a:pPr marL="0" indent="0">
              <a:buNone/>
            </a:pPr>
            <a:r>
              <a:rPr lang="ar-IQ" dirty="0" smtClean="0"/>
              <a:t>5- التطبيق العملي للنظريات العلمية باستخدام نماذج صناعية </a:t>
            </a:r>
          </a:p>
          <a:p>
            <a:pPr marL="0" indent="0">
              <a:buNone/>
            </a:pPr>
            <a:r>
              <a:rPr lang="ar-IQ" dirty="0" smtClean="0"/>
              <a:t>6- استخدام العروض العملية كأسلوب للمراجعة بعد الإنتهاء من تدريس موضوع معين أفضل من أسلوب الشرح اللفظي وأكثر فعالية.</a:t>
            </a:r>
          </a:p>
          <a:p>
            <a:pPr marL="0" indent="0">
              <a:buNone/>
            </a:pPr>
            <a:endParaRPr lang="ar-IQ" dirty="0"/>
          </a:p>
        </p:txBody>
      </p:sp>
    </p:spTree>
    <p:extLst>
      <p:ext uri="{BB962C8B-B14F-4D97-AF65-F5344CB8AC3E}">
        <p14:creationId xmlns:p14="http://schemas.microsoft.com/office/powerpoint/2010/main" val="1259565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style>
          <a:lnRef idx="1">
            <a:schemeClr val="accent1"/>
          </a:lnRef>
          <a:fillRef idx="2">
            <a:schemeClr val="accent1"/>
          </a:fillRef>
          <a:effectRef idx="1">
            <a:schemeClr val="accent1"/>
          </a:effectRef>
          <a:fontRef idx="minor">
            <a:schemeClr val="dk1"/>
          </a:fontRef>
        </p:style>
        <p:txBody>
          <a:bodyPr/>
          <a:lstStyle/>
          <a:p>
            <a:r>
              <a:rPr lang="ar-SA" b="1" dirty="0" smtClean="0">
                <a:solidFill>
                  <a:srgbClr val="FFFFFF"/>
                </a:solidFill>
                <a:cs typeface="Kufi Extended Outline" pitchFamily="82" charset="-78"/>
              </a:rPr>
              <a:t> </a:t>
            </a:r>
            <a:r>
              <a:rPr lang="ar-SA" b="1" dirty="0" smtClean="0">
                <a:cs typeface="Kufi Extended Outline" pitchFamily="82" charset="-78"/>
              </a:rPr>
              <a:t>التعلم التعاوني</a:t>
            </a:r>
            <a:endParaRPr lang="ar-IQ" dirty="0"/>
          </a:p>
        </p:txBody>
      </p:sp>
      <p:sp>
        <p:nvSpPr>
          <p:cNvPr id="7" name="Content Placeholder 6"/>
          <p:cNvSpPr>
            <a:spLocks noGrp="1"/>
          </p:cNvSpPr>
          <p:nvPr>
            <p:ph idx="1"/>
          </p:nvPr>
        </p:nvSpPr>
        <p:spPr>
          <a:xfrm>
            <a:off x="0" y="1772816"/>
            <a:ext cx="9144000" cy="5085184"/>
          </a:xfrm>
          <a:ln>
            <a:solidFill>
              <a:schemeClr val="bg1"/>
            </a:solidFill>
          </a:ln>
        </p:spPr>
        <p:style>
          <a:lnRef idx="0">
            <a:scrgbClr r="0" g="0" b="0"/>
          </a:lnRef>
          <a:fillRef idx="1001">
            <a:schemeClr val="lt1"/>
          </a:fillRef>
          <a:effectRef idx="0">
            <a:scrgbClr r="0" g="0" b="0"/>
          </a:effectRef>
          <a:fontRef idx="major"/>
        </p:style>
        <p:txBody>
          <a:bodyPr/>
          <a:lstStyle/>
          <a:p>
            <a:pPr marL="0" indent="0">
              <a:buNone/>
            </a:pPr>
            <a:r>
              <a:rPr lang="ar-IQ" dirty="0" smtClean="0"/>
              <a:t>طريقة تدريس تعتمد على تقسيم الطلاب إلى مجموعات صغيرة شبه متجانسة يتم تدريس كل مجموعة على حدة   بمواقف تعليمية مختلفة بحيث يتراوح عدد كل مجموعة ما بين خمسة إلى ثمانية تلاميذ لتحقيق هدف مشترك0 </a:t>
            </a:r>
          </a:p>
          <a:p>
            <a:pPr marL="0" indent="0">
              <a:buNone/>
            </a:pPr>
            <a:endParaRPr lang="ar-IQ" dirty="0" smtClean="0"/>
          </a:p>
          <a:p>
            <a:endParaRPr lang="ar-IQ" sz="280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3573016"/>
            <a:ext cx="6480720" cy="2304256"/>
          </a:xfrm>
          <a:prstGeom prst="rect">
            <a:avLst/>
          </a:prstGeom>
        </p:spPr>
      </p:pic>
    </p:spTree>
    <p:extLst>
      <p:ext uri="{BB962C8B-B14F-4D97-AF65-F5344CB8AC3E}">
        <p14:creationId xmlns:p14="http://schemas.microsoft.com/office/powerpoint/2010/main" val="2783741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76672"/>
            <a:ext cx="6624736" cy="864096"/>
          </a:xfrm>
        </p:spPr>
        <p:style>
          <a:lnRef idx="1">
            <a:schemeClr val="accent1"/>
          </a:lnRef>
          <a:fillRef idx="2">
            <a:schemeClr val="accent1"/>
          </a:fillRef>
          <a:effectRef idx="1">
            <a:schemeClr val="accent1"/>
          </a:effectRef>
          <a:fontRef idx="minor">
            <a:schemeClr val="dk1"/>
          </a:fontRef>
        </p:style>
        <p:txBody>
          <a:bodyPr>
            <a:normAutofit/>
          </a:bodyPr>
          <a:lstStyle/>
          <a:p>
            <a:r>
              <a:rPr lang="ar-IQ" sz="3200" dirty="0" smtClean="0"/>
              <a:t>تشكيل المجوعات</a:t>
            </a:r>
            <a:endParaRPr lang="ar-IQ" sz="3200" dirty="0"/>
          </a:p>
        </p:txBody>
      </p:sp>
      <p:sp>
        <p:nvSpPr>
          <p:cNvPr id="3" name="Content Placeholder 2"/>
          <p:cNvSpPr>
            <a:spLocks noGrp="1"/>
          </p:cNvSpPr>
          <p:nvPr>
            <p:ph idx="1"/>
          </p:nvPr>
        </p:nvSpPr>
        <p:spPr/>
        <p:txBody>
          <a:bodyPr/>
          <a:lstStyle/>
          <a:p>
            <a:pPr algn="just"/>
            <a:r>
              <a:rPr lang="ar-SA" dirty="0" smtClean="0"/>
              <a:t>إن المجموعات التي يختارها المعلم هي إحدى أسس التعلم التعاوني 0 وتبين الدراسات أن الطلاب يتعلمون أكثر من  الناحية الأكاديمية والاجتماعية عندما يكون أعضاء المجموعة  مختلفين 0 بدلاً من أن يكون متشابهين 0 إن المجموعات التي يختارها المعلم تعطي الطلاب فرصة العمل مع طلاب مختلفين عنهم وفرصة تقديرهم 0 وتكشف نتائج البحوث أن أقوى المجموعات هي تلك التي تتكون من طلاب في مستويات مختلفة من المهارات</a:t>
            </a:r>
            <a:endParaRPr lang="ar-IQ" dirty="0"/>
          </a:p>
        </p:txBody>
      </p:sp>
    </p:spTree>
    <p:extLst>
      <p:ext uri="{BB962C8B-B14F-4D97-AF65-F5344CB8AC3E}">
        <p14:creationId xmlns:p14="http://schemas.microsoft.com/office/powerpoint/2010/main" val="2016164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nSpc>
                <a:spcPct val="90000"/>
              </a:lnSpc>
              <a:buFontTx/>
              <a:buChar char="-"/>
            </a:pPr>
            <a:r>
              <a:rPr lang="ar-SA" b="1" u="sng" dirty="0" smtClean="0">
                <a:solidFill>
                  <a:schemeClr val="tx2"/>
                </a:solidFill>
              </a:rPr>
              <a:t>قارئ:</a:t>
            </a:r>
            <a:r>
              <a:rPr lang="ar-SA" b="1" u="sng" dirty="0" smtClean="0"/>
              <a:t> </a:t>
            </a:r>
            <a:r>
              <a:rPr lang="ar-SA" dirty="0" smtClean="0"/>
              <a:t>يقرأ الواجب بصوت عال على المجموعة0</a:t>
            </a:r>
          </a:p>
          <a:p>
            <a:pPr>
              <a:lnSpc>
                <a:spcPct val="90000"/>
              </a:lnSpc>
              <a:buFontTx/>
              <a:buChar char="-"/>
            </a:pPr>
            <a:r>
              <a:rPr lang="ar-SA" b="1" u="sng" dirty="0" smtClean="0"/>
              <a:t>مسجل: </a:t>
            </a:r>
            <a:r>
              <a:rPr lang="ar-SA" dirty="0" smtClean="0"/>
              <a:t>يدون إجابات المجموعة ، ويقوم بالتأكيد من أن أعضاء المجموعة يسجلون أسماءهم0</a:t>
            </a:r>
          </a:p>
          <a:p>
            <a:pPr>
              <a:lnSpc>
                <a:spcPct val="90000"/>
              </a:lnSpc>
              <a:buFontTx/>
              <a:buChar char="-"/>
            </a:pPr>
            <a:r>
              <a:rPr lang="ar-SA" b="1" dirty="0" smtClean="0">
                <a:solidFill>
                  <a:schemeClr val="tx2"/>
                </a:solidFill>
              </a:rPr>
              <a:t>متفقد:</a:t>
            </a:r>
            <a:r>
              <a:rPr lang="ar-SA" b="1" dirty="0" smtClean="0"/>
              <a:t> </a:t>
            </a:r>
            <a:r>
              <a:rPr lang="ar-SA" dirty="0" smtClean="0"/>
              <a:t>يتأكد أن جميع أفراد المجموعة يفهمون عملهم 0وهو الذي يطلب إلى أفراد المجموعة التوضيحات والتبريرات، ويسألهم عن الطريق التي تم بها ت</a:t>
            </a:r>
            <a:r>
              <a:rPr lang="ar-IQ" dirty="0" smtClean="0"/>
              <a:t>وص</a:t>
            </a:r>
            <a:r>
              <a:rPr lang="ar-SA" dirty="0" smtClean="0"/>
              <a:t>لهم إلى الإجابة 0</a:t>
            </a:r>
          </a:p>
          <a:p>
            <a:pPr>
              <a:lnSpc>
                <a:spcPct val="90000"/>
              </a:lnSpc>
              <a:buFontTx/>
              <a:buChar char="-"/>
            </a:pPr>
            <a:r>
              <a:rPr lang="ar-SA" b="1" u="sng" dirty="0" smtClean="0"/>
              <a:t>جامع المواد: </a:t>
            </a:r>
            <a:r>
              <a:rPr lang="ar-SA" dirty="0" smtClean="0"/>
              <a:t>يجمع جميع المواد ويسلم المواد للطلاب ويجمع المواد من الطلاب ويضع المواد في ملفات ويسلم المهمات0</a:t>
            </a:r>
          </a:p>
          <a:p>
            <a:pPr>
              <a:lnSpc>
                <a:spcPct val="90000"/>
              </a:lnSpc>
              <a:buFontTx/>
              <a:buChar char="-"/>
            </a:pPr>
            <a:r>
              <a:rPr lang="ar-SA" b="1" u="sng" dirty="0" smtClean="0">
                <a:solidFill>
                  <a:schemeClr val="tx2"/>
                </a:solidFill>
              </a:rPr>
              <a:t>مقرر:</a:t>
            </a:r>
            <a:r>
              <a:rPr lang="ar-SA" b="1" u="sng" dirty="0" smtClean="0"/>
              <a:t> </a:t>
            </a:r>
            <a:r>
              <a:rPr lang="ar-SA" dirty="0" smtClean="0"/>
              <a:t>يقدم أداء المجموعة لطلاب الصف ويقدم المشروعات أيضا0</a:t>
            </a:r>
          </a:p>
          <a:p>
            <a:pPr>
              <a:lnSpc>
                <a:spcPct val="90000"/>
              </a:lnSpc>
              <a:buFontTx/>
              <a:buChar char="-"/>
            </a:pPr>
            <a:r>
              <a:rPr lang="ar-SA" b="1" u="sng" dirty="0" smtClean="0">
                <a:solidFill>
                  <a:schemeClr val="tx2"/>
                </a:solidFill>
              </a:rPr>
              <a:t>مراقب:</a:t>
            </a:r>
            <a:r>
              <a:rPr lang="ar-SA" b="1" u="sng" dirty="0" smtClean="0"/>
              <a:t> </a:t>
            </a:r>
            <a:r>
              <a:rPr lang="ar-SA" dirty="0" smtClean="0"/>
              <a:t>يراقب مستوى الضجيج التشويش في المجموعة، ويساعد الفريق على الانشغال في مهماتهم التي يكلفون بها من خلال مراقبة الوقت0</a:t>
            </a:r>
          </a:p>
          <a:p>
            <a:pPr marL="0" indent="0">
              <a:buNone/>
            </a:pPr>
            <a:endParaRPr lang="ar-IQ" dirty="0"/>
          </a:p>
        </p:txBody>
      </p:sp>
      <p:sp>
        <p:nvSpPr>
          <p:cNvPr id="4" name="Title 3"/>
          <p:cNvSpPr>
            <a:spLocks noGrp="1" noChangeArrowheads="1"/>
          </p:cNvSpPr>
          <p:nvPr>
            <p:ph type="title"/>
          </p:nvPr>
        </p:nvSpPr>
        <p:spPr bwMode="auto">
          <a:prstGeom prst="rect">
            <a:avLst/>
          </a:prstGeom>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ctr" anchorCtr="0" compatLnSpc="1">
            <a:prstTxWarp prst="textNoShape">
              <a:avLst/>
            </a:prstTxWarp>
            <a:flatTx/>
          </a:bodyPr>
          <a:lstStyle>
            <a:lvl1pPr algn="l" rtl="1" fontAlgn="base">
              <a:spcBef>
                <a:spcPct val="0"/>
              </a:spcBef>
              <a:spcAft>
                <a:spcPct val="0"/>
              </a:spcAft>
              <a:defRPr sz="4400">
                <a:solidFill>
                  <a:schemeClr val="tx2"/>
                </a:solidFill>
                <a:latin typeface="+mj-lt"/>
                <a:ea typeface="+mj-ea"/>
                <a:cs typeface="+mj-cs"/>
              </a:defRPr>
            </a:lvl1pPr>
            <a:lvl2pPr algn="l" rtl="1" fontAlgn="base">
              <a:spcBef>
                <a:spcPct val="0"/>
              </a:spcBef>
              <a:spcAft>
                <a:spcPct val="0"/>
              </a:spcAft>
              <a:defRPr sz="4400">
                <a:solidFill>
                  <a:schemeClr val="tx2"/>
                </a:solidFill>
                <a:latin typeface="Arial Black" pitchFamily="34" charset="0"/>
                <a:cs typeface="Arial" charset="0"/>
              </a:defRPr>
            </a:lvl2pPr>
            <a:lvl3pPr algn="l" rtl="1" fontAlgn="base">
              <a:spcBef>
                <a:spcPct val="0"/>
              </a:spcBef>
              <a:spcAft>
                <a:spcPct val="0"/>
              </a:spcAft>
              <a:defRPr sz="4400">
                <a:solidFill>
                  <a:schemeClr val="tx2"/>
                </a:solidFill>
                <a:latin typeface="Arial Black" pitchFamily="34" charset="0"/>
                <a:cs typeface="Arial" charset="0"/>
              </a:defRPr>
            </a:lvl3pPr>
            <a:lvl4pPr algn="l" rtl="1" fontAlgn="base">
              <a:spcBef>
                <a:spcPct val="0"/>
              </a:spcBef>
              <a:spcAft>
                <a:spcPct val="0"/>
              </a:spcAft>
              <a:defRPr sz="4400">
                <a:solidFill>
                  <a:schemeClr val="tx2"/>
                </a:solidFill>
                <a:latin typeface="Arial Black" pitchFamily="34" charset="0"/>
                <a:cs typeface="Arial" charset="0"/>
              </a:defRPr>
            </a:lvl4pPr>
            <a:lvl5pPr algn="l" rtl="1" fontAlgn="base">
              <a:spcBef>
                <a:spcPct val="0"/>
              </a:spcBef>
              <a:spcAft>
                <a:spcPct val="0"/>
              </a:spcAft>
              <a:defRPr sz="4400">
                <a:solidFill>
                  <a:schemeClr val="tx2"/>
                </a:solidFill>
                <a:latin typeface="Arial Black" pitchFamily="34" charset="0"/>
                <a:cs typeface="Arial" charset="0"/>
              </a:defRPr>
            </a:lvl5pPr>
            <a:lvl6pPr marL="457200" algn="l" rtl="1" fontAlgn="base">
              <a:spcBef>
                <a:spcPct val="0"/>
              </a:spcBef>
              <a:spcAft>
                <a:spcPct val="0"/>
              </a:spcAft>
              <a:defRPr sz="4400">
                <a:solidFill>
                  <a:schemeClr val="tx2"/>
                </a:solidFill>
                <a:latin typeface="Arial Black" pitchFamily="34" charset="0"/>
                <a:cs typeface="Arial" charset="0"/>
              </a:defRPr>
            </a:lvl6pPr>
            <a:lvl7pPr marL="914400" algn="l" rtl="1" fontAlgn="base">
              <a:spcBef>
                <a:spcPct val="0"/>
              </a:spcBef>
              <a:spcAft>
                <a:spcPct val="0"/>
              </a:spcAft>
              <a:defRPr sz="4400">
                <a:solidFill>
                  <a:schemeClr val="tx2"/>
                </a:solidFill>
                <a:latin typeface="Arial Black" pitchFamily="34" charset="0"/>
                <a:cs typeface="Arial" charset="0"/>
              </a:defRPr>
            </a:lvl7pPr>
            <a:lvl8pPr marL="1371600" algn="l" rtl="1" fontAlgn="base">
              <a:spcBef>
                <a:spcPct val="0"/>
              </a:spcBef>
              <a:spcAft>
                <a:spcPct val="0"/>
              </a:spcAft>
              <a:defRPr sz="4400">
                <a:solidFill>
                  <a:schemeClr val="tx2"/>
                </a:solidFill>
                <a:latin typeface="Arial Black" pitchFamily="34" charset="0"/>
                <a:cs typeface="Arial" charset="0"/>
              </a:defRPr>
            </a:lvl8pPr>
            <a:lvl9pPr marL="1828800" algn="l" rtl="1" fontAlgn="base">
              <a:spcBef>
                <a:spcPct val="0"/>
              </a:spcBef>
              <a:spcAft>
                <a:spcPct val="0"/>
              </a:spcAft>
              <a:defRPr sz="4400">
                <a:solidFill>
                  <a:schemeClr val="tx2"/>
                </a:solidFill>
                <a:latin typeface="Arial Black" pitchFamily="34" charset="0"/>
                <a:cs typeface="Arial" charset="0"/>
              </a:defRPr>
            </a:lvl9pPr>
          </a:lstStyle>
          <a:p>
            <a:pPr algn="ctr"/>
            <a:r>
              <a:rPr lang="ar-SA" sz="5400" dirty="0">
                <a:solidFill>
                  <a:srgbClr val="FFFFFF"/>
                </a:solidFill>
                <a:cs typeface="Simple Indust Shaded" pitchFamily="2" charset="-78"/>
              </a:rPr>
              <a:t>أدوار المجموعات</a:t>
            </a:r>
            <a:endParaRPr lang="en-US" sz="5400" dirty="0">
              <a:solidFill>
                <a:srgbClr val="FFFFFF"/>
              </a:solidFill>
              <a:cs typeface="Simple Indust Shaded" pitchFamily="2" charset="-78"/>
            </a:endParaRPr>
          </a:p>
        </p:txBody>
      </p:sp>
    </p:spTree>
    <p:extLst>
      <p:ext uri="{BB962C8B-B14F-4D97-AF65-F5344CB8AC3E}">
        <p14:creationId xmlns:p14="http://schemas.microsoft.com/office/powerpoint/2010/main" val="499824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مزايا التعليم التعاوني </a:t>
            </a:r>
            <a:endParaRPr lang="ar-IQ" dirty="0"/>
          </a:p>
        </p:txBody>
      </p:sp>
      <p:sp>
        <p:nvSpPr>
          <p:cNvPr id="3" name="Content Placeholder 2"/>
          <p:cNvSpPr>
            <a:spLocks noGrp="1"/>
          </p:cNvSpPr>
          <p:nvPr>
            <p:ph idx="1"/>
          </p:nvPr>
        </p:nvSpPr>
        <p:spPr/>
        <p:txBody>
          <a:bodyPr>
            <a:normAutofit fontScale="77500" lnSpcReduction="20000"/>
          </a:bodyPr>
          <a:lstStyle/>
          <a:p>
            <a:r>
              <a:rPr lang="ar-IQ" dirty="0" smtClean="0"/>
              <a:t>1-إعطاء </a:t>
            </a:r>
            <a:r>
              <a:rPr lang="ar-IQ" dirty="0"/>
              <a:t>المتعلمين فرصة ليلعبوا أدواراً خاصة أو يتدربوا على سلوكيات قياسية.</a:t>
            </a:r>
            <a:r>
              <a:rPr lang="ar-IQ" dirty="0" smtClean="0"/>
              <a:t/>
            </a:r>
            <a:br>
              <a:rPr lang="ar-IQ" dirty="0" smtClean="0"/>
            </a:br>
            <a:r>
              <a:rPr lang="ar-IQ" dirty="0"/>
              <a:t>2- تنمي روح التعاون بين المعلمين والمتعلمين في عمليتي التعليم والتعلم.</a:t>
            </a:r>
            <a:r>
              <a:rPr lang="ar-IQ" dirty="0" smtClean="0"/>
              <a:t/>
            </a:r>
            <a:br>
              <a:rPr lang="ar-IQ" dirty="0" smtClean="0"/>
            </a:br>
            <a:r>
              <a:rPr lang="ar-IQ" dirty="0"/>
              <a:t>3- إتاحة فرصة التعلم الفردي والجماعي للمتعلمين.</a:t>
            </a:r>
            <a:r>
              <a:rPr lang="ar-IQ" dirty="0" smtClean="0"/>
              <a:t/>
            </a:r>
            <a:br>
              <a:rPr lang="ar-IQ" dirty="0" smtClean="0"/>
            </a:br>
            <a:r>
              <a:rPr lang="ar-IQ" dirty="0"/>
              <a:t>4- تشجع على التفاعل بين المتعلمين مما ينمي المهارات الاجتماعية لديهم.</a:t>
            </a:r>
            <a:r>
              <a:rPr lang="ar-IQ" dirty="0" smtClean="0"/>
              <a:t/>
            </a:r>
            <a:br>
              <a:rPr lang="ar-IQ" dirty="0" smtClean="0"/>
            </a:br>
            <a:r>
              <a:rPr lang="ar-IQ" dirty="0"/>
              <a:t>5- تنمي جوانب التعلم المختلفة في شخصية المتعلم (معرفية، وجدانية، مهارية).</a:t>
            </a:r>
            <a:r>
              <a:rPr lang="ar-IQ" dirty="0" smtClean="0"/>
              <a:t/>
            </a:r>
            <a:br>
              <a:rPr lang="ar-IQ" dirty="0" smtClean="0"/>
            </a:br>
            <a:r>
              <a:rPr lang="ar-IQ" dirty="0"/>
              <a:t>6- تنمي عمليات عقلية دنيا ومتوسطة وعليا.</a:t>
            </a:r>
            <a:r>
              <a:rPr lang="ar-IQ" dirty="0" smtClean="0"/>
              <a:t/>
            </a:r>
            <a:br>
              <a:rPr lang="ar-IQ" dirty="0" smtClean="0"/>
            </a:br>
            <a:r>
              <a:rPr lang="ar-IQ" dirty="0"/>
              <a:t>7- يمكن استخدامها مع مختلف المجالات المعرفية من اجتماعية وإنسانية وعلمية.</a:t>
            </a:r>
            <a:r>
              <a:rPr lang="ar-IQ" dirty="0" smtClean="0"/>
              <a:t/>
            </a:r>
            <a:br>
              <a:rPr lang="ar-IQ" dirty="0" smtClean="0"/>
            </a:br>
            <a:r>
              <a:rPr lang="ar-IQ" dirty="0" smtClean="0"/>
              <a:t/>
            </a:r>
            <a:br>
              <a:rPr lang="ar-IQ" dirty="0" smtClean="0"/>
            </a:br>
            <a:r>
              <a:rPr lang="ar-IQ" dirty="0" smtClean="0"/>
              <a:t>8- </a:t>
            </a:r>
            <a:r>
              <a:rPr lang="ar-IQ" dirty="0"/>
              <a:t>إن الأشخاص في المجموعة الواحدة يعبرون عن اختلافاتهم بانفتاح، إن مثل هذه التعبيرات تخلق تواصلاً أصيلا وتوفر بدائل أكثر لاتخاذ قرار نوعي.</a:t>
            </a:r>
          </a:p>
        </p:txBody>
      </p:sp>
    </p:spTree>
    <p:extLst>
      <p:ext uri="{BB962C8B-B14F-4D97-AF65-F5344CB8AC3E}">
        <p14:creationId xmlns:p14="http://schemas.microsoft.com/office/powerpoint/2010/main" val="2330582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dirty="0"/>
          </a:p>
        </p:txBody>
      </p:sp>
    </p:spTree>
    <p:extLst>
      <p:ext uri="{BB962C8B-B14F-4D97-AF65-F5344CB8AC3E}">
        <p14:creationId xmlns:p14="http://schemas.microsoft.com/office/powerpoint/2010/main" val="292541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683568" y="332656"/>
            <a:ext cx="8229600" cy="1224136"/>
          </a:xfrm>
          <a:prstGeom prst="rect">
            <a:avLst/>
          </a:prstGeom>
          <a:solidFill>
            <a:schemeClr val="accent1"/>
          </a:solidFill>
          <a:ln>
            <a:noFill/>
          </a:ln>
          <a:effectLst/>
          <a:scene3d>
            <a:camera prst="legacyObliqueTopRight"/>
            <a:lightRig rig="legacyFlat3" dir="b"/>
          </a:scene3d>
          <a:sp3d extrusionH="430200" prstMaterial="legacyMatte">
            <a:bevelT w="13500" h="13500" prst="angle"/>
            <a:bevelB w="13500" h="13500" prst="angle"/>
            <a:extrusionClr>
              <a:schemeClr val="accent1"/>
            </a:extrusionClr>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vert="horz" wrap="square" lIns="91440" tIns="45720" rIns="91440" bIns="45720" numCol="1" anchor="ctr" anchorCtr="0" compatLnSpc="1">
            <a:prstTxWarp prst="textNoShape">
              <a:avLst/>
            </a:prstTxWarp>
            <a:flatTx/>
          </a:bodyPr>
          <a:lstStyle>
            <a:lvl1pPr algn="l" rtl="1" fontAlgn="base">
              <a:spcBef>
                <a:spcPct val="0"/>
              </a:spcBef>
              <a:spcAft>
                <a:spcPct val="0"/>
              </a:spcAft>
              <a:defRPr sz="4400">
                <a:solidFill>
                  <a:schemeClr val="tx2"/>
                </a:solidFill>
                <a:latin typeface="+mj-lt"/>
                <a:ea typeface="+mj-ea"/>
                <a:cs typeface="+mj-cs"/>
              </a:defRPr>
            </a:lvl1pPr>
            <a:lvl2pPr algn="l" rtl="1" fontAlgn="base">
              <a:spcBef>
                <a:spcPct val="0"/>
              </a:spcBef>
              <a:spcAft>
                <a:spcPct val="0"/>
              </a:spcAft>
              <a:defRPr sz="4400">
                <a:solidFill>
                  <a:schemeClr val="tx2"/>
                </a:solidFill>
                <a:latin typeface="Arial Black" pitchFamily="34" charset="0"/>
                <a:cs typeface="Arial" charset="0"/>
              </a:defRPr>
            </a:lvl2pPr>
            <a:lvl3pPr algn="l" rtl="1" fontAlgn="base">
              <a:spcBef>
                <a:spcPct val="0"/>
              </a:spcBef>
              <a:spcAft>
                <a:spcPct val="0"/>
              </a:spcAft>
              <a:defRPr sz="4400">
                <a:solidFill>
                  <a:schemeClr val="tx2"/>
                </a:solidFill>
                <a:latin typeface="Arial Black" pitchFamily="34" charset="0"/>
                <a:cs typeface="Arial" charset="0"/>
              </a:defRPr>
            </a:lvl3pPr>
            <a:lvl4pPr algn="l" rtl="1" fontAlgn="base">
              <a:spcBef>
                <a:spcPct val="0"/>
              </a:spcBef>
              <a:spcAft>
                <a:spcPct val="0"/>
              </a:spcAft>
              <a:defRPr sz="4400">
                <a:solidFill>
                  <a:schemeClr val="tx2"/>
                </a:solidFill>
                <a:latin typeface="Arial Black" pitchFamily="34" charset="0"/>
                <a:cs typeface="Arial" charset="0"/>
              </a:defRPr>
            </a:lvl4pPr>
            <a:lvl5pPr algn="l" rtl="1" fontAlgn="base">
              <a:spcBef>
                <a:spcPct val="0"/>
              </a:spcBef>
              <a:spcAft>
                <a:spcPct val="0"/>
              </a:spcAft>
              <a:defRPr sz="4400">
                <a:solidFill>
                  <a:schemeClr val="tx2"/>
                </a:solidFill>
                <a:latin typeface="Arial Black" pitchFamily="34" charset="0"/>
                <a:cs typeface="Arial" charset="0"/>
              </a:defRPr>
            </a:lvl5pPr>
            <a:lvl6pPr marL="457200" algn="l" rtl="1" fontAlgn="base">
              <a:spcBef>
                <a:spcPct val="0"/>
              </a:spcBef>
              <a:spcAft>
                <a:spcPct val="0"/>
              </a:spcAft>
              <a:defRPr sz="4400">
                <a:solidFill>
                  <a:schemeClr val="tx2"/>
                </a:solidFill>
                <a:latin typeface="Arial Black" pitchFamily="34" charset="0"/>
                <a:cs typeface="Arial" charset="0"/>
              </a:defRPr>
            </a:lvl6pPr>
            <a:lvl7pPr marL="914400" algn="l" rtl="1" fontAlgn="base">
              <a:spcBef>
                <a:spcPct val="0"/>
              </a:spcBef>
              <a:spcAft>
                <a:spcPct val="0"/>
              </a:spcAft>
              <a:defRPr sz="4400">
                <a:solidFill>
                  <a:schemeClr val="tx2"/>
                </a:solidFill>
                <a:latin typeface="Arial Black" pitchFamily="34" charset="0"/>
                <a:cs typeface="Arial" charset="0"/>
              </a:defRPr>
            </a:lvl7pPr>
            <a:lvl8pPr marL="1371600" algn="l" rtl="1" fontAlgn="base">
              <a:spcBef>
                <a:spcPct val="0"/>
              </a:spcBef>
              <a:spcAft>
                <a:spcPct val="0"/>
              </a:spcAft>
              <a:defRPr sz="4400">
                <a:solidFill>
                  <a:schemeClr val="tx2"/>
                </a:solidFill>
                <a:latin typeface="Arial Black" pitchFamily="34" charset="0"/>
                <a:cs typeface="Arial" charset="0"/>
              </a:defRPr>
            </a:lvl8pPr>
            <a:lvl9pPr marL="1828800" algn="l" rtl="1" fontAlgn="base">
              <a:spcBef>
                <a:spcPct val="0"/>
              </a:spcBef>
              <a:spcAft>
                <a:spcPct val="0"/>
              </a:spcAft>
              <a:defRPr sz="4400">
                <a:solidFill>
                  <a:schemeClr val="tx2"/>
                </a:solidFill>
                <a:latin typeface="Arial Black" pitchFamily="34" charset="0"/>
                <a:cs typeface="Arial" charset="0"/>
              </a:defRPr>
            </a:lvl9pPr>
          </a:lstStyle>
          <a:p>
            <a:pPr algn="ctr"/>
            <a:r>
              <a:rPr lang="ar-SA" sz="5400">
                <a:solidFill>
                  <a:srgbClr val="FFFF00"/>
                </a:solidFill>
                <a:cs typeface="Simple Outline Pat" pitchFamily="2" charset="-78"/>
              </a:rPr>
              <a:t>بعض طرق التدريس</a:t>
            </a:r>
          </a:p>
        </p:txBody>
      </p:sp>
      <p:sp>
        <p:nvSpPr>
          <p:cNvPr id="5" name="Rectangle 4"/>
          <p:cNvSpPr>
            <a:spLocks noChangeArrowheads="1"/>
          </p:cNvSpPr>
          <p:nvPr/>
        </p:nvSpPr>
        <p:spPr bwMode="auto">
          <a:xfrm>
            <a:off x="2952101" y="1858671"/>
            <a:ext cx="5884731" cy="1143000"/>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flatTx/>
          </a:bodyPr>
          <a:lstStyle>
            <a:defPPr>
              <a:defRPr lang="ar-SA"/>
            </a:defPPr>
            <a:lvl1pPr algn="r" rtl="1" fontAlgn="base">
              <a:spcBef>
                <a:spcPct val="0"/>
              </a:spcBef>
              <a:spcAft>
                <a:spcPct val="0"/>
              </a:spcAft>
              <a:defRPr kern="1200">
                <a:solidFill>
                  <a:schemeClr val="tx1"/>
                </a:solidFill>
                <a:latin typeface="Arial Black" pitchFamily="34" charset="0"/>
                <a:ea typeface="+mn-ea"/>
                <a:cs typeface="Arial" charset="0"/>
              </a:defRPr>
            </a:lvl1pPr>
            <a:lvl2pPr marL="457200" algn="r" rtl="1" fontAlgn="base">
              <a:spcBef>
                <a:spcPct val="0"/>
              </a:spcBef>
              <a:spcAft>
                <a:spcPct val="0"/>
              </a:spcAft>
              <a:defRPr kern="1200">
                <a:solidFill>
                  <a:schemeClr val="tx1"/>
                </a:solidFill>
                <a:latin typeface="Arial Black" pitchFamily="34" charset="0"/>
                <a:ea typeface="+mn-ea"/>
                <a:cs typeface="Arial" charset="0"/>
              </a:defRPr>
            </a:lvl2pPr>
            <a:lvl3pPr marL="914400" algn="r" rtl="1" fontAlgn="base">
              <a:spcBef>
                <a:spcPct val="0"/>
              </a:spcBef>
              <a:spcAft>
                <a:spcPct val="0"/>
              </a:spcAft>
              <a:defRPr kern="1200">
                <a:solidFill>
                  <a:schemeClr val="tx1"/>
                </a:solidFill>
                <a:latin typeface="Arial Black" pitchFamily="34" charset="0"/>
                <a:ea typeface="+mn-ea"/>
                <a:cs typeface="Arial" charset="0"/>
              </a:defRPr>
            </a:lvl3pPr>
            <a:lvl4pPr marL="1371600" algn="r" rtl="1" fontAlgn="base">
              <a:spcBef>
                <a:spcPct val="0"/>
              </a:spcBef>
              <a:spcAft>
                <a:spcPct val="0"/>
              </a:spcAft>
              <a:defRPr kern="1200">
                <a:solidFill>
                  <a:schemeClr val="tx1"/>
                </a:solidFill>
                <a:latin typeface="Arial Black" pitchFamily="34" charset="0"/>
                <a:ea typeface="+mn-ea"/>
                <a:cs typeface="Arial" charset="0"/>
              </a:defRPr>
            </a:lvl4pPr>
            <a:lvl5pPr marL="1828800" algn="r" rtl="1" fontAlgn="base">
              <a:spcBef>
                <a:spcPct val="0"/>
              </a:spcBef>
              <a:spcAft>
                <a:spcPct val="0"/>
              </a:spcAft>
              <a:defRPr kern="1200">
                <a:solidFill>
                  <a:schemeClr val="tx1"/>
                </a:solidFill>
                <a:latin typeface="Arial Black" pitchFamily="34" charset="0"/>
                <a:ea typeface="+mn-ea"/>
                <a:cs typeface="Arial" charset="0"/>
              </a:defRPr>
            </a:lvl5pPr>
            <a:lvl6pPr marL="2286000" algn="r" defTabSz="914400" rtl="1" eaLnBrk="1" latinLnBrk="0" hangingPunct="1">
              <a:defRPr kern="1200">
                <a:solidFill>
                  <a:schemeClr val="tx1"/>
                </a:solidFill>
                <a:latin typeface="Arial Black" pitchFamily="34" charset="0"/>
                <a:ea typeface="+mn-ea"/>
                <a:cs typeface="Arial" charset="0"/>
              </a:defRPr>
            </a:lvl6pPr>
            <a:lvl7pPr marL="2743200" algn="r" defTabSz="914400" rtl="1" eaLnBrk="1" latinLnBrk="0" hangingPunct="1">
              <a:defRPr kern="1200">
                <a:solidFill>
                  <a:schemeClr val="tx1"/>
                </a:solidFill>
                <a:latin typeface="Arial Black" pitchFamily="34" charset="0"/>
                <a:ea typeface="+mn-ea"/>
                <a:cs typeface="Arial" charset="0"/>
              </a:defRPr>
            </a:lvl7pPr>
            <a:lvl8pPr marL="3200400" algn="r" defTabSz="914400" rtl="1" eaLnBrk="1" latinLnBrk="0" hangingPunct="1">
              <a:defRPr kern="1200">
                <a:solidFill>
                  <a:schemeClr val="tx1"/>
                </a:solidFill>
                <a:latin typeface="Arial Black" pitchFamily="34" charset="0"/>
                <a:ea typeface="+mn-ea"/>
                <a:cs typeface="Arial" charset="0"/>
              </a:defRPr>
            </a:lvl8pPr>
            <a:lvl9pPr marL="3657600" algn="r" defTabSz="914400" rtl="1" eaLnBrk="1" latinLnBrk="0" hangingPunct="1">
              <a:defRPr kern="1200">
                <a:solidFill>
                  <a:schemeClr val="tx1"/>
                </a:solidFill>
                <a:latin typeface="Arial Black" pitchFamily="34" charset="0"/>
                <a:ea typeface="+mn-ea"/>
                <a:cs typeface="Arial" charset="0"/>
              </a:defRPr>
            </a:lvl9pPr>
          </a:lstStyle>
          <a:p>
            <a:pPr algn="ctr"/>
            <a:r>
              <a:rPr lang="ar-SA" sz="6600" dirty="0">
                <a:solidFill>
                  <a:schemeClr val="tx2"/>
                </a:solidFill>
                <a:latin typeface="Times New Roman" pitchFamily="18" charset="0"/>
                <a:cs typeface="Old Antic Outline Shaded" pitchFamily="2" charset="-78"/>
              </a:rPr>
              <a:t>المحاضرة ( الإلقاء )</a:t>
            </a:r>
            <a:endParaRPr lang="en-US" sz="6600" dirty="0">
              <a:solidFill>
                <a:schemeClr val="tx2"/>
              </a:solidFill>
              <a:latin typeface="Times New Roman" pitchFamily="18" charset="0"/>
              <a:cs typeface="Old Antic Outline Shaded" pitchFamily="2" charset="-78"/>
            </a:endParaRPr>
          </a:p>
        </p:txBody>
      </p:sp>
      <p:sp>
        <p:nvSpPr>
          <p:cNvPr id="6" name="Rectangle 5"/>
          <p:cNvSpPr>
            <a:spLocks noChangeArrowheads="1"/>
          </p:cNvSpPr>
          <p:nvPr/>
        </p:nvSpPr>
        <p:spPr bwMode="auto">
          <a:xfrm>
            <a:off x="2952101" y="2987825"/>
            <a:ext cx="5911507" cy="1161255"/>
          </a:xfrm>
          <a:prstGeom prst="rect">
            <a:avLst/>
          </a:prstGeom>
          <a:ln>
            <a:headEnd/>
            <a:tailEnd/>
          </a:ln>
          <a:extLst/>
        </p:spPr>
        <p:style>
          <a:lnRef idx="1">
            <a:schemeClr val="accent1"/>
          </a:lnRef>
          <a:fillRef idx="2">
            <a:schemeClr val="accent1"/>
          </a:fillRef>
          <a:effectRef idx="1">
            <a:schemeClr val="accent1"/>
          </a:effectRef>
          <a:fontRef idx="minor">
            <a:schemeClr val="dk1"/>
          </a:fontRef>
        </p:style>
        <p:txBody>
          <a:bodyPr wrap="none" anchor="ctr">
            <a:flatTx/>
          </a:bodyPr>
          <a:lstStyle>
            <a:defPPr>
              <a:defRPr lang="ar-SA"/>
            </a:defPPr>
            <a:lvl1pPr algn="r" rtl="1" fontAlgn="base">
              <a:spcBef>
                <a:spcPct val="0"/>
              </a:spcBef>
              <a:spcAft>
                <a:spcPct val="0"/>
              </a:spcAft>
              <a:defRPr kern="1200">
                <a:solidFill>
                  <a:schemeClr val="tx1"/>
                </a:solidFill>
                <a:latin typeface="Arial Black" pitchFamily="34" charset="0"/>
                <a:ea typeface="+mn-ea"/>
                <a:cs typeface="Arial" charset="0"/>
              </a:defRPr>
            </a:lvl1pPr>
            <a:lvl2pPr marL="457200" algn="r" rtl="1" fontAlgn="base">
              <a:spcBef>
                <a:spcPct val="0"/>
              </a:spcBef>
              <a:spcAft>
                <a:spcPct val="0"/>
              </a:spcAft>
              <a:defRPr kern="1200">
                <a:solidFill>
                  <a:schemeClr val="tx1"/>
                </a:solidFill>
                <a:latin typeface="Arial Black" pitchFamily="34" charset="0"/>
                <a:ea typeface="+mn-ea"/>
                <a:cs typeface="Arial" charset="0"/>
              </a:defRPr>
            </a:lvl2pPr>
            <a:lvl3pPr marL="914400" algn="r" rtl="1" fontAlgn="base">
              <a:spcBef>
                <a:spcPct val="0"/>
              </a:spcBef>
              <a:spcAft>
                <a:spcPct val="0"/>
              </a:spcAft>
              <a:defRPr kern="1200">
                <a:solidFill>
                  <a:schemeClr val="tx1"/>
                </a:solidFill>
                <a:latin typeface="Arial Black" pitchFamily="34" charset="0"/>
                <a:ea typeface="+mn-ea"/>
                <a:cs typeface="Arial" charset="0"/>
              </a:defRPr>
            </a:lvl3pPr>
            <a:lvl4pPr marL="1371600" algn="r" rtl="1" fontAlgn="base">
              <a:spcBef>
                <a:spcPct val="0"/>
              </a:spcBef>
              <a:spcAft>
                <a:spcPct val="0"/>
              </a:spcAft>
              <a:defRPr kern="1200">
                <a:solidFill>
                  <a:schemeClr val="tx1"/>
                </a:solidFill>
                <a:latin typeface="Arial Black" pitchFamily="34" charset="0"/>
                <a:ea typeface="+mn-ea"/>
                <a:cs typeface="Arial" charset="0"/>
              </a:defRPr>
            </a:lvl4pPr>
            <a:lvl5pPr marL="1828800" algn="r" rtl="1" fontAlgn="base">
              <a:spcBef>
                <a:spcPct val="0"/>
              </a:spcBef>
              <a:spcAft>
                <a:spcPct val="0"/>
              </a:spcAft>
              <a:defRPr kern="1200">
                <a:solidFill>
                  <a:schemeClr val="tx1"/>
                </a:solidFill>
                <a:latin typeface="Arial Black" pitchFamily="34" charset="0"/>
                <a:ea typeface="+mn-ea"/>
                <a:cs typeface="Arial" charset="0"/>
              </a:defRPr>
            </a:lvl5pPr>
            <a:lvl6pPr marL="2286000" algn="r" defTabSz="914400" rtl="1" eaLnBrk="1" latinLnBrk="0" hangingPunct="1">
              <a:defRPr kern="1200">
                <a:solidFill>
                  <a:schemeClr val="tx1"/>
                </a:solidFill>
                <a:latin typeface="Arial Black" pitchFamily="34" charset="0"/>
                <a:ea typeface="+mn-ea"/>
                <a:cs typeface="Arial" charset="0"/>
              </a:defRPr>
            </a:lvl6pPr>
            <a:lvl7pPr marL="2743200" algn="r" defTabSz="914400" rtl="1" eaLnBrk="1" latinLnBrk="0" hangingPunct="1">
              <a:defRPr kern="1200">
                <a:solidFill>
                  <a:schemeClr val="tx1"/>
                </a:solidFill>
                <a:latin typeface="Arial Black" pitchFamily="34" charset="0"/>
                <a:ea typeface="+mn-ea"/>
                <a:cs typeface="Arial" charset="0"/>
              </a:defRPr>
            </a:lvl7pPr>
            <a:lvl8pPr marL="3200400" algn="r" defTabSz="914400" rtl="1" eaLnBrk="1" latinLnBrk="0" hangingPunct="1">
              <a:defRPr kern="1200">
                <a:solidFill>
                  <a:schemeClr val="tx1"/>
                </a:solidFill>
                <a:latin typeface="Arial Black" pitchFamily="34" charset="0"/>
                <a:ea typeface="+mn-ea"/>
                <a:cs typeface="Arial" charset="0"/>
              </a:defRPr>
            </a:lvl8pPr>
            <a:lvl9pPr marL="3657600" algn="r" defTabSz="914400" rtl="1" eaLnBrk="1" latinLnBrk="0" hangingPunct="1">
              <a:defRPr kern="1200">
                <a:solidFill>
                  <a:schemeClr val="tx1"/>
                </a:solidFill>
                <a:latin typeface="Arial Black" pitchFamily="34" charset="0"/>
                <a:ea typeface="+mn-ea"/>
                <a:cs typeface="Arial" charset="0"/>
              </a:defRPr>
            </a:lvl9pPr>
          </a:lstStyle>
          <a:p>
            <a:pPr algn="ctr"/>
            <a:r>
              <a:rPr lang="ar-SA" sz="7200" dirty="0">
                <a:solidFill>
                  <a:schemeClr val="tx2"/>
                </a:solidFill>
                <a:latin typeface="Times New Roman" pitchFamily="18" charset="0"/>
                <a:cs typeface="Old Antic Outline Shaded" pitchFamily="2" charset="-78"/>
              </a:rPr>
              <a:t>الحوار والمناقشة</a:t>
            </a:r>
            <a:endParaRPr lang="en-US" sz="7200" dirty="0">
              <a:solidFill>
                <a:schemeClr val="tx2"/>
              </a:solidFill>
              <a:latin typeface="Times New Roman" pitchFamily="18" charset="0"/>
              <a:cs typeface="Old Antic Outline Shaded" pitchFamily="2" charset="-78"/>
            </a:endParaRPr>
          </a:p>
        </p:txBody>
      </p:sp>
      <p:sp>
        <p:nvSpPr>
          <p:cNvPr id="7" name="Rectangle 6"/>
          <p:cNvSpPr>
            <a:spLocks noChangeArrowheads="1"/>
          </p:cNvSpPr>
          <p:nvPr/>
        </p:nvSpPr>
        <p:spPr bwMode="auto">
          <a:xfrm>
            <a:off x="2952101" y="3964495"/>
            <a:ext cx="5884731" cy="1059937"/>
          </a:xfrm>
          <a:prstGeom prst="rect">
            <a:avLst/>
          </a:prstGeom>
          <a:ln>
            <a:headEnd/>
            <a:tailEnd/>
          </a:ln>
          <a:extLst/>
        </p:spPr>
        <p:style>
          <a:lnRef idx="1">
            <a:schemeClr val="accent5"/>
          </a:lnRef>
          <a:fillRef idx="2">
            <a:schemeClr val="accent5"/>
          </a:fillRef>
          <a:effectRef idx="1">
            <a:schemeClr val="accent5"/>
          </a:effectRef>
          <a:fontRef idx="minor">
            <a:schemeClr val="dk1"/>
          </a:fontRef>
        </p:style>
        <p:txBody>
          <a:bodyPr wrap="none" anchor="ctr">
            <a:flatTx/>
          </a:bodyPr>
          <a:lstStyle>
            <a:defPPr>
              <a:defRPr lang="ar-SA"/>
            </a:defPPr>
            <a:lvl1pPr algn="r" rtl="1" fontAlgn="base">
              <a:spcBef>
                <a:spcPct val="0"/>
              </a:spcBef>
              <a:spcAft>
                <a:spcPct val="0"/>
              </a:spcAft>
              <a:defRPr kern="1200">
                <a:solidFill>
                  <a:schemeClr val="tx1"/>
                </a:solidFill>
                <a:latin typeface="Arial Black" pitchFamily="34" charset="0"/>
                <a:ea typeface="+mn-ea"/>
                <a:cs typeface="Arial" charset="0"/>
              </a:defRPr>
            </a:lvl1pPr>
            <a:lvl2pPr marL="457200" algn="r" rtl="1" fontAlgn="base">
              <a:spcBef>
                <a:spcPct val="0"/>
              </a:spcBef>
              <a:spcAft>
                <a:spcPct val="0"/>
              </a:spcAft>
              <a:defRPr kern="1200">
                <a:solidFill>
                  <a:schemeClr val="tx1"/>
                </a:solidFill>
                <a:latin typeface="Arial Black" pitchFamily="34" charset="0"/>
                <a:ea typeface="+mn-ea"/>
                <a:cs typeface="Arial" charset="0"/>
              </a:defRPr>
            </a:lvl2pPr>
            <a:lvl3pPr marL="914400" algn="r" rtl="1" fontAlgn="base">
              <a:spcBef>
                <a:spcPct val="0"/>
              </a:spcBef>
              <a:spcAft>
                <a:spcPct val="0"/>
              </a:spcAft>
              <a:defRPr kern="1200">
                <a:solidFill>
                  <a:schemeClr val="tx1"/>
                </a:solidFill>
                <a:latin typeface="Arial Black" pitchFamily="34" charset="0"/>
                <a:ea typeface="+mn-ea"/>
                <a:cs typeface="Arial" charset="0"/>
              </a:defRPr>
            </a:lvl3pPr>
            <a:lvl4pPr marL="1371600" algn="r" rtl="1" fontAlgn="base">
              <a:spcBef>
                <a:spcPct val="0"/>
              </a:spcBef>
              <a:spcAft>
                <a:spcPct val="0"/>
              </a:spcAft>
              <a:defRPr kern="1200">
                <a:solidFill>
                  <a:schemeClr val="tx1"/>
                </a:solidFill>
                <a:latin typeface="Arial Black" pitchFamily="34" charset="0"/>
                <a:ea typeface="+mn-ea"/>
                <a:cs typeface="Arial" charset="0"/>
              </a:defRPr>
            </a:lvl4pPr>
            <a:lvl5pPr marL="1828800" algn="r" rtl="1" fontAlgn="base">
              <a:spcBef>
                <a:spcPct val="0"/>
              </a:spcBef>
              <a:spcAft>
                <a:spcPct val="0"/>
              </a:spcAft>
              <a:defRPr kern="1200">
                <a:solidFill>
                  <a:schemeClr val="tx1"/>
                </a:solidFill>
                <a:latin typeface="Arial Black" pitchFamily="34" charset="0"/>
                <a:ea typeface="+mn-ea"/>
                <a:cs typeface="Arial" charset="0"/>
              </a:defRPr>
            </a:lvl5pPr>
            <a:lvl6pPr marL="2286000" algn="r" defTabSz="914400" rtl="1" eaLnBrk="1" latinLnBrk="0" hangingPunct="1">
              <a:defRPr kern="1200">
                <a:solidFill>
                  <a:schemeClr val="tx1"/>
                </a:solidFill>
                <a:latin typeface="Arial Black" pitchFamily="34" charset="0"/>
                <a:ea typeface="+mn-ea"/>
                <a:cs typeface="Arial" charset="0"/>
              </a:defRPr>
            </a:lvl6pPr>
            <a:lvl7pPr marL="2743200" algn="r" defTabSz="914400" rtl="1" eaLnBrk="1" latinLnBrk="0" hangingPunct="1">
              <a:defRPr kern="1200">
                <a:solidFill>
                  <a:schemeClr val="tx1"/>
                </a:solidFill>
                <a:latin typeface="Arial Black" pitchFamily="34" charset="0"/>
                <a:ea typeface="+mn-ea"/>
                <a:cs typeface="Arial" charset="0"/>
              </a:defRPr>
            </a:lvl7pPr>
            <a:lvl8pPr marL="3200400" algn="r" defTabSz="914400" rtl="1" eaLnBrk="1" latinLnBrk="0" hangingPunct="1">
              <a:defRPr kern="1200">
                <a:solidFill>
                  <a:schemeClr val="tx1"/>
                </a:solidFill>
                <a:latin typeface="Arial Black" pitchFamily="34" charset="0"/>
                <a:ea typeface="+mn-ea"/>
                <a:cs typeface="Arial" charset="0"/>
              </a:defRPr>
            </a:lvl8pPr>
            <a:lvl9pPr marL="3657600" algn="r" defTabSz="914400" rtl="1" eaLnBrk="1" latinLnBrk="0" hangingPunct="1">
              <a:defRPr kern="1200">
                <a:solidFill>
                  <a:schemeClr val="tx1"/>
                </a:solidFill>
                <a:latin typeface="Arial Black" pitchFamily="34" charset="0"/>
                <a:ea typeface="+mn-ea"/>
                <a:cs typeface="Arial" charset="0"/>
              </a:defRPr>
            </a:lvl9pPr>
          </a:lstStyle>
          <a:p>
            <a:pPr algn="ctr"/>
            <a:r>
              <a:rPr lang="ar-IQ" sz="6600" dirty="0" smtClean="0">
                <a:solidFill>
                  <a:schemeClr val="tx2"/>
                </a:solidFill>
                <a:latin typeface="Times New Roman" pitchFamily="18" charset="0"/>
                <a:cs typeface="Old Antic Outline Shaded" pitchFamily="2" charset="-78"/>
              </a:rPr>
              <a:t>العروض العملي </a:t>
            </a:r>
            <a:endParaRPr lang="en-US" sz="6600" dirty="0">
              <a:solidFill>
                <a:schemeClr val="tx2"/>
              </a:solidFill>
              <a:latin typeface="Times New Roman" pitchFamily="18" charset="0"/>
              <a:cs typeface="Old Antic Outline Shaded" pitchFamily="2" charset="-78"/>
            </a:endParaRPr>
          </a:p>
        </p:txBody>
      </p:sp>
      <p:sp>
        <p:nvSpPr>
          <p:cNvPr id="8" name="Rectangle 7"/>
          <p:cNvSpPr>
            <a:spLocks noChangeArrowheads="1"/>
          </p:cNvSpPr>
          <p:nvPr/>
        </p:nvSpPr>
        <p:spPr bwMode="auto">
          <a:xfrm>
            <a:off x="2952101" y="4941168"/>
            <a:ext cx="5884731" cy="1088876"/>
          </a:xfrm>
          <a:prstGeom prst="rect">
            <a:avLst/>
          </a:prstGeom>
          <a:ln>
            <a:headEnd/>
            <a:tailEnd/>
          </a:ln>
          <a:extLst/>
        </p:spPr>
        <p:style>
          <a:lnRef idx="1">
            <a:schemeClr val="accent1"/>
          </a:lnRef>
          <a:fillRef idx="2">
            <a:schemeClr val="accent1"/>
          </a:fillRef>
          <a:effectRef idx="1">
            <a:schemeClr val="accent1"/>
          </a:effectRef>
          <a:fontRef idx="minor">
            <a:schemeClr val="dk1"/>
          </a:fontRef>
        </p:style>
        <p:txBody>
          <a:bodyPr wrap="none" anchor="ctr">
            <a:flatTx/>
          </a:bodyPr>
          <a:lstStyle>
            <a:defPPr>
              <a:defRPr lang="ar-SA"/>
            </a:defPPr>
            <a:lvl1pPr algn="r" rtl="1" fontAlgn="base">
              <a:spcBef>
                <a:spcPct val="0"/>
              </a:spcBef>
              <a:spcAft>
                <a:spcPct val="0"/>
              </a:spcAft>
              <a:defRPr kern="1200">
                <a:solidFill>
                  <a:schemeClr val="tx1"/>
                </a:solidFill>
                <a:latin typeface="Arial Black" pitchFamily="34" charset="0"/>
                <a:ea typeface="+mn-ea"/>
                <a:cs typeface="Arial" charset="0"/>
              </a:defRPr>
            </a:lvl1pPr>
            <a:lvl2pPr marL="457200" algn="r" rtl="1" fontAlgn="base">
              <a:spcBef>
                <a:spcPct val="0"/>
              </a:spcBef>
              <a:spcAft>
                <a:spcPct val="0"/>
              </a:spcAft>
              <a:defRPr kern="1200">
                <a:solidFill>
                  <a:schemeClr val="tx1"/>
                </a:solidFill>
                <a:latin typeface="Arial Black" pitchFamily="34" charset="0"/>
                <a:ea typeface="+mn-ea"/>
                <a:cs typeface="Arial" charset="0"/>
              </a:defRPr>
            </a:lvl2pPr>
            <a:lvl3pPr marL="914400" algn="r" rtl="1" fontAlgn="base">
              <a:spcBef>
                <a:spcPct val="0"/>
              </a:spcBef>
              <a:spcAft>
                <a:spcPct val="0"/>
              </a:spcAft>
              <a:defRPr kern="1200">
                <a:solidFill>
                  <a:schemeClr val="tx1"/>
                </a:solidFill>
                <a:latin typeface="Arial Black" pitchFamily="34" charset="0"/>
                <a:ea typeface="+mn-ea"/>
                <a:cs typeface="Arial" charset="0"/>
              </a:defRPr>
            </a:lvl3pPr>
            <a:lvl4pPr marL="1371600" algn="r" rtl="1" fontAlgn="base">
              <a:spcBef>
                <a:spcPct val="0"/>
              </a:spcBef>
              <a:spcAft>
                <a:spcPct val="0"/>
              </a:spcAft>
              <a:defRPr kern="1200">
                <a:solidFill>
                  <a:schemeClr val="tx1"/>
                </a:solidFill>
                <a:latin typeface="Arial Black" pitchFamily="34" charset="0"/>
                <a:ea typeface="+mn-ea"/>
                <a:cs typeface="Arial" charset="0"/>
              </a:defRPr>
            </a:lvl4pPr>
            <a:lvl5pPr marL="1828800" algn="r" rtl="1" fontAlgn="base">
              <a:spcBef>
                <a:spcPct val="0"/>
              </a:spcBef>
              <a:spcAft>
                <a:spcPct val="0"/>
              </a:spcAft>
              <a:defRPr kern="1200">
                <a:solidFill>
                  <a:schemeClr val="tx1"/>
                </a:solidFill>
                <a:latin typeface="Arial Black" pitchFamily="34" charset="0"/>
                <a:ea typeface="+mn-ea"/>
                <a:cs typeface="Arial" charset="0"/>
              </a:defRPr>
            </a:lvl5pPr>
            <a:lvl6pPr marL="2286000" algn="r" defTabSz="914400" rtl="1" eaLnBrk="1" latinLnBrk="0" hangingPunct="1">
              <a:defRPr kern="1200">
                <a:solidFill>
                  <a:schemeClr val="tx1"/>
                </a:solidFill>
                <a:latin typeface="Arial Black" pitchFamily="34" charset="0"/>
                <a:ea typeface="+mn-ea"/>
                <a:cs typeface="Arial" charset="0"/>
              </a:defRPr>
            </a:lvl6pPr>
            <a:lvl7pPr marL="2743200" algn="r" defTabSz="914400" rtl="1" eaLnBrk="1" latinLnBrk="0" hangingPunct="1">
              <a:defRPr kern="1200">
                <a:solidFill>
                  <a:schemeClr val="tx1"/>
                </a:solidFill>
                <a:latin typeface="Arial Black" pitchFamily="34" charset="0"/>
                <a:ea typeface="+mn-ea"/>
                <a:cs typeface="Arial" charset="0"/>
              </a:defRPr>
            </a:lvl7pPr>
            <a:lvl8pPr marL="3200400" algn="r" defTabSz="914400" rtl="1" eaLnBrk="1" latinLnBrk="0" hangingPunct="1">
              <a:defRPr kern="1200">
                <a:solidFill>
                  <a:schemeClr val="tx1"/>
                </a:solidFill>
                <a:latin typeface="Arial Black" pitchFamily="34" charset="0"/>
                <a:ea typeface="+mn-ea"/>
                <a:cs typeface="Arial" charset="0"/>
              </a:defRPr>
            </a:lvl8pPr>
            <a:lvl9pPr marL="3657600" algn="r" defTabSz="914400" rtl="1" eaLnBrk="1" latinLnBrk="0" hangingPunct="1">
              <a:defRPr kern="1200">
                <a:solidFill>
                  <a:schemeClr val="tx1"/>
                </a:solidFill>
                <a:latin typeface="Arial Black" pitchFamily="34" charset="0"/>
                <a:ea typeface="+mn-ea"/>
                <a:cs typeface="Arial" charset="0"/>
              </a:defRPr>
            </a:lvl9pPr>
          </a:lstStyle>
          <a:p>
            <a:pPr algn="ctr"/>
            <a:r>
              <a:rPr lang="ar-SA" sz="6000" dirty="0">
                <a:solidFill>
                  <a:schemeClr val="tx2"/>
                </a:solidFill>
                <a:latin typeface="Times New Roman" pitchFamily="18" charset="0"/>
                <a:cs typeface="Old Antic Outline Shaded" pitchFamily="2" charset="-78"/>
              </a:rPr>
              <a:t>التعليم التعاوني</a:t>
            </a:r>
            <a:endParaRPr lang="en-US" sz="6000" dirty="0">
              <a:solidFill>
                <a:schemeClr val="tx2"/>
              </a:solidFill>
              <a:latin typeface="Times New Roman" pitchFamily="18" charset="0"/>
              <a:cs typeface="Old Antic Outline Shaded" pitchFamily="2" charset="-78"/>
            </a:endParaRPr>
          </a:p>
        </p:txBody>
      </p:sp>
    </p:spTree>
    <p:extLst>
      <p:ext uri="{BB962C8B-B14F-4D97-AF65-F5344CB8AC3E}">
        <p14:creationId xmlns:p14="http://schemas.microsoft.com/office/powerpoint/2010/main" val="376836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SA" dirty="0" smtClean="0"/>
              <a:t>هي طريقة محورها </a:t>
            </a:r>
            <a:r>
              <a:rPr lang="ar-IQ" dirty="0" smtClean="0"/>
              <a:t>المعلم</a:t>
            </a:r>
            <a:r>
              <a:rPr lang="ar-SA" dirty="0" smtClean="0"/>
              <a:t>  الذي  يقدم المعلومات على         مسامع </a:t>
            </a:r>
            <a:r>
              <a:rPr lang="ar-IQ" dirty="0" smtClean="0"/>
              <a:t>الطلبة </a:t>
            </a:r>
            <a:r>
              <a:rPr lang="ar-SA" dirty="0" smtClean="0"/>
              <a:t>دفعة واحدة  ، قد </a:t>
            </a:r>
            <a:r>
              <a:rPr lang="ar-IQ" dirty="0" smtClean="0"/>
              <a:t>يتا</a:t>
            </a:r>
            <a:r>
              <a:rPr lang="ar-SA" dirty="0" smtClean="0"/>
              <a:t>ح  بعدها  فرصة  </a:t>
            </a:r>
            <a:r>
              <a:rPr lang="ar-IQ" dirty="0" smtClean="0"/>
              <a:t>للطلبة </a:t>
            </a:r>
            <a:r>
              <a:rPr lang="ar-IQ" dirty="0" smtClean="0"/>
              <a:t>لل</a:t>
            </a:r>
            <a:r>
              <a:rPr lang="ar-SA" dirty="0" smtClean="0"/>
              <a:t>مناقشة وقد لا تتاح ، وهي طريقة فيها اقتصاد في الوقت والجهد إلا أنها لا تصلح لتلاميذ وطلاب المدارس في الغالب لأنها تجعل دور الطالب سلبياً في الموقف التعليمي ، أي مجرد متلقٍ للمعلومات0</a:t>
            </a:r>
            <a:endParaRPr lang="en-US" dirty="0" smtClean="0"/>
          </a:p>
          <a:p>
            <a:pPr marL="0" indent="0">
              <a:buNone/>
            </a:pPr>
            <a:endParaRPr lang="ar-IQ" dirty="0"/>
          </a:p>
        </p:txBody>
      </p:sp>
      <p:sp>
        <p:nvSpPr>
          <p:cNvPr id="4" name="Title 3"/>
          <p:cNvSpPr>
            <a:spLocks noGrp="1" noChangeArrowheads="1"/>
          </p:cNvSpPr>
          <p:nvPr>
            <p:ph type="title"/>
          </p:nvPr>
        </p:nvSpPr>
        <p:spPr bwMode="auto">
          <a:prstGeom prst="rect">
            <a:avLst/>
          </a:prstGeom>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flatTx/>
          </a:bodyPr>
          <a:lstStyle>
            <a:lvl1pPr algn="l" rtl="1" fontAlgn="base">
              <a:spcBef>
                <a:spcPct val="0"/>
              </a:spcBef>
              <a:spcAft>
                <a:spcPct val="0"/>
              </a:spcAft>
              <a:defRPr sz="4400">
                <a:solidFill>
                  <a:schemeClr val="tx2"/>
                </a:solidFill>
                <a:latin typeface="+mj-lt"/>
                <a:ea typeface="+mj-ea"/>
                <a:cs typeface="+mj-cs"/>
              </a:defRPr>
            </a:lvl1pPr>
            <a:lvl2pPr algn="l" rtl="1" fontAlgn="base">
              <a:spcBef>
                <a:spcPct val="0"/>
              </a:spcBef>
              <a:spcAft>
                <a:spcPct val="0"/>
              </a:spcAft>
              <a:defRPr sz="4400">
                <a:solidFill>
                  <a:schemeClr val="tx2"/>
                </a:solidFill>
                <a:latin typeface="Arial Black" pitchFamily="34" charset="0"/>
                <a:cs typeface="Arial" charset="0"/>
              </a:defRPr>
            </a:lvl2pPr>
            <a:lvl3pPr algn="l" rtl="1" fontAlgn="base">
              <a:spcBef>
                <a:spcPct val="0"/>
              </a:spcBef>
              <a:spcAft>
                <a:spcPct val="0"/>
              </a:spcAft>
              <a:defRPr sz="4400">
                <a:solidFill>
                  <a:schemeClr val="tx2"/>
                </a:solidFill>
                <a:latin typeface="Arial Black" pitchFamily="34" charset="0"/>
                <a:cs typeface="Arial" charset="0"/>
              </a:defRPr>
            </a:lvl3pPr>
            <a:lvl4pPr algn="l" rtl="1" fontAlgn="base">
              <a:spcBef>
                <a:spcPct val="0"/>
              </a:spcBef>
              <a:spcAft>
                <a:spcPct val="0"/>
              </a:spcAft>
              <a:defRPr sz="4400">
                <a:solidFill>
                  <a:schemeClr val="tx2"/>
                </a:solidFill>
                <a:latin typeface="Arial Black" pitchFamily="34" charset="0"/>
                <a:cs typeface="Arial" charset="0"/>
              </a:defRPr>
            </a:lvl4pPr>
            <a:lvl5pPr algn="l" rtl="1" fontAlgn="base">
              <a:spcBef>
                <a:spcPct val="0"/>
              </a:spcBef>
              <a:spcAft>
                <a:spcPct val="0"/>
              </a:spcAft>
              <a:defRPr sz="4400">
                <a:solidFill>
                  <a:schemeClr val="tx2"/>
                </a:solidFill>
                <a:latin typeface="Arial Black" pitchFamily="34" charset="0"/>
                <a:cs typeface="Arial" charset="0"/>
              </a:defRPr>
            </a:lvl5pPr>
            <a:lvl6pPr marL="457200" algn="l" rtl="1" fontAlgn="base">
              <a:spcBef>
                <a:spcPct val="0"/>
              </a:spcBef>
              <a:spcAft>
                <a:spcPct val="0"/>
              </a:spcAft>
              <a:defRPr sz="4400">
                <a:solidFill>
                  <a:schemeClr val="tx2"/>
                </a:solidFill>
                <a:latin typeface="Arial Black" pitchFamily="34" charset="0"/>
                <a:cs typeface="Arial" charset="0"/>
              </a:defRPr>
            </a:lvl6pPr>
            <a:lvl7pPr marL="914400" algn="l" rtl="1" fontAlgn="base">
              <a:spcBef>
                <a:spcPct val="0"/>
              </a:spcBef>
              <a:spcAft>
                <a:spcPct val="0"/>
              </a:spcAft>
              <a:defRPr sz="4400">
                <a:solidFill>
                  <a:schemeClr val="tx2"/>
                </a:solidFill>
                <a:latin typeface="Arial Black" pitchFamily="34" charset="0"/>
                <a:cs typeface="Arial" charset="0"/>
              </a:defRPr>
            </a:lvl7pPr>
            <a:lvl8pPr marL="1371600" algn="l" rtl="1" fontAlgn="base">
              <a:spcBef>
                <a:spcPct val="0"/>
              </a:spcBef>
              <a:spcAft>
                <a:spcPct val="0"/>
              </a:spcAft>
              <a:defRPr sz="4400">
                <a:solidFill>
                  <a:schemeClr val="tx2"/>
                </a:solidFill>
                <a:latin typeface="Arial Black" pitchFamily="34" charset="0"/>
                <a:cs typeface="Arial" charset="0"/>
              </a:defRPr>
            </a:lvl8pPr>
            <a:lvl9pPr marL="1828800" algn="l" rtl="1" fontAlgn="base">
              <a:spcBef>
                <a:spcPct val="0"/>
              </a:spcBef>
              <a:spcAft>
                <a:spcPct val="0"/>
              </a:spcAft>
              <a:defRPr sz="4400">
                <a:solidFill>
                  <a:schemeClr val="tx2"/>
                </a:solidFill>
                <a:latin typeface="Arial Black" pitchFamily="34" charset="0"/>
                <a:cs typeface="Arial" charset="0"/>
              </a:defRPr>
            </a:lvl9pPr>
          </a:lstStyle>
          <a:p>
            <a:pPr algn="ctr"/>
            <a:r>
              <a:rPr lang="ar-SA" sz="4800" dirty="0">
                <a:cs typeface="Simple Indust Shaded" pitchFamily="2" charset="-78"/>
              </a:rPr>
              <a:t>طريقة المحاضرة</a:t>
            </a:r>
            <a:endParaRPr lang="en-US" sz="4800" dirty="0">
              <a:cs typeface="Simple Indust Shaded" pitchFamily="2" charset="-78"/>
            </a:endParaRPr>
          </a:p>
        </p:txBody>
      </p:sp>
    </p:spTree>
    <p:extLst>
      <p:ext uri="{BB962C8B-B14F-4D97-AF65-F5344CB8AC3E}">
        <p14:creationId xmlns:p14="http://schemas.microsoft.com/office/powerpoint/2010/main" val="3840160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ar-IQ" sz="3200" dirty="0" smtClean="0"/>
              <a:t>المزايا طريقة المحاضرة (الالقاء) </a:t>
            </a:r>
            <a:endParaRPr lang="ar-IQ" sz="3200" dirty="0"/>
          </a:p>
        </p:txBody>
      </p:sp>
      <p:sp>
        <p:nvSpPr>
          <p:cNvPr id="3" name="Content Placeholder 2"/>
          <p:cNvSpPr>
            <a:spLocks noGrp="1"/>
          </p:cNvSpPr>
          <p:nvPr>
            <p:ph idx="1"/>
          </p:nvPr>
        </p:nvSpPr>
        <p:spPr>
          <a:xfrm>
            <a:off x="467544" y="1268760"/>
            <a:ext cx="8229600" cy="4857403"/>
          </a:xfrm>
        </p:spPr>
        <p:txBody>
          <a:bodyPr>
            <a:noAutofit/>
          </a:bodyPr>
          <a:lstStyle/>
          <a:p>
            <a:pPr marL="0" indent="0">
              <a:buNone/>
            </a:pPr>
            <a:endParaRPr lang="ar-IQ" sz="2000" b="1" dirty="0" smtClean="0">
              <a:cs typeface="+mj-cs"/>
            </a:endParaRPr>
          </a:p>
          <a:p>
            <a:pPr marL="0" indent="0">
              <a:buNone/>
            </a:pPr>
            <a:r>
              <a:rPr lang="ar-IQ" sz="2000" b="1" dirty="0" smtClean="0">
                <a:cs typeface="+mj-cs"/>
              </a:rPr>
              <a:t>تمتاز الطريقة الإلقائيّة بعدّة ميّزات تجعلها من أكثر الطرائق انتشاراً واستعمالاً في العمليّة التعلّميّة وغيرها من مجالات الحياة لا سيّما في مجالَي الوعظ والإرشاد، ومن أبرز ما تتميّز به أنّها:</a:t>
            </a:r>
          </a:p>
          <a:p>
            <a:pPr marL="0" indent="0">
              <a:buNone/>
            </a:pPr>
            <a:r>
              <a:rPr lang="ar-IQ" sz="2000" b="1" dirty="0" smtClean="0">
                <a:cs typeface="+mj-cs"/>
              </a:rPr>
              <a:t>1 ـ سهلة التطبيق، وموافقة لمختلف مراحل التعليم باستثناء المرحلة الابتدائيّة.</a:t>
            </a:r>
          </a:p>
          <a:p>
            <a:pPr marL="0" indent="0">
              <a:buNone/>
            </a:pPr>
            <a:r>
              <a:rPr lang="ar-IQ" sz="2000" b="1" dirty="0" smtClean="0">
                <a:cs typeface="+mj-cs"/>
              </a:rPr>
              <a:t>2 ـ اتّساع نطاق المعرفة، وتقدّم معلومات جديدة من هنا وهناك ما يساعد في إثراء معلومات الحاضرين. </a:t>
            </a:r>
          </a:p>
          <a:p>
            <a:pPr marL="0" indent="0">
              <a:buNone/>
            </a:pPr>
            <a:r>
              <a:rPr lang="ar-IQ" sz="2000" b="1" dirty="0" smtClean="0">
                <a:cs typeface="+mj-cs"/>
              </a:rPr>
              <a:t>3- تتيح للمتعلّمين استقبال المعلومات بسهولة دون بذل مجهود كبير لتحصيلها.</a:t>
            </a:r>
          </a:p>
          <a:p>
            <a:pPr marL="0" indent="0">
              <a:buNone/>
            </a:pPr>
            <a:r>
              <a:rPr lang="ar-IQ" sz="2000" b="1" dirty="0" smtClean="0">
                <a:cs typeface="+mj-cs"/>
              </a:rPr>
              <a:t> 4ـ تفيد في مخاطبة أعداد كبيرة من المتعلّمين.</a:t>
            </a:r>
          </a:p>
          <a:p>
            <a:pPr marL="0" indent="0">
              <a:buNone/>
            </a:pPr>
            <a:r>
              <a:rPr lang="ar-IQ" sz="2000" b="1" dirty="0" smtClean="0">
                <a:cs typeface="+mj-cs"/>
              </a:rPr>
              <a:t>5 ـ غير مكلفة من الناحية الاقتصاديّة.</a:t>
            </a:r>
          </a:p>
          <a:p>
            <a:pPr marL="0" indent="0">
              <a:buNone/>
            </a:pPr>
            <a:r>
              <a:rPr lang="ar-IQ" sz="2000" b="1" dirty="0" smtClean="0">
                <a:cs typeface="+mj-cs"/>
              </a:rPr>
              <a:t>6 ـ توفّر الوقت لقطبي العمليّة التعليميّة ( المعلّم والمتعلّم ). </a:t>
            </a:r>
          </a:p>
          <a:p>
            <a:pPr marL="0" indent="0">
              <a:buNone/>
            </a:pPr>
            <a:endParaRPr lang="ar-IQ" sz="2000" b="1" dirty="0"/>
          </a:p>
        </p:txBody>
      </p:sp>
    </p:spTree>
    <p:extLst>
      <p:ext uri="{BB962C8B-B14F-4D97-AF65-F5344CB8AC3E}">
        <p14:creationId xmlns:p14="http://schemas.microsoft.com/office/powerpoint/2010/main" val="136071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04664"/>
            <a:ext cx="6573416" cy="792088"/>
          </a:xfrm>
        </p:spPr>
        <p:style>
          <a:lnRef idx="1">
            <a:schemeClr val="accent2"/>
          </a:lnRef>
          <a:fillRef idx="2">
            <a:schemeClr val="accent2"/>
          </a:fillRef>
          <a:effectRef idx="1">
            <a:schemeClr val="accent2"/>
          </a:effectRef>
          <a:fontRef idx="minor">
            <a:schemeClr val="dk1"/>
          </a:fontRef>
        </p:style>
        <p:txBody>
          <a:bodyPr>
            <a:normAutofit/>
          </a:bodyPr>
          <a:lstStyle/>
          <a:p>
            <a:r>
              <a:rPr lang="ar-IQ" sz="3200" dirty="0" smtClean="0"/>
              <a:t>عيوب طريقة المحاضرة </a:t>
            </a:r>
            <a:endParaRPr lang="ar-IQ" sz="3200"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ar-IQ" sz="2800" dirty="0"/>
              <a:t> </a:t>
            </a:r>
            <a:r>
              <a:rPr lang="ar-IQ" sz="2800" dirty="0" smtClean="0"/>
              <a:t>1- من </a:t>
            </a:r>
            <a:r>
              <a:rPr lang="ar-IQ" sz="2800" dirty="0"/>
              <a:t>الصعب فيها استمرار انتباه جميع المتعلّمين إلى </a:t>
            </a:r>
            <a:r>
              <a:rPr lang="ar-IQ" sz="2800" dirty="0" smtClean="0"/>
              <a:t>المعلّم</a:t>
            </a:r>
            <a:r>
              <a:rPr lang="ar-IQ" sz="2800" dirty="0"/>
              <a:t/>
            </a:r>
            <a:br>
              <a:rPr lang="ar-IQ" sz="2800" dirty="0"/>
            </a:br>
            <a:r>
              <a:rPr lang="ar-IQ" sz="2800" dirty="0" smtClean="0"/>
              <a:t>2 </a:t>
            </a:r>
            <a:r>
              <a:rPr lang="ar-IQ" sz="2800" dirty="0"/>
              <a:t>ـ </a:t>
            </a:r>
            <a:r>
              <a:rPr lang="ar-IQ" sz="2800" dirty="0" smtClean="0"/>
              <a:t>لا تراعي الفروق الفردية بين المتعلمين </a:t>
            </a:r>
            <a:r>
              <a:rPr lang="ar-IQ" sz="2800" dirty="0"/>
              <a:t/>
            </a:r>
            <a:br>
              <a:rPr lang="ar-IQ" sz="2800" dirty="0"/>
            </a:br>
            <a:r>
              <a:rPr lang="ar-IQ" sz="2800" dirty="0" smtClean="0"/>
              <a:t>3 </a:t>
            </a:r>
            <a:r>
              <a:rPr lang="ar-IQ" sz="2800" dirty="0"/>
              <a:t>ـ </a:t>
            </a:r>
            <a:r>
              <a:rPr lang="ar-IQ" sz="2800" dirty="0" smtClean="0"/>
              <a:t>غالبا ما تركز على المعلومات دون الطالب </a:t>
            </a:r>
            <a:r>
              <a:rPr lang="ar-IQ" sz="2800" dirty="0"/>
              <a:t/>
            </a:r>
            <a:br>
              <a:rPr lang="ar-IQ" sz="2800" dirty="0"/>
            </a:br>
            <a:r>
              <a:rPr lang="ar-IQ" sz="2800" dirty="0" smtClean="0"/>
              <a:t>4 </a:t>
            </a:r>
            <a:r>
              <a:rPr lang="ar-IQ" sz="2800" dirty="0"/>
              <a:t>ـ يؤدّي الإلقاء، وتلقّي المعلومات من غير مناقشة، إلى الملل لدى </a:t>
            </a:r>
            <a:r>
              <a:rPr lang="ar-IQ" sz="2800" dirty="0" smtClean="0"/>
              <a:t>المتعلّمين.</a:t>
            </a:r>
          </a:p>
          <a:p>
            <a:pPr marL="0" indent="0">
              <a:buNone/>
            </a:pPr>
            <a:r>
              <a:rPr lang="ar-IQ" sz="2800" dirty="0"/>
              <a:t>5</a:t>
            </a:r>
            <a:r>
              <a:rPr lang="ar-IQ" sz="2800" dirty="0" smtClean="0"/>
              <a:t> </a:t>
            </a:r>
            <a:r>
              <a:rPr lang="ar-IQ" sz="2800" dirty="0"/>
              <a:t>ـ في طريقة الإلقاء إرهاق للمعلّم مع ضعف مردودها </a:t>
            </a:r>
            <a:r>
              <a:rPr lang="ar-IQ" sz="2800" dirty="0" smtClean="0"/>
              <a:t>العلميّ</a:t>
            </a:r>
            <a:endParaRPr lang="ar-IQ" sz="2800" dirty="0"/>
          </a:p>
        </p:txBody>
      </p:sp>
    </p:spTree>
    <p:extLst>
      <p:ext uri="{BB962C8B-B14F-4D97-AF65-F5344CB8AC3E}">
        <p14:creationId xmlns:p14="http://schemas.microsoft.com/office/powerpoint/2010/main" val="38779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smtClean="0"/>
              <a:t>هي طريقة الحوار والنقاش بالأسئلة والأجوبة للوصول إلى  حقيقة من الحقائق ، تنسب هذه الطريقة إلى سقراط ، فيلسوف اليونان الذي كان يستعمل هذه الطريقة لتعويد تلاميذه البحث وراء الحقيقة حباً للحقيقة 0 </a:t>
            </a:r>
          </a:p>
          <a:p>
            <a:pPr marL="0" indent="0">
              <a:buNone/>
            </a:pPr>
            <a:r>
              <a:rPr lang="ar-IQ" dirty="0" smtClean="0"/>
              <a:t>    ويعتمد نجاح المعلم في هذه الطريقة على قدرته على صوغ الأسئلة وطرحها بطريقة متدرجة تسهل على المتعلم الفهم والاستيعاب واستدعاء خبراته السابقة لتساهم في بناء الخبرة الجديدة0</a:t>
            </a:r>
          </a:p>
          <a:p>
            <a:pPr marL="0" indent="0">
              <a:buNone/>
            </a:pPr>
            <a:endParaRPr lang="ar-IQ" dirty="0"/>
          </a:p>
        </p:txBody>
      </p:sp>
      <p:sp>
        <p:nvSpPr>
          <p:cNvPr id="4" name="Title 3"/>
          <p:cNvSpPr>
            <a:spLocks noGrp="1" noChangeArrowheads="1"/>
          </p:cNvSpPr>
          <p:nvPr>
            <p:ph type="title"/>
          </p:nvPr>
        </p:nvSpPr>
        <p:spPr bwMode="auto">
          <a:prstGeom prst="rect">
            <a:avLst/>
          </a:prstGeom>
          <a:ln/>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ctr" anchorCtr="0" compatLnSpc="1">
            <a:prstTxWarp prst="textNoShape">
              <a:avLst/>
            </a:prstTxWarp>
            <a:flatTx/>
          </a:bodyPr>
          <a:lstStyle>
            <a:lvl1pPr algn="l" rtl="1" fontAlgn="base">
              <a:spcBef>
                <a:spcPct val="0"/>
              </a:spcBef>
              <a:spcAft>
                <a:spcPct val="0"/>
              </a:spcAft>
              <a:defRPr sz="4400">
                <a:solidFill>
                  <a:schemeClr val="tx2"/>
                </a:solidFill>
                <a:latin typeface="+mj-lt"/>
                <a:ea typeface="+mj-ea"/>
                <a:cs typeface="+mj-cs"/>
              </a:defRPr>
            </a:lvl1pPr>
            <a:lvl2pPr algn="l" rtl="1" fontAlgn="base">
              <a:spcBef>
                <a:spcPct val="0"/>
              </a:spcBef>
              <a:spcAft>
                <a:spcPct val="0"/>
              </a:spcAft>
              <a:defRPr sz="4400">
                <a:solidFill>
                  <a:schemeClr val="tx2"/>
                </a:solidFill>
                <a:latin typeface="Arial Black" pitchFamily="34" charset="0"/>
                <a:cs typeface="Arial" charset="0"/>
              </a:defRPr>
            </a:lvl2pPr>
            <a:lvl3pPr algn="l" rtl="1" fontAlgn="base">
              <a:spcBef>
                <a:spcPct val="0"/>
              </a:spcBef>
              <a:spcAft>
                <a:spcPct val="0"/>
              </a:spcAft>
              <a:defRPr sz="4400">
                <a:solidFill>
                  <a:schemeClr val="tx2"/>
                </a:solidFill>
                <a:latin typeface="Arial Black" pitchFamily="34" charset="0"/>
                <a:cs typeface="Arial" charset="0"/>
              </a:defRPr>
            </a:lvl3pPr>
            <a:lvl4pPr algn="l" rtl="1" fontAlgn="base">
              <a:spcBef>
                <a:spcPct val="0"/>
              </a:spcBef>
              <a:spcAft>
                <a:spcPct val="0"/>
              </a:spcAft>
              <a:defRPr sz="4400">
                <a:solidFill>
                  <a:schemeClr val="tx2"/>
                </a:solidFill>
                <a:latin typeface="Arial Black" pitchFamily="34" charset="0"/>
                <a:cs typeface="Arial" charset="0"/>
              </a:defRPr>
            </a:lvl4pPr>
            <a:lvl5pPr algn="l" rtl="1" fontAlgn="base">
              <a:spcBef>
                <a:spcPct val="0"/>
              </a:spcBef>
              <a:spcAft>
                <a:spcPct val="0"/>
              </a:spcAft>
              <a:defRPr sz="4400">
                <a:solidFill>
                  <a:schemeClr val="tx2"/>
                </a:solidFill>
                <a:latin typeface="Arial Black" pitchFamily="34" charset="0"/>
                <a:cs typeface="Arial" charset="0"/>
              </a:defRPr>
            </a:lvl5pPr>
            <a:lvl6pPr marL="457200" algn="l" rtl="1" fontAlgn="base">
              <a:spcBef>
                <a:spcPct val="0"/>
              </a:spcBef>
              <a:spcAft>
                <a:spcPct val="0"/>
              </a:spcAft>
              <a:defRPr sz="4400">
                <a:solidFill>
                  <a:schemeClr val="tx2"/>
                </a:solidFill>
                <a:latin typeface="Arial Black" pitchFamily="34" charset="0"/>
                <a:cs typeface="Arial" charset="0"/>
              </a:defRPr>
            </a:lvl6pPr>
            <a:lvl7pPr marL="914400" algn="l" rtl="1" fontAlgn="base">
              <a:spcBef>
                <a:spcPct val="0"/>
              </a:spcBef>
              <a:spcAft>
                <a:spcPct val="0"/>
              </a:spcAft>
              <a:defRPr sz="4400">
                <a:solidFill>
                  <a:schemeClr val="tx2"/>
                </a:solidFill>
                <a:latin typeface="Arial Black" pitchFamily="34" charset="0"/>
                <a:cs typeface="Arial" charset="0"/>
              </a:defRPr>
            </a:lvl7pPr>
            <a:lvl8pPr marL="1371600" algn="l" rtl="1" fontAlgn="base">
              <a:spcBef>
                <a:spcPct val="0"/>
              </a:spcBef>
              <a:spcAft>
                <a:spcPct val="0"/>
              </a:spcAft>
              <a:defRPr sz="4400">
                <a:solidFill>
                  <a:schemeClr val="tx2"/>
                </a:solidFill>
                <a:latin typeface="Arial Black" pitchFamily="34" charset="0"/>
                <a:cs typeface="Arial" charset="0"/>
              </a:defRPr>
            </a:lvl8pPr>
            <a:lvl9pPr marL="1828800" algn="l" rtl="1" fontAlgn="base">
              <a:spcBef>
                <a:spcPct val="0"/>
              </a:spcBef>
              <a:spcAft>
                <a:spcPct val="0"/>
              </a:spcAft>
              <a:defRPr sz="4400">
                <a:solidFill>
                  <a:schemeClr val="tx2"/>
                </a:solidFill>
                <a:latin typeface="Arial Black" pitchFamily="34" charset="0"/>
                <a:cs typeface="Arial" charset="0"/>
              </a:defRPr>
            </a:lvl9pPr>
          </a:lstStyle>
          <a:p>
            <a:pPr algn="ctr"/>
            <a:r>
              <a:rPr lang="ar-SA" sz="5400">
                <a:solidFill>
                  <a:schemeClr val="tx1"/>
                </a:solidFill>
                <a:cs typeface="Simple Indust Shaded" pitchFamily="2" charset="-78"/>
              </a:rPr>
              <a:t>الطريقة الحوارية</a:t>
            </a:r>
            <a:endParaRPr lang="en-US" sz="5400">
              <a:solidFill>
                <a:schemeClr val="tx1"/>
              </a:solidFill>
              <a:cs typeface="Simple Indust Shaded" pitchFamily="2" charset="-78"/>
            </a:endParaRPr>
          </a:p>
        </p:txBody>
      </p:sp>
    </p:spTree>
    <p:extLst>
      <p:ext uri="{BB962C8B-B14F-4D97-AF65-F5344CB8AC3E}">
        <p14:creationId xmlns:p14="http://schemas.microsoft.com/office/powerpoint/2010/main" val="117736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74638"/>
            <a:ext cx="7067128" cy="778098"/>
          </a:xfrm>
        </p:spPr>
        <p:style>
          <a:lnRef idx="1">
            <a:schemeClr val="accent2"/>
          </a:lnRef>
          <a:fillRef idx="2">
            <a:schemeClr val="accent2"/>
          </a:fillRef>
          <a:effectRef idx="1">
            <a:schemeClr val="accent2"/>
          </a:effectRef>
          <a:fontRef idx="minor">
            <a:schemeClr val="dk1"/>
          </a:fontRef>
        </p:style>
        <p:txBody>
          <a:bodyPr/>
          <a:lstStyle/>
          <a:p>
            <a:r>
              <a:rPr lang="ar-IQ" dirty="0" smtClean="0"/>
              <a:t>مزايا الطريقة الحوارية </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t>– تدفع المتعلمين إلى المشاركة والاستمتاع بالدرس.</a:t>
            </a:r>
          </a:p>
          <a:p>
            <a:pPr marL="0" indent="0">
              <a:buNone/>
            </a:pPr>
            <a:r>
              <a:rPr lang="ar-IQ" dirty="0" smtClean="0"/>
              <a:t>– يستطيع المعلم التعرف على مستوى متعلميه جيدا.</a:t>
            </a:r>
          </a:p>
          <a:p>
            <a:pPr marL="0" indent="0">
              <a:buNone/>
            </a:pPr>
            <a:r>
              <a:rPr lang="ar-IQ" dirty="0" smtClean="0"/>
              <a:t>– تنمي القدرات الفكرية والمعرفية للمتعلمين وتُدربهم على التحليل والاستنتاج.</a:t>
            </a:r>
          </a:p>
          <a:p>
            <a:pPr marL="0" indent="0">
              <a:buNone/>
            </a:pPr>
            <a:r>
              <a:rPr lang="ar-IQ" dirty="0" smtClean="0"/>
              <a:t>– </a:t>
            </a:r>
            <a:r>
              <a:rPr lang="ar-IQ" dirty="0"/>
              <a:t>تزرع الشجاعة في نفوس المتعلمين، وتخلصهم من الخجل، وتنمي روح المشاركة.</a:t>
            </a:r>
          </a:p>
          <a:p>
            <a:pPr marL="0" indent="0">
              <a:buNone/>
            </a:pPr>
            <a:r>
              <a:rPr lang="ar-IQ" dirty="0"/>
              <a:t>– تنمي القدرة على الحوار والمناقشة والجرأة.</a:t>
            </a:r>
          </a:p>
          <a:p>
            <a:pPr marL="0" indent="0">
              <a:buNone/>
            </a:pPr>
            <a:r>
              <a:rPr lang="ar-IQ" dirty="0"/>
              <a:t>– تنمي في الدارسين عادة احترام آراء الآخرين وتقدير مشاعرهم، حتى وإن اختلفت آراؤهم عن آراء زملائهم.</a:t>
            </a:r>
          </a:p>
          <a:p>
            <a:pPr marL="0" indent="0">
              <a:buNone/>
            </a:pPr>
            <a:endParaRPr lang="ar-IQ" dirty="0"/>
          </a:p>
        </p:txBody>
      </p:sp>
    </p:spTree>
    <p:extLst>
      <p:ext uri="{BB962C8B-B14F-4D97-AF65-F5344CB8AC3E}">
        <p14:creationId xmlns:p14="http://schemas.microsoft.com/office/powerpoint/2010/main" val="560687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87"/>
            <a:ext cx="8229600" cy="1143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a:lstStyle/>
          <a:p>
            <a:r>
              <a:rPr lang="ar-IQ" dirty="0" smtClean="0"/>
              <a:t>عيوب طريقة المناقشة </a:t>
            </a:r>
            <a:endParaRPr lang="ar-IQ" dirty="0"/>
          </a:p>
        </p:txBody>
      </p:sp>
      <p:sp>
        <p:nvSpPr>
          <p:cNvPr id="3" name="Content Placeholder 2"/>
          <p:cNvSpPr>
            <a:spLocks noGrp="1"/>
          </p:cNvSpPr>
          <p:nvPr>
            <p:ph idx="1"/>
          </p:nvPr>
        </p:nvSpPr>
        <p:spPr/>
        <p:txBody>
          <a:bodyPr>
            <a:normAutofit fontScale="70000" lnSpcReduction="20000"/>
          </a:bodyPr>
          <a:lstStyle/>
          <a:p>
            <a:pPr marL="0" indent="0">
              <a:buNone/>
            </a:pPr>
            <a:r>
              <a:rPr lang="ar-IQ" dirty="0" smtClean="0"/>
              <a:t>1- قد تقود المناقشة إلى موضوعات بعيدة عن هدف الدرس بسبب تشعب الموضوعات.</a:t>
            </a:r>
          </a:p>
          <a:p>
            <a:pPr marL="0" indent="0">
              <a:buNone/>
            </a:pPr>
            <a:endParaRPr lang="ar-IQ" dirty="0" smtClean="0"/>
          </a:p>
          <a:p>
            <a:pPr marL="0" indent="0">
              <a:buNone/>
            </a:pPr>
            <a:r>
              <a:rPr lang="ar-IQ" dirty="0" smtClean="0"/>
              <a:t>2- قد لا يستطيع المتعلمون الخُجُل الاشتراك في المناقشة.</a:t>
            </a:r>
          </a:p>
          <a:p>
            <a:pPr marL="0" indent="0">
              <a:buNone/>
            </a:pPr>
            <a:endParaRPr lang="ar-IQ" dirty="0" smtClean="0"/>
          </a:p>
          <a:p>
            <a:pPr marL="0" indent="0">
              <a:buNone/>
            </a:pPr>
            <a:endParaRPr lang="ar-IQ" dirty="0" smtClean="0"/>
          </a:p>
          <a:p>
            <a:pPr marL="0" indent="0">
              <a:buNone/>
            </a:pPr>
            <a:r>
              <a:rPr lang="ar-IQ" dirty="0" smtClean="0"/>
              <a:t>3-  قد لا يستمع المتعلمون لما يطرحه زملاؤهم، و ذلك لانشغالهم بتحضير أسئلة حول الدرس.</a:t>
            </a:r>
          </a:p>
          <a:p>
            <a:pPr marL="0" indent="0">
              <a:buNone/>
            </a:pPr>
            <a:endParaRPr lang="ar-IQ" dirty="0" smtClean="0"/>
          </a:p>
          <a:p>
            <a:pPr marL="0" indent="0">
              <a:buNone/>
            </a:pPr>
            <a:r>
              <a:rPr lang="ar-IQ" dirty="0" smtClean="0"/>
              <a:t>4-  قد تحدث الفوضى بسبب عدم تمكن المعلم من السيطرة على المناقشة داخل الصف.</a:t>
            </a:r>
          </a:p>
          <a:p>
            <a:pPr marL="0" indent="0">
              <a:buNone/>
            </a:pPr>
            <a:endParaRPr lang="ar-IQ" dirty="0" smtClean="0"/>
          </a:p>
          <a:p>
            <a:pPr marL="0" indent="0">
              <a:buNone/>
            </a:pPr>
            <a:r>
              <a:rPr lang="ar-IQ" dirty="0" smtClean="0"/>
              <a:t>5- قد تضيع الفائدة المرجوة من النقاش إذا لم يهتم المعلم بتسجيل الأفكار المهمة وتلخيصها.</a:t>
            </a:r>
            <a:endParaRPr lang="ar-IQ" dirty="0"/>
          </a:p>
        </p:txBody>
      </p:sp>
    </p:spTree>
    <p:extLst>
      <p:ext uri="{BB962C8B-B14F-4D97-AF65-F5344CB8AC3E}">
        <p14:creationId xmlns:p14="http://schemas.microsoft.com/office/powerpoint/2010/main" val="155199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76672"/>
            <a:ext cx="5544616" cy="792088"/>
          </a:xfr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lstStyle/>
          <a:p>
            <a:r>
              <a:rPr lang="ar-IQ" dirty="0" smtClean="0"/>
              <a:t>العروض العملية </a:t>
            </a:r>
            <a:endParaRPr lang="ar-IQ" dirty="0"/>
          </a:p>
        </p:txBody>
      </p:sp>
      <p:sp>
        <p:nvSpPr>
          <p:cNvPr id="3" name="Content Placeholder 2"/>
          <p:cNvSpPr>
            <a:spLocks noGrp="1"/>
          </p:cNvSpPr>
          <p:nvPr>
            <p:ph idx="1"/>
          </p:nvPr>
        </p:nvSpPr>
        <p:spPr/>
        <p:txBody>
          <a:bodyPr/>
          <a:lstStyle/>
          <a:p>
            <a:pPr marL="0" indent="0" algn="just">
              <a:buNone/>
            </a:pPr>
            <a:r>
              <a:rPr lang="ar-SA" dirty="0"/>
              <a:t>العروض العملية</a:t>
            </a:r>
            <a:r>
              <a:rPr lang="en-US" dirty="0"/>
              <a:t>:</a:t>
            </a:r>
            <a:r>
              <a:rPr lang="ar-SA" dirty="0"/>
              <a:t> هو نشاط تعليمي له </a:t>
            </a:r>
            <a:r>
              <a:rPr lang="ar-IQ" dirty="0" smtClean="0"/>
              <a:t>مكانته ال</a:t>
            </a:r>
            <a:r>
              <a:rPr lang="ar-SA" dirty="0" smtClean="0"/>
              <a:t>فعال</a:t>
            </a:r>
            <a:r>
              <a:rPr lang="ar-IQ" dirty="0" smtClean="0"/>
              <a:t>ه</a:t>
            </a:r>
            <a:r>
              <a:rPr lang="ar-SA" dirty="0" smtClean="0"/>
              <a:t> </a:t>
            </a:r>
            <a:r>
              <a:rPr lang="ar-SA" dirty="0"/>
              <a:t>في تدريس العلوم حيث نلاحظ في هذا النوع من التجارب ان الطلبة لا يقومون باستعمال الادوات او الاجهزة وانما يتم تنفيذ هذا العرض بوسطة المعلم ويلاحظ الطلاب المعلم ويتابعه في الشرح والفهم وان هذا النوع من العروض تجمع بين مزايا الخبرة المباشرة و التعلم التلقائي . </a:t>
            </a:r>
            <a:endParaRPr lang="en-US" dirty="0"/>
          </a:p>
          <a:p>
            <a:pPr marL="0" indent="0">
              <a:buNone/>
            </a:pPr>
            <a:endParaRPr lang="ar-IQ" dirty="0"/>
          </a:p>
        </p:txBody>
      </p:sp>
    </p:spTree>
    <p:extLst>
      <p:ext uri="{BB962C8B-B14F-4D97-AF65-F5344CB8AC3E}">
        <p14:creationId xmlns:p14="http://schemas.microsoft.com/office/powerpoint/2010/main" val="3421649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946</Words>
  <Application>Microsoft Office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طريقة المحاضرة</vt:lpstr>
      <vt:lpstr>المزايا طريقة المحاضرة (الالقاء) </vt:lpstr>
      <vt:lpstr>عيوب طريقة المحاضرة </vt:lpstr>
      <vt:lpstr>الطريقة الحوارية</vt:lpstr>
      <vt:lpstr>مزايا الطريقة الحوارية </vt:lpstr>
      <vt:lpstr>عيوب طريقة المناقشة </vt:lpstr>
      <vt:lpstr>العروض العملية </vt:lpstr>
      <vt:lpstr>PowerPoint Presentation</vt:lpstr>
      <vt:lpstr>PowerPoint Presentation</vt:lpstr>
      <vt:lpstr> مزايا العروض العملية:  </vt:lpstr>
      <vt:lpstr> مجالات استخدام العروض العملية:  </vt:lpstr>
      <vt:lpstr> التعلم التعاوني</vt:lpstr>
      <vt:lpstr>تشكيل المجوعات</vt:lpstr>
      <vt:lpstr>أدوار المجموعات</vt:lpstr>
      <vt:lpstr>مزايا التعليم التعاوني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17</cp:revision>
  <dcterms:created xsi:type="dcterms:W3CDTF">2018-11-29T08:33:12Z</dcterms:created>
  <dcterms:modified xsi:type="dcterms:W3CDTF">2018-11-29T12:06:55Z</dcterms:modified>
</cp:coreProperties>
</file>