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96" r:id="rId1"/>
  </p:sldMasterIdLst>
  <p:sldIdLst>
    <p:sldId id="266" r:id="rId2"/>
    <p:sldId id="256" r:id="rId3"/>
    <p:sldId id="265" r:id="rId4"/>
    <p:sldId id="257" r:id="rId5"/>
    <p:sldId id="258" r:id="rId6"/>
    <p:sldId id="259" r:id="rId7"/>
    <p:sldId id="260" r:id="rId8"/>
    <p:sldId id="263" r:id="rId9"/>
    <p:sldId id="264" r:id="rId10"/>
    <p:sldId id="261" r:id="rId11"/>
    <p:sldId id="262" r:id="rId12"/>
    <p:sldId id="267" r:id="rId13"/>
    <p:sldId id="269" r:id="rId14"/>
    <p:sldId id="270" r:id="rId15"/>
    <p:sldId id="271" r:id="rId16"/>
    <p:sldId id="278" r:id="rId17"/>
    <p:sldId id="273" r:id="rId18"/>
    <p:sldId id="274" r:id="rId19"/>
    <p:sldId id="275" r:id="rId20"/>
    <p:sldId id="272" r:id="rId21"/>
    <p:sldId id="276" r:id="rId22"/>
    <p:sldId id="277" r:id="rId23"/>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66"/>
    <a:srgbClr val="33B98C"/>
    <a:srgbClr val="77777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p:scale>
          <a:sx n="71" d="100"/>
          <a:sy n="71" d="100"/>
        </p:scale>
        <p:origin x="-1356"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3974D87B-C673-4F64-BAE7-A8E80D327E20}" type="datetimeFigureOut">
              <a:rPr lang="ar-IQ" smtClean="0"/>
              <a:t>23/03/1440</a:t>
            </a:fld>
            <a:endParaRPr lang="ar-IQ"/>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ar-IQ"/>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C54C17DF-9A40-4AB9-973C-DF0122608070}" type="slidenum">
              <a:rPr lang="ar-IQ" smtClean="0"/>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3974D87B-C673-4F64-BAE7-A8E80D327E20}" type="datetimeFigureOut">
              <a:rPr lang="ar-IQ" smtClean="0"/>
              <a:t>23/03/1440</a:t>
            </a:fld>
            <a:endParaRPr lang="ar-IQ"/>
          </a:p>
        </p:txBody>
      </p:sp>
      <p:sp>
        <p:nvSpPr>
          <p:cNvPr id="5" name="Footer Placeholder 4"/>
          <p:cNvSpPr>
            <a:spLocks noGrp="1"/>
          </p:cNvSpPr>
          <p:nvPr>
            <p:ph type="ftr" sz="quarter" idx="11"/>
          </p:nvPr>
        </p:nvSpPr>
        <p:spPr/>
        <p:txBody>
          <a:bodyPr/>
          <a:lstStyle>
            <a:extLst/>
          </a:lstStyle>
          <a:p>
            <a:endParaRPr lang="ar-IQ"/>
          </a:p>
        </p:txBody>
      </p:sp>
      <p:sp>
        <p:nvSpPr>
          <p:cNvPr id="6" name="Slide Number Placeholder 5"/>
          <p:cNvSpPr>
            <a:spLocks noGrp="1"/>
          </p:cNvSpPr>
          <p:nvPr>
            <p:ph type="sldNum" sz="quarter" idx="12"/>
          </p:nvPr>
        </p:nvSpPr>
        <p:spPr/>
        <p:txBody>
          <a:bodyPr/>
          <a:lstStyle>
            <a:extLst/>
          </a:lstStyle>
          <a:p>
            <a:fld id="{C54C17DF-9A40-4AB9-973C-DF0122608070}"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3974D87B-C673-4F64-BAE7-A8E80D327E20}" type="datetimeFigureOut">
              <a:rPr lang="ar-IQ" smtClean="0"/>
              <a:t>23/03/1440</a:t>
            </a:fld>
            <a:endParaRPr lang="ar-IQ"/>
          </a:p>
        </p:txBody>
      </p:sp>
      <p:sp>
        <p:nvSpPr>
          <p:cNvPr id="5" name="Footer Placeholder 4"/>
          <p:cNvSpPr>
            <a:spLocks noGrp="1"/>
          </p:cNvSpPr>
          <p:nvPr>
            <p:ph type="ftr" sz="quarter" idx="11"/>
          </p:nvPr>
        </p:nvSpPr>
        <p:spPr/>
        <p:txBody>
          <a:bodyPr/>
          <a:lstStyle>
            <a:extLst/>
          </a:lstStyle>
          <a:p>
            <a:endParaRPr lang="ar-IQ"/>
          </a:p>
        </p:txBody>
      </p:sp>
      <p:sp>
        <p:nvSpPr>
          <p:cNvPr id="6" name="Slide Number Placeholder 5"/>
          <p:cNvSpPr>
            <a:spLocks noGrp="1"/>
          </p:cNvSpPr>
          <p:nvPr>
            <p:ph type="sldNum" sz="quarter" idx="12"/>
          </p:nvPr>
        </p:nvSpPr>
        <p:spPr/>
        <p:txBody>
          <a:bodyPr/>
          <a:lstStyle>
            <a:extLst/>
          </a:lstStyle>
          <a:p>
            <a:fld id="{C54C17DF-9A40-4AB9-973C-DF0122608070}"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3974D87B-C673-4F64-BAE7-A8E80D327E20}" type="datetimeFigureOut">
              <a:rPr lang="ar-IQ" smtClean="0"/>
              <a:t>23/03/1440</a:t>
            </a:fld>
            <a:endParaRPr lang="ar-IQ"/>
          </a:p>
        </p:txBody>
      </p:sp>
      <p:sp>
        <p:nvSpPr>
          <p:cNvPr id="5" name="Footer Placeholder 4"/>
          <p:cNvSpPr>
            <a:spLocks noGrp="1"/>
          </p:cNvSpPr>
          <p:nvPr>
            <p:ph type="ftr" sz="quarter" idx="11"/>
          </p:nvPr>
        </p:nvSpPr>
        <p:spPr/>
        <p:txBody>
          <a:bodyPr/>
          <a:lstStyle>
            <a:extLst/>
          </a:lstStyle>
          <a:p>
            <a:endParaRPr lang="ar-IQ"/>
          </a:p>
        </p:txBody>
      </p:sp>
      <p:sp>
        <p:nvSpPr>
          <p:cNvPr id="6" name="Slide Number Placeholder 5"/>
          <p:cNvSpPr>
            <a:spLocks noGrp="1"/>
          </p:cNvSpPr>
          <p:nvPr>
            <p:ph type="sldNum" sz="quarter" idx="12"/>
          </p:nvPr>
        </p:nvSpPr>
        <p:spPr/>
        <p:txBody>
          <a:bodyPr/>
          <a:lstStyle>
            <a:extLst/>
          </a:lstStyle>
          <a:p>
            <a:fld id="{C54C17DF-9A40-4AB9-973C-DF0122608070}" type="slidenum">
              <a:rPr lang="ar-IQ" smtClean="0"/>
              <a:t>‹#›</a:t>
            </a:fld>
            <a:endParaRPr lang="ar-IQ"/>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3974D87B-C673-4F64-BAE7-A8E80D327E20}" type="datetimeFigureOut">
              <a:rPr lang="ar-IQ" smtClean="0"/>
              <a:t>23/03/1440</a:t>
            </a:fld>
            <a:endParaRPr lang="ar-IQ"/>
          </a:p>
        </p:txBody>
      </p:sp>
      <p:sp>
        <p:nvSpPr>
          <p:cNvPr id="5" name="Footer Placeholder 4"/>
          <p:cNvSpPr>
            <a:spLocks noGrp="1"/>
          </p:cNvSpPr>
          <p:nvPr>
            <p:ph type="ftr" sz="quarter" idx="11"/>
          </p:nvPr>
        </p:nvSpPr>
        <p:spPr/>
        <p:txBody>
          <a:bodyPr/>
          <a:lstStyle>
            <a:extLst/>
          </a:lstStyle>
          <a:p>
            <a:endParaRPr lang="ar-IQ"/>
          </a:p>
        </p:txBody>
      </p:sp>
      <p:sp>
        <p:nvSpPr>
          <p:cNvPr id="6" name="Slide Number Placeholder 5"/>
          <p:cNvSpPr>
            <a:spLocks noGrp="1"/>
          </p:cNvSpPr>
          <p:nvPr>
            <p:ph type="sldNum" sz="quarter" idx="12"/>
          </p:nvPr>
        </p:nvSpPr>
        <p:spPr/>
        <p:txBody>
          <a:bodyPr/>
          <a:lstStyle>
            <a:extLst/>
          </a:lstStyle>
          <a:p>
            <a:fld id="{C54C17DF-9A40-4AB9-973C-DF0122608070}" type="slidenum">
              <a:rPr lang="ar-IQ" smtClean="0"/>
              <a:t>‹#›</a:t>
            </a:fld>
            <a:endParaRPr lang="ar-IQ"/>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3974D87B-C673-4F64-BAE7-A8E80D327E20}" type="datetimeFigureOut">
              <a:rPr lang="ar-IQ" smtClean="0"/>
              <a:t>23/03/1440</a:t>
            </a:fld>
            <a:endParaRPr lang="ar-IQ"/>
          </a:p>
        </p:txBody>
      </p:sp>
      <p:sp>
        <p:nvSpPr>
          <p:cNvPr id="6" name="Footer Placeholder 5"/>
          <p:cNvSpPr>
            <a:spLocks noGrp="1"/>
          </p:cNvSpPr>
          <p:nvPr>
            <p:ph type="ftr" sz="quarter" idx="11"/>
          </p:nvPr>
        </p:nvSpPr>
        <p:spPr/>
        <p:txBody>
          <a:bodyPr/>
          <a:lstStyle>
            <a:extLst/>
          </a:lstStyle>
          <a:p>
            <a:endParaRPr lang="ar-IQ"/>
          </a:p>
        </p:txBody>
      </p:sp>
      <p:sp>
        <p:nvSpPr>
          <p:cNvPr id="7" name="Slide Number Placeholder 6"/>
          <p:cNvSpPr>
            <a:spLocks noGrp="1"/>
          </p:cNvSpPr>
          <p:nvPr>
            <p:ph type="sldNum" sz="quarter" idx="12"/>
          </p:nvPr>
        </p:nvSpPr>
        <p:spPr/>
        <p:txBody>
          <a:bodyPr/>
          <a:lstStyle>
            <a:extLst/>
          </a:lstStyle>
          <a:p>
            <a:fld id="{C54C17DF-9A40-4AB9-973C-DF0122608070}" type="slidenum">
              <a:rPr lang="ar-IQ" smtClean="0"/>
              <a:t>‹#›</a:t>
            </a:fld>
            <a:endParaRPr lang="ar-IQ"/>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3974D87B-C673-4F64-BAE7-A8E80D327E20}" type="datetimeFigureOut">
              <a:rPr lang="ar-IQ" smtClean="0"/>
              <a:t>23/03/1440</a:t>
            </a:fld>
            <a:endParaRPr lang="ar-IQ"/>
          </a:p>
        </p:txBody>
      </p:sp>
      <p:sp>
        <p:nvSpPr>
          <p:cNvPr id="8" name="Footer Placeholder 7"/>
          <p:cNvSpPr>
            <a:spLocks noGrp="1"/>
          </p:cNvSpPr>
          <p:nvPr>
            <p:ph type="ftr" sz="quarter" idx="11"/>
          </p:nvPr>
        </p:nvSpPr>
        <p:spPr/>
        <p:txBody>
          <a:bodyPr/>
          <a:lstStyle>
            <a:extLst/>
          </a:lstStyle>
          <a:p>
            <a:endParaRPr lang="ar-IQ"/>
          </a:p>
        </p:txBody>
      </p:sp>
      <p:sp>
        <p:nvSpPr>
          <p:cNvPr id="9" name="Slide Number Placeholder 8"/>
          <p:cNvSpPr>
            <a:spLocks noGrp="1"/>
          </p:cNvSpPr>
          <p:nvPr>
            <p:ph type="sldNum" sz="quarter" idx="12"/>
          </p:nvPr>
        </p:nvSpPr>
        <p:spPr/>
        <p:txBody>
          <a:bodyPr/>
          <a:lstStyle>
            <a:extLst/>
          </a:lstStyle>
          <a:p>
            <a:fld id="{C54C17DF-9A40-4AB9-973C-DF0122608070}" type="slidenum">
              <a:rPr lang="ar-IQ" smtClean="0"/>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3974D87B-C673-4F64-BAE7-A8E80D327E20}" type="datetimeFigureOut">
              <a:rPr lang="ar-IQ" smtClean="0"/>
              <a:t>23/03/1440</a:t>
            </a:fld>
            <a:endParaRPr lang="ar-IQ"/>
          </a:p>
        </p:txBody>
      </p:sp>
      <p:sp>
        <p:nvSpPr>
          <p:cNvPr id="4" name="Footer Placeholder 3"/>
          <p:cNvSpPr>
            <a:spLocks noGrp="1"/>
          </p:cNvSpPr>
          <p:nvPr>
            <p:ph type="ftr" sz="quarter" idx="11"/>
          </p:nvPr>
        </p:nvSpPr>
        <p:spPr/>
        <p:txBody>
          <a:bodyPr/>
          <a:lstStyle>
            <a:extLst/>
          </a:lstStyle>
          <a:p>
            <a:endParaRPr lang="ar-IQ"/>
          </a:p>
        </p:txBody>
      </p:sp>
      <p:sp>
        <p:nvSpPr>
          <p:cNvPr id="5" name="Slide Number Placeholder 4"/>
          <p:cNvSpPr>
            <a:spLocks noGrp="1"/>
          </p:cNvSpPr>
          <p:nvPr>
            <p:ph type="sldNum" sz="quarter" idx="12"/>
          </p:nvPr>
        </p:nvSpPr>
        <p:spPr/>
        <p:txBody>
          <a:bodyPr/>
          <a:lstStyle>
            <a:extLst/>
          </a:lstStyle>
          <a:p>
            <a:fld id="{C54C17DF-9A40-4AB9-973C-DF0122608070}" type="slidenum">
              <a:rPr lang="ar-IQ" smtClean="0"/>
              <a:t>‹#›</a:t>
            </a:fld>
            <a:endParaRPr lang="ar-IQ"/>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3974D87B-C673-4F64-BAE7-A8E80D327E20}" type="datetimeFigureOut">
              <a:rPr lang="ar-IQ" smtClean="0"/>
              <a:t>23/03/1440</a:t>
            </a:fld>
            <a:endParaRPr lang="ar-IQ"/>
          </a:p>
        </p:txBody>
      </p:sp>
      <p:sp>
        <p:nvSpPr>
          <p:cNvPr id="3" name="Footer Placeholder 2"/>
          <p:cNvSpPr>
            <a:spLocks noGrp="1"/>
          </p:cNvSpPr>
          <p:nvPr>
            <p:ph type="ftr" sz="quarter" idx="11"/>
          </p:nvPr>
        </p:nvSpPr>
        <p:spPr/>
        <p:txBody>
          <a:bodyPr/>
          <a:lstStyle>
            <a:extLst/>
          </a:lstStyle>
          <a:p>
            <a:endParaRPr lang="ar-IQ"/>
          </a:p>
        </p:txBody>
      </p:sp>
      <p:sp>
        <p:nvSpPr>
          <p:cNvPr id="4" name="Slide Number Placeholder 3"/>
          <p:cNvSpPr>
            <a:spLocks noGrp="1"/>
          </p:cNvSpPr>
          <p:nvPr>
            <p:ph type="sldNum" sz="quarter" idx="12"/>
          </p:nvPr>
        </p:nvSpPr>
        <p:spPr/>
        <p:txBody>
          <a:bodyPr/>
          <a:lstStyle>
            <a:extLst/>
          </a:lstStyle>
          <a:p>
            <a:fld id="{C54C17DF-9A40-4AB9-973C-DF0122608070}"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3974D87B-C673-4F64-BAE7-A8E80D327E20}" type="datetimeFigureOut">
              <a:rPr lang="ar-IQ" smtClean="0"/>
              <a:t>23/03/1440</a:t>
            </a:fld>
            <a:endParaRPr lang="ar-IQ"/>
          </a:p>
        </p:txBody>
      </p:sp>
      <p:sp>
        <p:nvSpPr>
          <p:cNvPr id="6" name="Footer Placeholder 5"/>
          <p:cNvSpPr>
            <a:spLocks noGrp="1"/>
          </p:cNvSpPr>
          <p:nvPr>
            <p:ph type="ftr" sz="quarter" idx="11"/>
          </p:nvPr>
        </p:nvSpPr>
        <p:spPr/>
        <p:txBody>
          <a:bodyPr/>
          <a:lstStyle>
            <a:extLst/>
          </a:lstStyle>
          <a:p>
            <a:endParaRPr lang="ar-IQ"/>
          </a:p>
        </p:txBody>
      </p:sp>
      <p:sp>
        <p:nvSpPr>
          <p:cNvPr id="7" name="Slide Number Placeholder 6"/>
          <p:cNvSpPr>
            <a:spLocks noGrp="1"/>
          </p:cNvSpPr>
          <p:nvPr>
            <p:ph type="sldNum" sz="quarter" idx="12"/>
          </p:nvPr>
        </p:nvSpPr>
        <p:spPr/>
        <p:txBody>
          <a:bodyPr/>
          <a:lstStyle>
            <a:extLst/>
          </a:lstStyle>
          <a:p>
            <a:fld id="{C54C17DF-9A40-4AB9-973C-DF0122608070}" type="slidenum">
              <a:rPr lang="ar-IQ" smtClean="0"/>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3974D87B-C673-4F64-BAE7-A8E80D327E20}" type="datetimeFigureOut">
              <a:rPr lang="ar-IQ" smtClean="0"/>
              <a:t>23/03/1440</a:t>
            </a:fld>
            <a:endParaRPr lang="ar-IQ"/>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ar-IQ"/>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C54C17DF-9A40-4AB9-973C-DF0122608070}" type="slidenum">
              <a:rPr lang="ar-IQ" smtClean="0"/>
              <a:t>‹#›</a:t>
            </a:fld>
            <a:endParaRPr lang="ar-IQ"/>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3974D87B-C673-4F64-BAE7-A8E80D327E20}" type="datetimeFigureOut">
              <a:rPr lang="ar-IQ" smtClean="0"/>
              <a:t>23/03/1440</a:t>
            </a:fld>
            <a:endParaRPr lang="ar-IQ"/>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ar-IQ"/>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C54C17DF-9A40-4AB9-973C-DF0122608070}" type="slidenum">
              <a:rPr lang="ar-IQ" smtClean="0"/>
              <a:t>‹#›</a:t>
            </a:fld>
            <a:endParaRPr lang="ar-IQ"/>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1"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r" rtl="1"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r" rtl="1"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r" rtl="1"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r" rtl="1"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r" rtl="1"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r" rtl="1"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r" rtl="1"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0" y="2420888"/>
            <a:ext cx="8316416" cy="4437112"/>
          </a:xfrm>
        </p:spPr>
      </p:pic>
      <p:sp>
        <p:nvSpPr>
          <p:cNvPr id="5" name="TextBox 4"/>
          <p:cNvSpPr txBox="1"/>
          <p:nvPr/>
        </p:nvSpPr>
        <p:spPr>
          <a:xfrm>
            <a:off x="158225" y="1134000"/>
            <a:ext cx="8964488" cy="1077218"/>
          </a:xfrm>
          <a:prstGeom prst="rect">
            <a:avLst/>
          </a:prstGeom>
          <a:noFill/>
        </p:spPr>
        <p:txBody>
          <a:bodyPr wrap="square" rtlCol="1">
            <a:spAutoFit/>
          </a:bodyPr>
          <a:lstStyle/>
          <a:p>
            <a:pPr algn="ctr"/>
            <a:r>
              <a:rPr lang="ar-IQ" sz="3200" dirty="0" smtClean="0">
                <a:effectLst>
                  <a:outerShdw blurRad="38100" dist="38100" dir="2700000" algn="tl">
                    <a:srgbClr val="000000">
                      <a:alpha val="43137"/>
                    </a:srgbClr>
                  </a:outerShdw>
                </a:effectLst>
              </a:rPr>
              <a:t>طريقة الاستقصاء</a:t>
            </a:r>
          </a:p>
          <a:p>
            <a:pPr algn="ctr"/>
            <a:r>
              <a:rPr lang="ar-IQ" sz="3200" dirty="0" smtClean="0">
                <a:effectLst>
                  <a:outerShdw blurRad="38100" dist="38100" dir="2700000" algn="tl">
                    <a:srgbClr val="000000">
                      <a:alpha val="43137"/>
                    </a:srgbClr>
                  </a:outerShdw>
                </a:effectLst>
              </a:rPr>
              <a:t>ودورة التعلم </a:t>
            </a:r>
            <a:r>
              <a:rPr lang="en-US" sz="3200" dirty="0" smtClean="0">
                <a:effectLst>
                  <a:outerShdw blurRad="38100" dist="38100" dir="2700000" algn="tl">
                    <a:srgbClr val="000000">
                      <a:alpha val="43137"/>
                    </a:srgbClr>
                  </a:outerShdw>
                </a:effectLst>
              </a:rPr>
              <a:t> 5ES</a:t>
            </a:r>
            <a:r>
              <a:rPr lang="ar-IQ" sz="3200" dirty="0" smtClean="0">
                <a:effectLst>
                  <a:outerShdw blurRad="38100" dist="38100" dir="2700000" algn="tl">
                    <a:srgbClr val="000000">
                      <a:alpha val="43137"/>
                    </a:srgbClr>
                  </a:outerShdw>
                </a:effectLst>
              </a:rPr>
              <a:t> في تدريس العلوم</a:t>
            </a:r>
            <a:endParaRPr lang="ar-IQ" sz="3200" dirty="0">
              <a:effectLst>
                <a:outerShdw blurRad="38100" dist="38100" dir="2700000" algn="tl">
                  <a:srgbClr val="000000">
                    <a:alpha val="43137"/>
                  </a:srgbClr>
                </a:outerShdw>
              </a:effectLst>
            </a:endParaRPr>
          </a:p>
        </p:txBody>
      </p:sp>
      <p:sp>
        <p:nvSpPr>
          <p:cNvPr id="6" name="TextBox 5"/>
          <p:cNvSpPr txBox="1"/>
          <p:nvPr/>
        </p:nvSpPr>
        <p:spPr>
          <a:xfrm>
            <a:off x="3851920" y="5373216"/>
            <a:ext cx="4752528" cy="830997"/>
          </a:xfrm>
          <a:prstGeom prst="rect">
            <a:avLst/>
          </a:prstGeom>
          <a:no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hardEdge"/>
            <a:contourClr>
              <a:srgbClr val="FFFFFF"/>
            </a:contourClr>
          </a:sp3d>
        </p:spPr>
        <p:txBody>
          <a:bodyPr wrap="square" rtlCol="1">
            <a:spAutoFit/>
          </a:bodyPr>
          <a:lstStyle/>
          <a:p>
            <a:r>
              <a:rPr lang="ar-IQ" sz="2400" dirty="0"/>
              <a:t> </a:t>
            </a:r>
            <a:r>
              <a:rPr lang="ar-IQ" sz="2400" i="1" dirty="0" smtClean="0"/>
              <a:t>مدرس المادة : أ.م.د.ازهار برهان اسماعيل </a:t>
            </a:r>
          </a:p>
          <a:p>
            <a:endParaRPr lang="ar-IQ" sz="2400" dirty="0"/>
          </a:p>
        </p:txBody>
      </p:sp>
    </p:spTree>
    <p:extLst>
      <p:ext uri="{BB962C8B-B14F-4D97-AF65-F5344CB8AC3E}">
        <p14:creationId xmlns:p14="http://schemas.microsoft.com/office/powerpoint/2010/main" val="151059757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ar-IQ" dirty="0" smtClean="0"/>
              <a:t>1-  تهيئة الفرصة المناسبة وجذب انتباه الطلاب  للاستقصاء و اكتشاف الحلول .</a:t>
            </a:r>
          </a:p>
          <a:p>
            <a:pPr marL="0" indent="0">
              <a:buNone/>
            </a:pPr>
            <a:r>
              <a:rPr lang="ar-IQ" dirty="0" smtClean="0"/>
              <a:t>2- ان يختار بعض النشاطات التعليمية مفتوحة النهاية كمشكلات علمية .</a:t>
            </a:r>
          </a:p>
          <a:p>
            <a:pPr marL="0" indent="0">
              <a:buNone/>
            </a:pPr>
            <a:r>
              <a:rPr lang="ar-IQ" dirty="0" smtClean="0"/>
              <a:t>3- ان يحسن تنظيم وادارة الوقت والطاقات الطلابية  لكون عملية  الاستقصاء تتضمن الحوار والمناقشة والملاحظة والتجريب والتفسير وتوليد المشكلات للاستمرار في البحث والتقصي  .</a:t>
            </a:r>
          </a:p>
          <a:p>
            <a:pPr marL="0" indent="0">
              <a:buNone/>
            </a:pPr>
            <a:r>
              <a:rPr lang="ar-IQ" dirty="0" smtClean="0"/>
              <a:t>5-  ان يعطي الطلبة التلميحات العلمية .</a:t>
            </a:r>
          </a:p>
          <a:p>
            <a:pPr marL="0" indent="0">
              <a:buNone/>
            </a:pPr>
            <a:endParaRPr lang="en-US" dirty="0" smtClean="0"/>
          </a:p>
          <a:p>
            <a:pPr marL="0" indent="0">
              <a:buNone/>
            </a:pPr>
            <a:endParaRPr lang="en-US" dirty="0"/>
          </a:p>
          <a:p>
            <a:pPr marL="0" indent="0">
              <a:buNone/>
            </a:pPr>
            <a:endParaRPr lang="ar-IQ" dirty="0"/>
          </a:p>
        </p:txBody>
      </p:sp>
      <p:sp>
        <p:nvSpPr>
          <p:cNvPr id="2" name="Title 1"/>
          <p:cNvSpPr>
            <a:spLocks noGrp="1"/>
          </p:cNvSpPr>
          <p:nvPr>
            <p:ph type="title"/>
          </p:nvPr>
        </p:nvSpPr>
        <p:spPr>
          <a:xfrm>
            <a:off x="457200" y="274638"/>
            <a:ext cx="8229600" cy="994122"/>
          </a:xfrm>
        </p:spPr>
        <p:style>
          <a:lnRef idx="1">
            <a:schemeClr val="accent2"/>
          </a:lnRef>
          <a:fillRef idx="2">
            <a:schemeClr val="accent2"/>
          </a:fillRef>
          <a:effectRef idx="1">
            <a:schemeClr val="accent2"/>
          </a:effectRef>
          <a:fontRef idx="minor">
            <a:schemeClr val="dk1"/>
          </a:fontRef>
        </p:style>
        <p:txBody>
          <a:bodyPr/>
          <a:lstStyle/>
          <a:p>
            <a:pPr algn="just"/>
            <a:r>
              <a:rPr lang="ar-IQ" dirty="0" smtClean="0"/>
              <a:t>دور المعلم في طريقة الاستقصاء </a:t>
            </a:r>
            <a:endParaRPr lang="ar-IQ" dirty="0"/>
          </a:p>
        </p:txBody>
      </p:sp>
    </p:spTree>
    <p:extLst>
      <p:ext uri="{BB962C8B-B14F-4D97-AF65-F5344CB8AC3E}">
        <p14:creationId xmlns:p14="http://schemas.microsoft.com/office/powerpoint/2010/main" val="125600475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844824"/>
            <a:ext cx="8219256" cy="4162467"/>
          </a:xfrm>
        </p:spPr>
        <p:txBody>
          <a:bodyPr/>
          <a:lstStyle/>
          <a:p>
            <a:pPr marL="0" indent="0" algn="just">
              <a:buNone/>
            </a:pPr>
            <a:r>
              <a:rPr lang="ar-IQ" dirty="0"/>
              <a:t>مقدّمة عن النظرية البنائية </a:t>
            </a:r>
          </a:p>
          <a:p>
            <a:pPr marL="0" indent="0" algn="just">
              <a:buNone/>
            </a:pPr>
            <a:r>
              <a:rPr lang="ar-IQ" dirty="0"/>
              <a:t>النظرية البنائية، نظرية في العلم والمعرفة، وفي التربية والتعليم، وفي نفس الوقت هي نظرية نفسية واجتماعية. تتمحور هذه النظرية في فكرة واحدة وهي أنّ المعرفة يتم بناؤها في عقل المتعلّم بواسطة المتعلّم ذاته</a:t>
            </a:r>
            <a:r>
              <a:rPr lang="ar-IQ" dirty="0" smtClean="0"/>
              <a:t>.</a:t>
            </a:r>
            <a:endParaRPr lang="en-US" dirty="0" smtClean="0"/>
          </a:p>
          <a:p>
            <a:pPr marL="0" indent="0" algn="just">
              <a:buNone/>
            </a:pPr>
            <a:r>
              <a:rPr lang="ar-IQ" dirty="0" smtClean="0"/>
              <a:t>اأنّ </a:t>
            </a:r>
            <a:r>
              <a:rPr lang="ar-IQ" dirty="0"/>
              <a:t>النظرية البنائية ليست نتاج عالم واحد، ولم تظهر مرّة واحدة، بل ظهرت وتبلورت نتيجة اسهامات الكثير من العلماء على مرّ العصور. وبالنسبة لنا كمعلّمين لا يهمّنا الخوض في تفاصيلها بقدر ما يهمّنا نتائجها المتمثّلة في مبادئها وتطبيقاتها في العملية التعليمية </a:t>
            </a:r>
            <a:r>
              <a:rPr lang="ar-IQ" dirty="0" smtClean="0"/>
              <a:t>التعلّمية. </a:t>
            </a:r>
          </a:p>
          <a:p>
            <a:pPr marL="0" indent="0" algn="just">
              <a:buNone/>
            </a:pPr>
            <a:endParaRPr lang="ar-IQ" dirty="0"/>
          </a:p>
        </p:txBody>
      </p:sp>
      <p:sp>
        <p:nvSpPr>
          <p:cNvPr id="2" name="Title 1"/>
          <p:cNvSpPr>
            <a:spLocks noGrp="1"/>
          </p:cNvSpPr>
          <p:nvPr>
            <p:ph type="title"/>
          </p:nvPr>
        </p:nvSpPr>
        <p:spPr/>
        <p:txBody>
          <a:bodyPr/>
          <a:lstStyle/>
          <a:p>
            <a:pPr algn="just"/>
            <a:r>
              <a:rPr lang="ar-IQ" dirty="0" smtClean="0"/>
              <a:t>دورة التعلم </a:t>
            </a:r>
            <a:endParaRPr lang="ar-IQ" dirty="0"/>
          </a:p>
        </p:txBody>
      </p:sp>
    </p:spTree>
    <p:extLst>
      <p:ext uri="{BB962C8B-B14F-4D97-AF65-F5344CB8AC3E}">
        <p14:creationId xmlns:p14="http://schemas.microsoft.com/office/powerpoint/2010/main" val="17686406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plus(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endParaRPr lang="ar-IQ"/>
          </a:p>
        </p:txBody>
      </p:sp>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08520" y="260648"/>
            <a:ext cx="9252520" cy="7029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6" name="Straight Connector 5"/>
          <p:cNvCxnSpPr/>
          <p:nvPr/>
        </p:nvCxnSpPr>
        <p:spPr>
          <a:xfrm flipH="1">
            <a:off x="3995936" y="1412776"/>
            <a:ext cx="1440160" cy="0"/>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5148064" y="1941530"/>
            <a:ext cx="1656184" cy="0"/>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7164288" y="1916832"/>
            <a:ext cx="1728192" cy="0"/>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259940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109728" indent="0">
              <a:buNone/>
            </a:pPr>
            <a:r>
              <a:rPr lang="ar-IQ" dirty="0" smtClean="0"/>
              <a:t> هي نموذج تدريسي مستمد من النظرية البنائية والتي تعطي للطالب دورا مميزا وفعالا في البحث والاستقصاء وفق مراحل هي الاكتشاف وتقديم المفهوم وتطبيقه من خلال ممارسة النشاطات المهارية وتطبيقها في مراحل تعليمية تعلمية جديدة . </a:t>
            </a:r>
          </a:p>
          <a:p>
            <a:pPr marL="109728" indent="0">
              <a:buNone/>
            </a:pPr>
            <a:endParaRPr lang="ar-IQ" dirty="0"/>
          </a:p>
        </p:txBody>
      </p:sp>
      <p:sp>
        <p:nvSpPr>
          <p:cNvPr id="3" name="Title 2"/>
          <p:cNvSpPr>
            <a:spLocks noGrp="1"/>
          </p:cNvSpPr>
          <p:nvPr>
            <p:ph type="title"/>
          </p:nvPr>
        </p:nvSpPr>
        <p:spPr>
          <a:xfrm>
            <a:off x="467544" y="260648"/>
            <a:ext cx="8229600" cy="864096"/>
          </a:xfrm>
          <a:scene3d>
            <a:camera prst="orthographicFront"/>
            <a:lightRig rig="soft" dir="t"/>
          </a:scene3d>
          <a:sp3d>
            <a:bevelT prst="slope"/>
          </a:sp3d>
        </p:spPr>
        <p:style>
          <a:lnRef idx="1">
            <a:schemeClr val="accent2"/>
          </a:lnRef>
          <a:fillRef idx="2">
            <a:schemeClr val="accent2"/>
          </a:fillRef>
          <a:effectRef idx="1">
            <a:schemeClr val="accent2"/>
          </a:effectRef>
          <a:fontRef idx="minor">
            <a:schemeClr val="dk1"/>
          </a:fontRef>
        </p:style>
        <p:txBody>
          <a:bodyPr>
            <a:scene3d>
              <a:camera prst="orthographicFront"/>
              <a:lightRig rig="soft" dir="t"/>
            </a:scene3d>
            <a:sp3d prstMaterial="softEdge">
              <a:bevelT w="25400" h="25400"/>
            </a:sp3d>
          </a:bodyPr>
          <a:lstStyle/>
          <a:p>
            <a:pPr algn="just"/>
            <a:r>
              <a:rPr lang="ar-IQ" dirty="0"/>
              <a:t>ما هي دورة التعلم :</a:t>
            </a:r>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3568" y="3284984"/>
            <a:ext cx="4464496" cy="32403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70237254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51520" y="1284418"/>
            <a:ext cx="8229600" cy="4946172"/>
          </a:xfrm>
        </p:spPr>
        <p:txBody>
          <a:bodyPr/>
          <a:lstStyle/>
          <a:p>
            <a:pPr marL="109728" indent="0" algn="just" fontAlgn="base">
              <a:buNone/>
            </a:pPr>
            <a:r>
              <a:rPr lang="ar-IQ" dirty="0" smtClean="0">
                <a:solidFill>
                  <a:srgbClr val="474F60"/>
                </a:solidFill>
                <a:latin typeface="Open Sans"/>
              </a:rPr>
              <a:t>تكونت </a:t>
            </a:r>
            <a:r>
              <a:rPr lang="ar-IQ" dirty="0">
                <a:solidFill>
                  <a:srgbClr val="474F60"/>
                </a:solidFill>
                <a:latin typeface="Open Sans"/>
              </a:rPr>
              <a:t>في البداية دورة تعلم العلوم كطريقة تدريس من ثلاث مراحل، هي: الاستكشاف، والتوصل إلى المفهوم، والتطبيق. ومع تطور أهداف تدريس العلوم في الوقت الحاضر، فإن دورة تعلم العلوم أصبحت تتكون من خمس مراحل، هي</a:t>
            </a:r>
            <a:r>
              <a:rPr lang="ar-IQ" dirty="0" smtClean="0">
                <a:solidFill>
                  <a:srgbClr val="474F60"/>
                </a:solidFill>
                <a:latin typeface="Open Sans"/>
              </a:rPr>
              <a:t>:.</a:t>
            </a:r>
            <a:endParaRPr lang="ar-IQ" dirty="0">
              <a:solidFill>
                <a:srgbClr val="474F60"/>
              </a:solidFill>
              <a:latin typeface="Open Sans"/>
            </a:endParaRPr>
          </a:p>
          <a:p>
            <a:pPr marL="457200" lvl="0" indent="-457200">
              <a:spcBef>
                <a:spcPts val="0"/>
              </a:spcBef>
              <a:buClrTx/>
              <a:buSzTx/>
              <a:buFontTx/>
              <a:buChar char="-"/>
            </a:pPr>
            <a:r>
              <a:rPr lang="ar-IQ" sz="3200" dirty="0">
                <a:solidFill>
                  <a:prstClr val="black"/>
                </a:solidFill>
              </a:rPr>
              <a:t>التهيئة </a:t>
            </a:r>
            <a:r>
              <a:rPr lang="en-US" sz="3200" dirty="0">
                <a:solidFill>
                  <a:prstClr val="black"/>
                </a:solidFill>
              </a:rPr>
              <a:t>Engage  </a:t>
            </a:r>
          </a:p>
          <a:p>
            <a:pPr marL="457200" lvl="0" indent="-457200">
              <a:spcBef>
                <a:spcPts val="0"/>
              </a:spcBef>
              <a:buClrTx/>
              <a:buSzTx/>
              <a:buFontTx/>
              <a:buChar char="-"/>
            </a:pPr>
            <a:r>
              <a:rPr lang="ar-IQ" sz="3200" dirty="0" smtClean="0">
                <a:solidFill>
                  <a:prstClr val="black"/>
                </a:solidFill>
              </a:rPr>
              <a:t>الاستكشاف </a:t>
            </a:r>
            <a:r>
              <a:rPr lang="en-US" sz="3200" dirty="0">
                <a:solidFill>
                  <a:prstClr val="black"/>
                </a:solidFill>
              </a:rPr>
              <a:t>Explore </a:t>
            </a:r>
          </a:p>
          <a:p>
            <a:pPr marL="457200" lvl="0" indent="-457200">
              <a:spcBef>
                <a:spcPts val="0"/>
              </a:spcBef>
              <a:buClrTx/>
              <a:buSzTx/>
              <a:buFontTx/>
              <a:buChar char="-"/>
            </a:pPr>
            <a:r>
              <a:rPr lang="ar-IQ" sz="3200" dirty="0">
                <a:solidFill>
                  <a:prstClr val="black"/>
                </a:solidFill>
              </a:rPr>
              <a:t>الشرح والتفسير  </a:t>
            </a:r>
            <a:r>
              <a:rPr lang="en-US" sz="3200" dirty="0">
                <a:solidFill>
                  <a:prstClr val="black"/>
                </a:solidFill>
              </a:rPr>
              <a:t>Explain </a:t>
            </a:r>
            <a:endParaRPr lang="ar-IQ" sz="3200" dirty="0">
              <a:solidFill>
                <a:prstClr val="black"/>
              </a:solidFill>
            </a:endParaRPr>
          </a:p>
          <a:p>
            <a:pPr marL="457200" lvl="0" indent="-457200">
              <a:spcBef>
                <a:spcPts val="0"/>
              </a:spcBef>
              <a:buClrTx/>
              <a:buSzTx/>
              <a:buFontTx/>
              <a:buChar char="-"/>
            </a:pPr>
            <a:r>
              <a:rPr lang="ar-IQ" sz="3200" dirty="0">
                <a:solidFill>
                  <a:prstClr val="black"/>
                </a:solidFill>
              </a:rPr>
              <a:t>الاثراء والتوسيع  </a:t>
            </a:r>
            <a:r>
              <a:rPr lang="en-US" sz="3200" dirty="0">
                <a:solidFill>
                  <a:prstClr val="black"/>
                </a:solidFill>
              </a:rPr>
              <a:t>Elaborate </a:t>
            </a:r>
          </a:p>
          <a:p>
            <a:pPr marL="457200" lvl="0" indent="-457200">
              <a:spcBef>
                <a:spcPts val="0"/>
              </a:spcBef>
              <a:buClrTx/>
              <a:buSzTx/>
              <a:buFontTx/>
              <a:buChar char="-"/>
            </a:pPr>
            <a:r>
              <a:rPr lang="ar-IQ" sz="3200" dirty="0">
                <a:solidFill>
                  <a:prstClr val="black"/>
                </a:solidFill>
              </a:rPr>
              <a:t>	التقويم </a:t>
            </a:r>
            <a:r>
              <a:rPr lang="en-US" sz="3200" dirty="0">
                <a:solidFill>
                  <a:prstClr val="black"/>
                </a:solidFill>
              </a:rPr>
              <a:t>Evaluate</a:t>
            </a:r>
            <a:endParaRPr lang="ar-IQ" sz="3200" dirty="0">
              <a:solidFill>
                <a:prstClr val="black"/>
              </a:solidFill>
            </a:endParaRPr>
          </a:p>
          <a:p>
            <a:pPr marL="109728" indent="0" algn="just">
              <a:buNone/>
            </a:pPr>
            <a:endParaRPr lang="ar-IQ" dirty="0"/>
          </a:p>
        </p:txBody>
      </p:sp>
      <p:sp>
        <p:nvSpPr>
          <p:cNvPr id="5" name="Rectangle 4"/>
          <p:cNvSpPr/>
          <p:nvPr/>
        </p:nvSpPr>
        <p:spPr>
          <a:xfrm>
            <a:off x="2339752" y="776586"/>
            <a:ext cx="5976664" cy="507831"/>
          </a:xfrm>
          <a:prstGeom prst="rect">
            <a:avLst/>
          </a:prstGeom>
        </p:spPr>
        <p:style>
          <a:lnRef idx="1">
            <a:schemeClr val="accent2"/>
          </a:lnRef>
          <a:fillRef idx="2">
            <a:schemeClr val="accent2"/>
          </a:fillRef>
          <a:effectRef idx="1">
            <a:schemeClr val="accent2"/>
          </a:effectRef>
          <a:fontRef idx="minor">
            <a:schemeClr val="dk1"/>
          </a:fontRef>
        </p:style>
        <p:txBody>
          <a:bodyPr wrap="square">
            <a:spAutoFit/>
          </a:bodyPr>
          <a:lstStyle/>
          <a:p>
            <a:pPr marL="365760" lvl="0" indent="-256032" algn="just" fontAlgn="base">
              <a:spcBef>
                <a:spcPts val="400"/>
              </a:spcBef>
              <a:buClr>
                <a:srgbClr val="2DA2BF"/>
              </a:buClr>
              <a:buSzPct val="68000"/>
              <a:buFont typeface="Wingdings 3"/>
              <a:buChar char=""/>
            </a:pPr>
            <a:r>
              <a:rPr lang="ar-IQ" sz="2700" b="1" dirty="0" smtClean="0">
                <a:solidFill>
                  <a:srgbClr val="474F60"/>
                </a:solidFill>
                <a:latin typeface="Open Sans"/>
              </a:rPr>
              <a:t>مراحل </a:t>
            </a:r>
            <a:r>
              <a:rPr lang="ar-IQ" sz="2700" b="1" dirty="0">
                <a:solidFill>
                  <a:srgbClr val="474F60"/>
                </a:solidFill>
                <a:latin typeface="Open Sans"/>
              </a:rPr>
              <a:t>دورة التعلم:</a:t>
            </a:r>
            <a:endParaRPr lang="ar-IQ" sz="2700" dirty="0">
              <a:solidFill>
                <a:srgbClr val="474F60"/>
              </a:solidFill>
              <a:latin typeface="Open Sans"/>
            </a:endParaRPr>
          </a:p>
        </p:txBody>
      </p:sp>
    </p:spTree>
    <p:extLst>
      <p:ext uri="{BB962C8B-B14F-4D97-AF65-F5344CB8AC3E}">
        <p14:creationId xmlns:p14="http://schemas.microsoft.com/office/powerpoint/2010/main" val="286242660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ar-IQ"/>
          </a:p>
        </p:txBody>
      </p:sp>
      <p:sp>
        <p:nvSpPr>
          <p:cNvPr id="3" name="Title 2"/>
          <p:cNvSpPr>
            <a:spLocks noGrp="1"/>
          </p:cNvSpPr>
          <p:nvPr>
            <p:ph type="title"/>
          </p:nvPr>
        </p:nvSpPr>
        <p:spPr/>
        <p:txBody>
          <a:bodyPr/>
          <a:lstStyle/>
          <a:p>
            <a:endParaRPr lang="ar-IQ"/>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528" y="260648"/>
            <a:ext cx="8820472" cy="61206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3352634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1776184199"/>
              </p:ext>
            </p:extLst>
          </p:nvPr>
        </p:nvGraphicFramePr>
        <p:xfrm>
          <a:off x="683567" y="404665"/>
          <a:ext cx="8147176" cy="5832647"/>
        </p:xfrm>
        <a:graphic>
          <a:graphicData uri="http://schemas.openxmlformats.org/drawingml/2006/table">
            <a:tbl>
              <a:tblPr rtl="1" firstRow="1" firstCol="1" bandRow="1">
                <a:tableStyleId>{21E4AEA4-8DFA-4A89-87EB-49C32662AFE0}</a:tableStyleId>
              </a:tblPr>
              <a:tblGrid>
                <a:gridCol w="1990459"/>
                <a:gridCol w="6156717"/>
              </a:tblGrid>
              <a:tr h="1241789">
                <a:tc>
                  <a:txBody>
                    <a:bodyPr/>
                    <a:lstStyle/>
                    <a:p>
                      <a:pPr algn="just" rtl="1">
                        <a:spcAft>
                          <a:spcPts val="600"/>
                        </a:spcAft>
                      </a:pPr>
                      <a:r>
                        <a:rPr lang="ar-SA" sz="2000" dirty="0" smtClean="0">
                          <a:effectLst/>
                        </a:rPr>
                        <a:t>مرحلةالانشغال </a:t>
                      </a:r>
                      <a:r>
                        <a:rPr lang="ar-SA" sz="2000" dirty="0">
                          <a:effectLst/>
                        </a:rPr>
                        <a:t>/الانخراط</a:t>
                      </a:r>
                      <a:endParaRPr lang="en-US" sz="2000" dirty="0">
                        <a:effectLst/>
                        <a:latin typeface="Times New Roman"/>
                        <a:ea typeface="Calibri"/>
                        <a:cs typeface="Simplified Arabic"/>
                      </a:endParaRPr>
                    </a:p>
                  </a:txBody>
                  <a:tcPr marL="68580" marR="68580" marT="0" marB="0"/>
                </a:tc>
                <a:tc>
                  <a:txBody>
                    <a:bodyPr/>
                    <a:lstStyle/>
                    <a:p>
                      <a:pPr algn="just" rtl="1">
                        <a:spcAft>
                          <a:spcPts val="600"/>
                        </a:spcAft>
                      </a:pPr>
                      <a:r>
                        <a:rPr lang="ar-SA" sz="2000" dirty="0">
                          <a:effectLst/>
                        </a:rPr>
                        <a:t>استخدام شيء أو حدث أو سؤال لإشراك الطلاب</a:t>
                      </a:r>
                      <a:endParaRPr lang="en-US" sz="2000" dirty="0">
                        <a:effectLst/>
                      </a:endParaRPr>
                    </a:p>
                    <a:p>
                      <a:pPr algn="just" rtl="1">
                        <a:spcAft>
                          <a:spcPts val="600"/>
                        </a:spcAft>
                      </a:pPr>
                      <a:r>
                        <a:rPr lang="ar-SA" sz="2000" dirty="0">
                          <a:effectLst/>
                        </a:rPr>
                        <a:t>تسهيل العلاقة ما بين ما يعرفه الطلاب وما يستطيعون فعله</a:t>
                      </a:r>
                      <a:endParaRPr lang="en-US" sz="2000" dirty="0">
                        <a:effectLst/>
                        <a:latin typeface="Times New Roman"/>
                        <a:ea typeface="Calibri"/>
                        <a:cs typeface="Simplified Arabic"/>
                      </a:endParaRPr>
                    </a:p>
                  </a:txBody>
                  <a:tcPr marL="68580" marR="68580" marT="0" marB="0"/>
                </a:tc>
              </a:tr>
              <a:tr h="1241789">
                <a:tc>
                  <a:txBody>
                    <a:bodyPr/>
                    <a:lstStyle/>
                    <a:p>
                      <a:pPr algn="just" rtl="1">
                        <a:spcAft>
                          <a:spcPts val="600"/>
                        </a:spcAft>
                      </a:pPr>
                      <a:r>
                        <a:rPr lang="ar-SA" sz="2400" dirty="0">
                          <a:effectLst/>
                        </a:rPr>
                        <a:t>مرحلة الاستكشاف</a:t>
                      </a:r>
                      <a:endParaRPr lang="en-US" sz="2400" dirty="0">
                        <a:effectLst/>
                        <a:latin typeface="Times New Roman"/>
                        <a:ea typeface="Calibri"/>
                        <a:cs typeface="Simplified Arabic"/>
                      </a:endParaRPr>
                    </a:p>
                  </a:txBody>
                  <a:tcPr marL="68580" marR="68580" marT="0" marB="0"/>
                </a:tc>
                <a:tc>
                  <a:txBody>
                    <a:bodyPr/>
                    <a:lstStyle/>
                    <a:p>
                      <a:pPr algn="just" rtl="1">
                        <a:spcAft>
                          <a:spcPts val="600"/>
                        </a:spcAft>
                      </a:pPr>
                      <a:r>
                        <a:rPr lang="ar-SA" sz="2400" dirty="0">
                          <a:effectLst/>
                        </a:rPr>
                        <a:t>استكشاف الأشياء والظواهر.</a:t>
                      </a:r>
                      <a:endParaRPr lang="en-US" sz="2400" dirty="0">
                        <a:effectLst/>
                      </a:endParaRPr>
                    </a:p>
                    <a:p>
                      <a:pPr algn="just" rtl="1">
                        <a:spcAft>
                          <a:spcPts val="600"/>
                        </a:spcAft>
                      </a:pPr>
                      <a:r>
                        <a:rPr lang="ar-SA" sz="2400" dirty="0">
                          <a:effectLst/>
                        </a:rPr>
                        <a:t>أنشطة أولية مع إرشاد.</a:t>
                      </a:r>
                      <a:endParaRPr lang="en-US" sz="2400" dirty="0">
                        <a:effectLst/>
                        <a:latin typeface="Times New Roman"/>
                        <a:ea typeface="Calibri"/>
                        <a:cs typeface="Simplified Arabic"/>
                      </a:endParaRPr>
                    </a:p>
                  </a:txBody>
                  <a:tcPr marL="68580" marR="68580" marT="0" marB="0"/>
                </a:tc>
              </a:tr>
              <a:tr h="1241789">
                <a:tc>
                  <a:txBody>
                    <a:bodyPr/>
                    <a:lstStyle/>
                    <a:p>
                      <a:pPr algn="just" rtl="1">
                        <a:spcAft>
                          <a:spcPts val="600"/>
                        </a:spcAft>
                      </a:pPr>
                      <a:r>
                        <a:rPr lang="ar-SA" sz="2400" dirty="0">
                          <a:effectLst/>
                        </a:rPr>
                        <a:t>مرحلة التفسير والشرح </a:t>
                      </a:r>
                      <a:endParaRPr lang="en-US" sz="2400" dirty="0">
                        <a:effectLst/>
                        <a:latin typeface="Times New Roman"/>
                        <a:ea typeface="Calibri"/>
                        <a:cs typeface="Simplified Arabic"/>
                      </a:endParaRPr>
                    </a:p>
                  </a:txBody>
                  <a:tcPr marL="68580" marR="68580" marT="0" marB="0"/>
                </a:tc>
                <a:tc>
                  <a:txBody>
                    <a:bodyPr/>
                    <a:lstStyle/>
                    <a:p>
                      <a:pPr algn="just" rtl="1">
                        <a:spcAft>
                          <a:spcPts val="600"/>
                        </a:spcAft>
                      </a:pPr>
                      <a:r>
                        <a:rPr lang="ar-SA" sz="2400" dirty="0">
                          <a:effectLst/>
                        </a:rPr>
                        <a:t>يشرح الطلاب فهمهم للمفاهيم والعمليات.</a:t>
                      </a:r>
                      <a:endParaRPr lang="en-US" sz="2400" dirty="0">
                        <a:effectLst/>
                      </a:endParaRPr>
                    </a:p>
                    <a:p>
                      <a:pPr algn="just" rtl="1">
                        <a:spcAft>
                          <a:spcPts val="600"/>
                        </a:spcAft>
                      </a:pPr>
                      <a:r>
                        <a:rPr lang="ar-SA" sz="2400" dirty="0">
                          <a:effectLst/>
                        </a:rPr>
                        <a:t>يتم تقديم مفاهيم ومهارات جديدة أثناء البحث عن وضوح وتماسك مفاهيمي.</a:t>
                      </a:r>
                      <a:endParaRPr lang="en-US" sz="2400" dirty="0">
                        <a:effectLst/>
                        <a:latin typeface="Times New Roman"/>
                        <a:ea typeface="Calibri"/>
                        <a:cs typeface="Simplified Arabic"/>
                      </a:endParaRPr>
                    </a:p>
                  </a:txBody>
                  <a:tcPr marL="68580" marR="68580" marT="0" marB="0"/>
                </a:tc>
              </a:tr>
              <a:tr h="1053640">
                <a:tc>
                  <a:txBody>
                    <a:bodyPr/>
                    <a:lstStyle/>
                    <a:p>
                      <a:pPr algn="just" rtl="1">
                        <a:spcAft>
                          <a:spcPts val="600"/>
                        </a:spcAft>
                      </a:pPr>
                      <a:r>
                        <a:rPr lang="ar-SA" sz="2400">
                          <a:effectLst/>
                        </a:rPr>
                        <a:t>مرحلة التوسيع (تطبيق المفهوم)</a:t>
                      </a:r>
                      <a:endParaRPr lang="en-US" sz="2400">
                        <a:effectLst/>
                        <a:latin typeface="Times New Roman"/>
                        <a:ea typeface="Calibri"/>
                        <a:cs typeface="Simplified Arabic"/>
                      </a:endParaRPr>
                    </a:p>
                  </a:txBody>
                  <a:tcPr marL="68580" marR="68580" marT="0" marB="0"/>
                </a:tc>
                <a:tc>
                  <a:txBody>
                    <a:bodyPr/>
                    <a:lstStyle/>
                    <a:p>
                      <a:pPr algn="just" rtl="1">
                        <a:spcAft>
                          <a:spcPts val="600"/>
                        </a:spcAft>
                      </a:pPr>
                      <a:r>
                        <a:rPr lang="ar-SA" sz="2400" dirty="0">
                          <a:effectLst/>
                        </a:rPr>
                        <a:t>تعطي الأنشطة الطلاب فرصة لتطبيق المفاهيم في السياقات والبناء على أو توسيع الفهم والمهارات.</a:t>
                      </a:r>
                      <a:endParaRPr lang="en-US" sz="2400" dirty="0">
                        <a:effectLst/>
                        <a:latin typeface="Times New Roman"/>
                        <a:ea typeface="Calibri"/>
                        <a:cs typeface="Simplified Arabic"/>
                      </a:endParaRPr>
                    </a:p>
                  </a:txBody>
                  <a:tcPr marL="68580" marR="68580" marT="0" marB="0"/>
                </a:tc>
              </a:tr>
              <a:tr h="1053640">
                <a:tc>
                  <a:txBody>
                    <a:bodyPr/>
                    <a:lstStyle/>
                    <a:p>
                      <a:pPr algn="just" rtl="1">
                        <a:spcAft>
                          <a:spcPts val="600"/>
                        </a:spcAft>
                      </a:pPr>
                      <a:r>
                        <a:rPr lang="ar-SA" sz="2400">
                          <a:effectLst/>
                        </a:rPr>
                        <a:t>مرحلة التقويم</a:t>
                      </a:r>
                      <a:endParaRPr lang="en-US" sz="2400">
                        <a:effectLst/>
                        <a:latin typeface="Times New Roman"/>
                        <a:ea typeface="Calibri"/>
                        <a:cs typeface="Simplified Arabic"/>
                      </a:endParaRPr>
                    </a:p>
                  </a:txBody>
                  <a:tcPr marL="68580" marR="68580" marT="0" marB="0"/>
                </a:tc>
                <a:tc>
                  <a:txBody>
                    <a:bodyPr/>
                    <a:lstStyle/>
                    <a:p>
                      <a:pPr algn="just" rtl="1">
                        <a:spcAft>
                          <a:spcPts val="600"/>
                        </a:spcAft>
                      </a:pPr>
                      <a:r>
                        <a:rPr lang="ar-SA" sz="2400" dirty="0">
                          <a:effectLst/>
                        </a:rPr>
                        <a:t>يقوّم الطلاب معرفتهم وقدراتهم ومهاراتهم. كما تسمح الأنشطة بتقويم تطور الطالب وفعالية الدرس.</a:t>
                      </a:r>
                      <a:endParaRPr lang="en-US" sz="2400" dirty="0">
                        <a:effectLst/>
                        <a:latin typeface="Times New Roman"/>
                        <a:ea typeface="Calibri"/>
                        <a:cs typeface="Simplified Arabic"/>
                      </a:endParaRPr>
                    </a:p>
                  </a:txBody>
                  <a:tcPr marL="68580" marR="68580" marT="0" marB="0"/>
                </a:tc>
              </a:tr>
            </a:tbl>
          </a:graphicData>
        </a:graphic>
      </p:graphicFrame>
    </p:spTree>
    <p:extLst>
      <p:ext uri="{BB962C8B-B14F-4D97-AF65-F5344CB8AC3E}">
        <p14:creationId xmlns:p14="http://schemas.microsoft.com/office/powerpoint/2010/main" val="386838002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0"/>
            <a:ext cx="8291264" cy="6525344"/>
          </a:xfrm>
          <a:ln>
            <a:solidFill>
              <a:srgbClr val="33B98C"/>
            </a:solidFill>
          </a:ln>
        </p:spPr>
        <p:style>
          <a:lnRef idx="1">
            <a:schemeClr val="accent1"/>
          </a:lnRef>
          <a:fillRef idx="2">
            <a:schemeClr val="accent1"/>
          </a:fillRef>
          <a:effectRef idx="1">
            <a:schemeClr val="accent1"/>
          </a:effectRef>
          <a:fontRef idx="minor">
            <a:schemeClr val="dk1"/>
          </a:fontRef>
        </p:style>
        <p:txBody>
          <a:bodyPr>
            <a:normAutofit/>
          </a:bodyPr>
          <a:lstStyle/>
          <a:p>
            <a:pPr marL="109728" indent="0" algn="just">
              <a:buNone/>
            </a:pPr>
            <a:endParaRPr lang="ar-IQ" dirty="0" smtClean="0"/>
          </a:p>
          <a:p>
            <a:pPr marL="109728" indent="0" algn="just" fontAlgn="base">
              <a:buNone/>
            </a:pPr>
            <a:r>
              <a:rPr lang="ar-IQ" b="1" dirty="0">
                <a:solidFill>
                  <a:srgbClr val="474F60"/>
                </a:solidFill>
                <a:latin typeface="Open Sans"/>
              </a:rPr>
              <a:t>خطوة الأولى: الانشغال (التهیئة):</a:t>
            </a:r>
            <a:endParaRPr lang="ar-IQ" dirty="0">
              <a:solidFill>
                <a:srgbClr val="474F60"/>
              </a:solidFill>
              <a:latin typeface="Open Sans"/>
            </a:endParaRPr>
          </a:p>
          <a:p>
            <a:pPr marL="109728" indent="0" algn="just" fontAlgn="base">
              <a:buNone/>
            </a:pPr>
            <a:r>
              <a:rPr lang="ar-IQ" sz="2400" dirty="0">
                <a:solidFill>
                  <a:srgbClr val="474F60"/>
                </a:solidFill>
                <a:latin typeface="Open Sans"/>
              </a:rPr>
              <a:t>یتم في هذه الخطوة إثارة الانتباه، والاهتمام بموضوع </a:t>
            </a:r>
            <a:endParaRPr lang="ar-IQ" sz="2400" dirty="0" smtClean="0">
              <a:solidFill>
                <a:srgbClr val="474F60"/>
              </a:solidFill>
              <a:latin typeface="Open Sans"/>
            </a:endParaRPr>
          </a:p>
          <a:p>
            <a:pPr marL="109728" indent="0" algn="just" fontAlgn="base">
              <a:buNone/>
            </a:pPr>
            <a:r>
              <a:rPr lang="ar-IQ" sz="2400" dirty="0" smtClean="0">
                <a:solidFill>
                  <a:srgbClr val="474F60"/>
                </a:solidFill>
                <a:latin typeface="Open Sans"/>
              </a:rPr>
              <a:t>الدرس</a:t>
            </a:r>
            <a:r>
              <a:rPr lang="ar-IQ" sz="2400" dirty="0">
                <a:solidFill>
                  <a:srgbClr val="474F60"/>
                </a:solidFill>
                <a:latin typeface="Open Sans"/>
              </a:rPr>
              <a:t>، ويتم فيها طرح الأسئلة، وتؤخذ إجابات </a:t>
            </a:r>
            <a:endParaRPr lang="ar-IQ" sz="2400" dirty="0" smtClean="0">
              <a:solidFill>
                <a:srgbClr val="474F60"/>
              </a:solidFill>
              <a:latin typeface="Open Sans"/>
            </a:endParaRPr>
          </a:p>
          <a:p>
            <a:pPr marL="109728" indent="0" algn="just" fontAlgn="base">
              <a:buNone/>
            </a:pPr>
            <a:r>
              <a:rPr lang="ar-IQ" sz="2400" dirty="0" smtClean="0">
                <a:solidFill>
                  <a:srgbClr val="474F60"/>
                </a:solidFill>
                <a:latin typeface="Open Sans"/>
              </a:rPr>
              <a:t>التلاميذ </a:t>
            </a:r>
            <a:r>
              <a:rPr lang="ar-IQ" sz="2400" dirty="0">
                <a:solidFill>
                  <a:srgbClr val="474F60"/>
                </a:solidFill>
                <a:latin typeface="Open Sans"/>
              </a:rPr>
              <a:t>الذين يعطون فكرة عما يعرفونه مسبقاً، </a:t>
            </a:r>
            <a:endParaRPr lang="ar-IQ" sz="2400" dirty="0" smtClean="0">
              <a:solidFill>
                <a:srgbClr val="474F60"/>
              </a:solidFill>
              <a:latin typeface="Open Sans"/>
            </a:endParaRPr>
          </a:p>
          <a:p>
            <a:pPr marL="109728" indent="0" algn="just" fontAlgn="base">
              <a:buNone/>
            </a:pPr>
            <a:r>
              <a:rPr lang="ar-IQ" sz="2400" dirty="0" smtClean="0">
                <a:solidFill>
                  <a:srgbClr val="474F60"/>
                </a:solidFill>
                <a:latin typeface="Open Sans"/>
              </a:rPr>
              <a:t>وتمثل </a:t>
            </a:r>
            <a:r>
              <a:rPr lang="ar-IQ" sz="2400" dirty="0">
                <a:solidFill>
                  <a:srgbClr val="474F60"/>
                </a:solidFill>
                <a:latin typeface="Open Sans"/>
              </a:rPr>
              <a:t>هذه الخطوة فرصة جیدة للمعلم لمعرفة المفاهیم البدیلة أو الخطأ التي یحملها الطلاب حول موضوع الدرس.</a:t>
            </a:r>
          </a:p>
          <a:p>
            <a:pPr marL="109728" indent="0" algn="just" fontAlgn="base">
              <a:buNone/>
            </a:pPr>
            <a:r>
              <a:rPr lang="ar-IQ" sz="2400" dirty="0">
                <a:solidFill>
                  <a:srgbClr val="474F60"/>
                </a:solidFill>
                <a:latin typeface="Open Sans"/>
              </a:rPr>
              <a:t>وینبغي على المعلم أن یركز على انشغال طلابه، وإثارة دافعیتهم، وحب استطلاعهم في إیجاد إجابات للتساؤلات الغامضة في أذهانهم.</a:t>
            </a:r>
          </a:p>
          <a:p>
            <a:pPr marL="109728" indent="0" algn="just">
              <a:buNone/>
            </a:pPr>
            <a:endParaRPr lang="ar-IQ" dirty="0"/>
          </a:p>
          <a:p>
            <a:pPr marL="109728" indent="0">
              <a:buNone/>
            </a:pPr>
            <a:r>
              <a:rPr lang="ar-IQ" dirty="0" smtClean="0"/>
              <a:t>الخطوة </a:t>
            </a:r>
            <a:r>
              <a:rPr lang="ar-IQ" dirty="0"/>
              <a:t>الثانیة: الاستكشاف</a:t>
            </a:r>
            <a:r>
              <a:rPr lang="ar-IQ" dirty="0" smtClean="0"/>
              <a:t>:</a:t>
            </a:r>
            <a:endParaRPr lang="ar-IQ" dirty="0"/>
          </a:p>
          <a:p>
            <a:pPr marL="109728" indent="0">
              <a:buNone/>
            </a:pPr>
            <a:r>
              <a:rPr lang="ar-IQ" sz="2400" dirty="0"/>
              <a:t>تمثل هذه الخطوة النشاط الرئیس في الدرس، إذ یعطي المعلم الفرصة لطلبته للعمل معاً من أجل اختبار تنبؤاتهم وفرضیاتهم، ومناقشة البدائل المطروحة للحل مع أقرانهم، وتسجیل ملاحظاتهم وأفكارهم.</a:t>
            </a:r>
          </a:p>
          <a:p>
            <a:pPr marL="109728" indent="0">
              <a:buNone/>
            </a:pPr>
            <a:endParaRPr lang="ar-IQ" dirty="0"/>
          </a:p>
          <a:p>
            <a:pPr marL="109728" indent="0">
              <a:buNone/>
            </a:pPr>
            <a:endParaRPr lang="ar-IQ"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95536" y="188640"/>
            <a:ext cx="2808312" cy="1762125"/>
          </a:xfrm>
          <a:prstGeom prst="rect">
            <a:avLst/>
          </a:prstGeom>
        </p:spPr>
      </p:pic>
    </p:spTree>
    <p:extLst>
      <p:ext uri="{BB962C8B-B14F-4D97-AF65-F5344CB8AC3E}">
        <p14:creationId xmlns:p14="http://schemas.microsoft.com/office/powerpoint/2010/main" val="96156714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404664"/>
            <a:ext cx="8363272" cy="5602627"/>
          </a:xfrm>
          <a:ln>
            <a:solidFill>
              <a:srgbClr val="0070C0"/>
            </a:solidFill>
          </a:ln>
        </p:spPr>
        <p:txBody>
          <a:bodyPr>
            <a:normAutofit/>
          </a:bodyPr>
          <a:lstStyle/>
          <a:p>
            <a:pPr marL="109728" indent="0">
              <a:buNone/>
            </a:pPr>
            <a:r>
              <a:rPr lang="ar-IQ" b="1" dirty="0">
                <a:effectLst>
                  <a:outerShdw blurRad="38100" dist="38100" dir="2700000" algn="tl">
                    <a:srgbClr val="000000">
                      <a:alpha val="43137"/>
                    </a:srgbClr>
                  </a:outerShdw>
                </a:effectLst>
              </a:rPr>
              <a:t>الخطوة الثالثة: الشرح والتفسیر:</a:t>
            </a:r>
          </a:p>
          <a:p>
            <a:pPr marL="109728" indent="0">
              <a:buNone/>
            </a:pPr>
            <a:r>
              <a:rPr lang="ar-IQ" dirty="0" smtClean="0"/>
              <a:t>تركز </a:t>
            </a:r>
            <a:r>
              <a:rPr lang="ar-IQ" dirty="0"/>
              <a:t>هذه الخطوة على الطالب، </a:t>
            </a:r>
            <a:endParaRPr lang="ar-IQ" dirty="0" smtClean="0"/>
          </a:p>
          <a:p>
            <a:pPr marL="109728" indent="0">
              <a:buNone/>
            </a:pPr>
            <a:r>
              <a:rPr lang="ar-IQ" dirty="0" smtClean="0"/>
              <a:t>حيث </a:t>
            </a:r>
            <a:r>
              <a:rPr lang="ar-IQ" dirty="0"/>
              <a:t>يستفيد من نتائج الخطوتين </a:t>
            </a:r>
            <a:endParaRPr lang="ar-IQ" dirty="0" smtClean="0"/>
          </a:p>
          <a:p>
            <a:pPr marL="109728" indent="0">
              <a:buNone/>
            </a:pPr>
            <a:r>
              <a:rPr lang="ar-IQ" dirty="0" smtClean="0"/>
              <a:t>الأولى </a:t>
            </a:r>
            <a:r>
              <a:rPr lang="ar-IQ" dirty="0"/>
              <a:t>والثانية لبناء المفهوم، </a:t>
            </a:r>
            <a:endParaRPr lang="ar-IQ" dirty="0" smtClean="0"/>
          </a:p>
          <a:p>
            <a:pPr marL="109728" indent="0">
              <a:buNone/>
            </a:pPr>
            <a:r>
              <a:rPr lang="ar-IQ" dirty="0" smtClean="0"/>
              <a:t>وینبغي </a:t>
            </a:r>
            <a:r>
              <a:rPr lang="ar-IQ" dirty="0"/>
              <a:t>على المعلم أن یشجع </a:t>
            </a:r>
            <a:r>
              <a:rPr lang="ar-IQ" dirty="0" smtClean="0"/>
              <a:t>طلابه</a:t>
            </a:r>
          </a:p>
          <a:p>
            <a:pPr marL="109728" indent="0">
              <a:buNone/>
            </a:pPr>
            <a:r>
              <a:rPr lang="ar-IQ" dirty="0" smtClean="0"/>
              <a:t> </a:t>
            </a:r>
            <a:r>
              <a:rPr lang="ar-IQ" dirty="0"/>
              <a:t>على تفسیر المفاهیم، مستخدمین كلماتهم الخاصة، ویشجعهم على </a:t>
            </a:r>
            <a:endParaRPr lang="ar-IQ" dirty="0" smtClean="0"/>
          </a:p>
          <a:p>
            <a:pPr marL="109728" indent="0">
              <a:buNone/>
            </a:pPr>
            <a:r>
              <a:rPr lang="ar-IQ" dirty="0" smtClean="0"/>
              <a:t>الاستماع </a:t>
            </a:r>
            <a:r>
              <a:rPr lang="ar-IQ" dirty="0"/>
              <a:t>بشكل ناقد إلى تفسیر أقرانهم، وتفسیرات المعلم، </a:t>
            </a:r>
            <a:r>
              <a:rPr lang="ar-IQ" dirty="0" smtClean="0"/>
              <a:t>ویُفترض</a:t>
            </a:r>
          </a:p>
          <a:p>
            <a:pPr marL="109728" indent="0">
              <a:buNone/>
            </a:pPr>
            <a:r>
              <a:rPr lang="ar-IQ" dirty="0" smtClean="0"/>
              <a:t> </a:t>
            </a:r>
            <a:r>
              <a:rPr lang="ar-IQ" dirty="0"/>
              <a:t>أن تُبني هذه التفسیرات على ملاحظاتهم وأفكارهم التي قاموا بتسجیلها، وهنا یقوم المعلم بتزوید الطلاب بالتعریفات والتفسیرات المبنیة على الخبرات السابقة لطلابه، ویعتمد علیها في إدارة المناقشات داخل الغرفة الصفیة.</a:t>
            </a:r>
          </a:p>
          <a:p>
            <a:pPr marL="109728" indent="0">
              <a:buNone/>
            </a:pPr>
            <a:endParaRPr lang="ar-IQ" dirty="0" smtClean="0"/>
          </a:p>
          <a:p>
            <a:pPr marL="109728" indent="0">
              <a:buNone/>
            </a:pPr>
            <a:endParaRPr lang="ar-IQ" dirty="0"/>
          </a:p>
          <a:p>
            <a:pPr marL="109728" indent="0">
              <a:buNone/>
            </a:pPr>
            <a:endParaRPr lang="ar-IQ"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95536" y="188640"/>
            <a:ext cx="4464496" cy="2088232"/>
          </a:xfrm>
          <a:prstGeom prst="rect">
            <a:avLst/>
          </a:prstGeom>
        </p:spPr>
      </p:pic>
    </p:spTree>
    <p:extLst>
      <p:ext uri="{BB962C8B-B14F-4D97-AF65-F5344CB8AC3E}">
        <p14:creationId xmlns:p14="http://schemas.microsoft.com/office/powerpoint/2010/main" val="333132396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692696"/>
            <a:ext cx="8291264" cy="6336704"/>
          </a:xfrm>
        </p:spPr>
        <p:txBody>
          <a:bodyPr>
            <a:noAutofit/>
          </a:bodyPr>
          <a:lstStyle/>
          <a:p>
            <a:pPr marL="109728" lvl="0" indent="0" algn="just">
              <a:buClr>
                <a:srgbClr val="2DA2BF"/>
              </a:buClr>
              <a:buNone/>
            </a:pPr>
            <a:r>
              <a:rPr lang="ar-IQ" sz="2800" dirty="0" smtClean="0"/>
              <a:t>ا</a:t>
            </a:r>
            <a:r>
              <a:rPr lang="ar-IQ" sz="2400" dirty="0">
                <a:solidFill>
                  <a:prstClr val="black"/>
                </a:solidFill>
              </a:rPr>
              <a:t>الخطوة الرابعة: التوسع</a:t>
            </a:r>
            <a:r>
              <a:rPr lang="ar-IQ" sz="2400" dirty="0" smtClean="0">
                <a:solidFill>
                  <a:prstClr val="black"/>
                </a:solidFill>
              </a:rPr>
              <a:t>:</a:t>
            </a:r>
            <a:endParaRPr lang="ar-IQ" sz="2400" dirty="0">
              <a:solidFill>
                <a:prstClr val="black"/>
              </a:solidFill>
            </a:endParaRPr>
          </a:p>
          <a:p>
            <a:pPr marL="109728" lvl="0" indent="0" algn="just">
              <a:buClr>
                <a:srgbClr val="2DA2BF"/>
              </a:buClr>
              <a:buNone/>
            </a:pPr>
            <a:r>
              <a:rPr lang="ar-IQ" sz="2400" dirty="0">
                <a:solidFill>
                  <a:prstClr val="black"/>
                </a:solidFill>
              </a:rPr>
              <a:t>یقوم التلاميذ في هذه المرحلة بتطبیق المفاهیم </a:t>
            </a:r>
            <a:r>
              <a:rPr lang="ar-IQ" sz="2400" dirty="0" smtClean="0">
                <a:solidFill>
                  <a:prstClr val="black"/>
                </a:solidFill>
              </a:rPr>
              <a:t>والمهارات</a:t>
            </a:r>
          </a:p>
          <a:p>
            <a:pPr marL="109728" lvl="0" indent="0" algn="just">
              <a:buClr>
                <a:srgbClr val="2DA2BF"/>
              </a:buClr>
              <a:buNone/>
            </a:pPr>
            <a:r>
              <a:rPr lang="ar-IQ" sz="2400" dirty="0" smtClean="0">
                <a:solidFill>
                  <a:prstClr val="black"/>
                </a:solidFill>
              </a:rPr>
              <a:t> </a:t>
            </a:r>
            <a:r>
              <a:rPr lang="ar-IQ" sz="2400" dirty="0">
                <a:solidFill>
                  <a:prstClr val="black"/>
                </a:solidFill>
              </a:rPr>
              <a:t>التي تعلموها في مواقف جدیدة مشابهة، مستخدمین </a:t>
            </a:r>
            <a:endParaRPr lang="ar-IQ" sz="2400" dirty="0" smtClean="0">
              <a:solidFill>
                <a:prstClr val="black"/>
              </a:solidFill>
            </a:endParaRPr>
          </a:p>
          <a:p>
            <a:pPr marL="109728" lvl="0" indent="0" algn="just">
              <a:buClr>
                <a:srgbClr val="2DA2BF"/>
              </a:buClr>
              <a:buNone/>
            </a:pPr>
            <a:r>
              <a:rPr lang="ar-IQ" sz="2400" dirty="0" smtClean="0">
                <a:solidFill>
                  <a:prstClr val="black"/>
                </a:solidFill>
              </a:rPr>
              <a:t>مجموعة </a:t>
            </a:r>
            <a:r>
              <a:rPr lang="ar-IQ" sz="2400" dirty="0">
                <a:solidFill>
                  <a:prstClr val="black"/>
                </a:solidFill>
              </a:rPr>
              <a:t>من المهارات، مثل طرح الأسئلة، </a:t>
            </a:r>
            <a:r>
              <a:rPr lang="ar-IQ" sz="2400" dirty="0" smtClean="0">
                <a:solidFill>
                  <a:prstClr val="black"/>
                </a:solidFill>
              </a:rPr>
              <a:t>واقتراح</a:t>
            </a:r>
          </a:p>
          <a:p>
            <a:pPr marL="109728" lvl="0" indent="0" algn="just">
              <a:buClr>
                <a:srgbClr val="2DA2BF"/>
              </a:buClr>
              <a:buNone/>
            </a:pPr>
            <a:r>
              <a:rPr lang="ar-IQ" sz="2400" dirty="0" smtClean="0">
                <a:solidFill>
                  <a:prstClr val="black"/>
                </a:solidFill>
              </a:rPr>
              <a:t> </a:t>
            </a:r>
            <a:r>
              <a:rPr lang="ar-IQ" sz="2400" dirty="0">
                <a:solidFill>
                  <a:prstClr val="black"/>
                </a:solidFill>
              </a:rPr>
              <a:t>الحلول، واتخاذ القرارات، وتصمیم التجارب، وتسجیل </a:t>
            </a:r>
            <a:r>
              <a:rPr lang="ar-IQ" sz="2400" dirty="0" smtClean="0">
                <a:solidFill>
                  <a:prstClr val="black"/>
                </a:solidFill>
              </a:rPr>
              <a:t>الملاحظات.وعلى </a:t>
            </a:r>
            <a:r>
              <a:rPr lang="ar-IQ" sz="2400" dirty="0">
                <a:solidFill>
                  <a:prstClr val="black"/>
                </a:solidFill>
              </a:rPr>
              <a:t>المعلم أن یجشع التلاميذ على تطبیق المفاهیم والمهارات الجدیدة وتوسیعها، وعلى استخدام مصطلحات وتعریفات تمت دراستها مسبقاً</a:t>
            </a:r>
            <a:r>
              <a:rPr lang="ar-IQ" sz="2400" dirty="0" smtClean="0">
                <a:solidFill>
                  <a:prstClr val="black"/>
                </a:solidFill>
              </a:rPr>
              <a:t>.</a:t>
            </a:r>
            <a:endParaRPr lang="ar-IQ" sz="2800" dirty="0" smtClean="0"/>
          </a:p>
          <a:p>
            <a:pPr marL="109728" indent="0" algn="just">
              <a:buNone/>
            </a:pPr>
            <a:r>
              <a:rPr lang="ar-IQ" sz="2800" dirty="0" smtClean="0"/>
              <a:t>لخطوة </a:t>
            </a:r>
            <a:r>
              <a:rPr lang="ar-IQ" sz="2800" dirty="0"/>
              <a:t>الخامسة: التقویم</a:t>
            </a:r>
            <a:r>
              <a:rPr lang="ar-IQ" sz="2800" dirty="0" smtClean="0"/>
              <a:t>:</a:t>
            </a:r>
            <a:endParaRPr lang="ar-IQ" sz="2800" dirty="0"/>
          </a:p>
          <a:p>
            <a:pPr marL="109728" indent="0" algn="just">
              <a:buNone/>
            </a:pPr>
            <a:r>
              <a:rPr lang="ar-IQ" sz="2800" dirty="0"/>
              <a:t>ینبغي أن تكون عملیة التقویم عملیة مستمرة طیلة وقت الدرس، من خلال الملاحظة المباشرة للتلاميذ، وكیفیة استخدامهم للمعرفة والمهارات، وتطبیقهم للمفاهیم الجدیدة، والتغیر الذي یحدث في طریقة تفكیرهم، وفي هذه الخطوة تتاح الفرصة للتلاميذ لإصدار أحكامهم على ما وصلوا إليه.</a:t>
            </a:r>
          </a:p>
          <a:p>
            <a:pPr marL="109728" indent="0" algn="just">
              <a:buNone/>
            </a:pPr>
            <a:endParaRPr lang="ar-IQ" sz="2800" dirty="0"/>
          </a:p>
        </p:txBody>
      </p:sp>
      <p:pic>
        <p:nvPicPr>
          <p:cNvPr id="4098" name="Picture 2" descr="C:\Users\DELL\Pictures\images (21) (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5536" y="620688"/>
            <a:ext cx="2592288" cy="20288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435154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11560" y="260647"/>
            <a:ext cx="8064896" cy="1008113"/>
          </a:xfrm>
          <a:ln>
            <a:solidFill>
              <a:srgbClr val="C00000"/>
            </a:solidFill>
          </a:ln>
        </p:spPr>
        <p:txBody>
          <a:bodyPr>
            <a:normAutofit/>
          </a:bodyPr>
          <a:lstStyle/>
          <a:p>
            <a:r>
              <a:rPr lang="ar-IQ" dirty="0" smtClean="0"/>
              <a:t>طريقة الاستقصاء </a:t>
            </a:r>
            <a:endParaRPr lang="ar-IQ" dirty="0"/>
          </a:p>
        </p:txBody>
      </p:sp>
      <p:sp>
        <p:nvSpPr>
          <p:cNvPr id="3" name="Subtitle 2"/>
          <p:cNvSpPr>
            <a:spLocks noGrp="1"/>
          </p:cNvSpPr>
          <p:nvPr>
            <p:ph type="subTitle" idx="1"/>
          </p:nvPr>
        </p:nvSpPr>
        <p:spPr>
          <a:xfrm>
            <a:off x="9208" y="1340768"/>
            <a:ext cx="9144000" cy="5328592"/>
          </a:xfrm>
        </p:spPr>
        <p:style>
          <a:lnRef idx="1">
            <a:schemeClr val="accent1"/>
          </a:lnRef>
          <a:fillRef idx="1001">
            <a:schemeClr val="lt2"/>
          </a:fillRef>
          <a:effectRef idx="1">
            <a:schemeClr val="accent1"/>
          </a:effectRef>
          <a:fontRef idx="minor">
            <a:schemeClr val="dk1"/>
          </a:fontRef>
        </p:style>
        <p:txBody>
          <a:bodyPr>
            <a:normAutofit fontScale="92500"/>
          </a:bodyPr>
          <a:lstStyle/>
          <a:p>
            <a:pPr algn="just"/>
            <a:r>
              <a:rPr lang="ar-IQ" dirty="0" smtClean="0"/>
              <a:t>عرف الاستقصاء بأنه :"عملية حل المشكلة، ويتضمن توليد </a:t>
            </a:r>
            <a:endParaRPr lang="ar-IQ" dirty="0" smtClean="0"/>
          </a:p>
          <a:p>
            <a:pPr algn="just"/>
            <a:r>
              <a:rPr lang="ar-IQ" dirty="0" smtClean="0"/>
              <a:t>الفرضيات </a:t>
            </a:r>
            <a:r>
              <a:rPr lang="ar-IQ" dirty="0" smtClean="0"/>
              <a:t>واختبارها"، وهذا يعني أن الاستقصاء يطرح </a:t>
            </a:r>
            <a:endParaRPr lang="ar-IQ" dirty="0" smtClean="0"/>
          </a:p>
          <a:p>
            <a:pPr algn="just"/>
            <a:r>
              <a:rPr lang="ar-IQ" dirty="0" smtClean="0"/>
              <a:t>أسئلة </a:t>
            </a:r>
            <a:r>
              <a:rPr lang="ar-IQ" dirty="0" smtClean="0"/>
              <a:t>تحتاج إلى الإجابة مما يتطلب إيجاد فرضيات تمثل </a:t>
            </a:r>
            <a:endParaRPr lang="ar-IQ" dirty="0" smtClean="0"/>
          </a:p>
          <a:p>
            <a:pPr algn="just"/>
            <a:r>
              <a:rPr lang="ar-IQ" dirty="0" smtClean="0"/>
              <a:t>إجابات </a:t>
            </a:r>
            <a:r>
              <a:rPr lang="ar-IQ" dirty="0" smtClean="0"/>
              <a:t>محتملة عن المشكلة ذات العلاقة. كما عرف علي أنه "نمط أو نوع من التعلم الذي يستخدم فيه المتعلم مهارات واتجاهات لتنظيم المعلومات وتقويمها من أجل توليد معلومات جديدة" ويؤيد، هذا التعريف الاتجاه القائل بأن الاستقصاء يولد المعرفة من خلال البحث وطرح الأسئلة اللازمة لذلك (عميرة و الديب، 1970).</a:t>
            </a:r>
          </a:p>
          <a:p>
            <a:pPr algn="just"/>
            <a:r>
              <a:rPr lang="ar-IQ" dirty="0"/>
              <a:t>و</a:t>
            </a:r>
            <a:r>
              <a:rPr lang="ar-IQ" dirty="0" smtClean="0"/>
              <a:t> يمكن النظر إلى الاستقصاء على أنه استراتيجية تدريس تعتمد على إعمال العقل والتفكير لتقويم المواقف من خلال الحوار وطرح الاسئلة، ونقد المعلومات، وتحليل البيانات ومن هنا تتولد الأفكار الجديدة، وخاصة إذا أتيحت الحرية للطالب في الحوار، وتوافرت مصادر المعرفة؛ فيطور أفكاره ويعدل من آرائه في ضوء المعطيات الجديدة حتى يتوصل إلى ما يهدف إليه. ولذا لا تنمو قدرات الطالب الاستقصائية إلا عند توافر مناخ يتصف بالحرية والأمان والثقة المتبادلة بينه وبين معلمه وأقرانه .</a:t>
            </a:r>
          </a:p>
          <a:p>
            <a:pPr algn="just"/>
            <a:endParaRPr lang="ar-IQ"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37" y="260648"/>
            <a:ext cx="3051495" cy="2088232"/>
          </a:xfrm>
          <a:prstGeom prst="rect">
            <a:avLst/>
          </a:prstGeom>
        </p:spPr>
      </p:pic>
    </p:spTree>
    <p:extLst>
      <p:ext uri="{BB962C8B-B14F-4D97-AF65-F5344CB8AC3E}">
        <p14:creationId xmlns:p14="http://schemas.microsoft.com/office/powerpoint/2010/main" val="55703980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109728" indent="0" fontAlgn="base">
              <a:buNone/>
            </a:pPr>
            <a:r>
              <a:rPr lang="ar-IQ" dirty="0" smtClean="0"/>
              <a:t>أما </a:t>
            </a:r>
            <a:r>
              <a:rPr lang="ar-IQ" dirty="0"/>
              <a:t>عن دور المعلم الذي يستخدم إستراتيجية دورة التعلم في التدريس، فهي كالتالي:</a:t>
            </a:r>
          </a:p>
          <a:p>
            <a:pPr marL="109728" indent="0" fontAlgn="base">
              <a:buNone/>
            </a:pPr>
            <a:r>
              <a:rPr lang="ar-IQ" dirty="0"/>
              <a:t>1.   تحديد المفاهيم التي يريد تقديمها للمتعلمين وتمكينهم منها.</a:t>
            </a:r>
          </a:p>
          <a:p>
            <a:pPr marL="109728" indent="0" fontAlgn="base">
              <a:buNone/>
            </a:pPr>
            <a:r>
              <a:rPr lang="ar-IQ" dirty="0"/>
              <a:t>2.   صوغ المشكلات التي تتضمنها أنشطة التعلم في كل مرحلة، على أن تكون هذه المشكلات متلائمة وقدرات المتعلمين.</a:t>
            </a:r>
          </a:p>
          <a:p>
            <a:pPr marL="109728" indent="0" fontAlgn="base">
              <a:buNone/>
            </a:pPr>
            <a:r>
              <a:rPr lang="ar-IQ" dirty="0"/>
              <a:t>3.   تهيئة الخبرات والأنشطة الحسية التي تتصل بالمفهوم.</a:t>
            </a:r>
          </a:p>
          <a:p>
            <a:pPr marL="109728" indent="0" fontAlgn="base">
              <a:buNone/>
            </a:pPr>
            <a:r>
              <a:rPr lang="ar-IQ" dirty="0"/>
              <a:t>4.   تخطيط الدرس، وتحديد الكيفية التي يُقدم بها المفهوم في ضوء الأنشطة التي تمارس في مرحلة الاكتشاف.</a:t>
            </a:r>
          </a:p>
          <a:p>
            <a:pPr marL="109728" indent="0" fontAlgn="base">
              <a:buNone/>
            </a:pPr>
            <a:r>
              <a:rPr lang="ar-IQ" dirty="0"/>
              <a:t>5.   وضع خطة مفصلة تتضمن إجراءات التطبيق، وكل ما من شأنه تمكين المتعلمين من استخدام المفهوم في تطبيقات أوسع.</a:t>
            </a:r>
          </a:p>
          <a:p>
            <a:pPr marL="109728" indent="0">
              <a:buNone/>
            </a:pPr>
            <a:endParaRPr lang="ar-IQ" dirty="0"/>
          </a:p>
        </p:txBody>
      </p:sp>
      <p:sp>
        <p:nvSpPr>
          <p:cNvPr id="5" name="Rectangle 4"/>
          <p:cNvSpPr/>
          <p:nvPr/>
        </p:nvSpPr>
        <p:spPr>
          <a:xfrm>
            <a:off x="746104" y="646455"/>
            <a:ext cx="8136903" cy="507831"/>
          </a:xfrm>
          <a:prstGeom prst="rect">
            <a:avLst/>
          </a:prstGeom>
        </p:spPr>
        <p:style>
          <a:lnRef idx="1">
            <a:schemeClr val="accent2"/>
          </a:lnRef>
          <a:fillRef idx="2">
            <a:schemeClr val="accent2"/>
          </a:fillRef>
          <a:effectRef idx="1">
            <a:schemeClr val="accent2"/>
          </a:effectRef>
          <a:fontRef idx="minor">
            <a:schemeClr val="dk1"/>
          </a:fontRef>
        </p:style>
        <p:txBody>
          <a:bodyPr wrap="square">
            <a:spAutoFit/>
          </a:bodyPr>
          <a:lstStyle/>
          <a:p>
            <a:pPr marL="109728" lvl="0" fontAlgn="base">
              <a:spcBef>
                <a:spcPts val="400"/>
              </a:spcBef>
              <a:buClr>
                <a:srgbClr val="2DA2BF"/>
              </a:buClr>
              <a:buSzPct val="68000"/>
            </a:pPr>
            <a:r>
              <a:rPr lang="ar-IQ" sz="2700" b="1" dirty="0">
                <a:solidFill>
                  <a:prstClr val="black"/>
                </a:solidFill>
              </a:rPr>
              <a:t>دور المعلم في إستراتيجية دورة التعلم:</a:t>
            </a:r>
            <a:endParaRPr lang="ar-IQ" sz="2700" dirty="0">
              <a:solidFill>
                <a:prstClr val="black"/>
              </a:solidFill>
            </a:endParaRPr>
          </a:p>
        </p:txBody>
      </p:sp>
    </p:spTree>
    <p:extLst>
      <p:ext uri="{BB962C8B-B14F-4D97-AF65-F5344CB8AC3E}">
        <p14:creationId xmlns:p14="http://schemas.microsoft.com/office/powerpoint/2010/main" val="287615592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692696"/>
            <a:ext cx="8229600" cy="5314595"/>
          </a:xfrm>
          <a:solidFill>
            <a:schemeClr val="bg2"/>
          </a:solidFill>
        </p:spPr>
        <p:txBody>
          <a:bodyPr>
            <a:normAutofit lnSpcReduction="10000"/>
          </a:bodyPr>
          <a:lstStyle/>
          <a:p>
            <a:pPr marL="109728" indent="0" fontAlgn="base">
              <a:buNone/>
            </a:pPr>
            <a:r>
              <a:rPr lang="ar-IQ" b="1" dirty="0"/>
              <a:t>مميزات </a:t>
            </a:r>
            <a:r>
              <a:rPr lang="ar-IQ" b="1" dirty="0" smtClean="0"/>
              <a:t>إستراتيجية دورة </a:t>
            </a:r>
            <a:r>
              <a:rPr lang="ar-IQ" b="1" dirty="0"/>
              <a:t>التعلم:</a:t>
            </a:r>
            <a:endParaRPr lang="ar-IQ" dirty="0"/>
          </a:p>
          <a:p>
            <a:pPr marL="109728" indent="0" fontAlgn="base">
              <a:buNone/>
            </a:pPr>
            <a:r>
              <a:rPr lang="ar-IQ" dirty="0"/>
              <a:t>هناك عدة مميزات لإستراتيجية دورة التعلم، منها:</a:t>
            </a:r>
          </a:p>
          <a:p>
            <a:pPr marL="109728" indent="0" fontAlgn="base">
              <a:buNone/>
            </a:pPr>
            <a:r>
              <a:rPr lang="ar-IQ" dirty="0"/>
              <a:t>1.   تتيح الفرصة للفرد المتعلم أن يتفاعل تفاعلاً إيجابياً مع العملية التعليمية.</a:t>
            </a:r>
          </a:p>
          <a:p>
            <a:pPr marL="109728" indent="0" fontAlgn="base">
              <a:buNone/>
            </a:pPr>
            <a:r>
              <a:rPr lang="ar-IQ" dirty="0"/>
              <a:t>2.   لها أهمية في ربط ما هو نظري بما هو عملي، ويؤدي هذا بالمتعلم إلى التعلم </a:t>
            </a:r>
            <a:r>
              <a:rPr lang="ar-IQ" dirty="0" smtClean="0"/>
              <a:t>الفعال.</a:t>
            </a:r>
            <a:endParaRPr lang="ar-IQ" dirty="0"/>
          </a:p>
          <a:p>
            <a:pPr marL="109728" indent="0" fontAlgn="base">
              <a:buNone/>
            </a:pPr>
            <a:r>
              <a:rPr lang="ar-IQ" dirty="0" smtClean="0"/>
              <a:t>3.</a:t>
            </a:r>
            <a:r>
              <a:rPr lang="ar-IQ" dirty="0"/>
              <a:t>   تتيح الفرصة أمام المتعلمين أن يمارسوا العلم، ويكتشفوا بعض المعارف، نتيجة للنشاطات التي يقومون بها.</a:t>
            </a:r>
          </a:p>
          <a:p>
            <a:pPr marL="109728" indent="0" fontAlgn="base">
              <a:buNone/>
            </a:pPr>
            <a:r>
              <a:rPr lang="ar-IQ" dirty="0" smtClean="0"/>
              <a:t>4.</a:t>
            </a:r>
            <a:r>
              <a:rPr lang="ar-IQ" dirty="0"/>
              <a:t>   مناسبة لجميع المتعلمين بجميع مستوياتهم.</a:t>
            </a:r>
          </a:p>
          <a:p>
            <a:pPr marL="109728" indent="0" fontAlgn="base">
              <a:buNone/>
            </a:pPr>
            <a:r>
              <a:rPr lang="ar-IQ" dirty="0" smtClean="0"/>
              <a:t>5.</a:t>
            </a:r>
            <a:r>
              <a:rPr lang="ar-IQ" dirty="0"/>
              <a:t>   تدفع المتعلم للتفكير، وذلك من خلال استخدام مفهوم فقدان الاتزان، الذي يعد بمثابة الدافع الرئيس نحو البحث عن المزيد من المعرفة العلمية.</a:t>
            </a:r>
          </a:p>
          <a:p>
            <a:pPr marL="109728" indent="0" fontAlgn="base">
              <a:buNone/>
            </a:pPr>
            <a:r>
              <a:rPr lang="ar-IQ" dirty="0" smtClean="0"/>
              <a:t>6.</a:t>
            </a:r>
            <a:r>
              <a:rPr lang="ar-IQ" dirty="0"/>
              <a:t>   تهتم بتنمية مهارات التفكير لدى المتعلمين.</a:t>
            </a:r>
          </a:p>
          <a:p>
            <a:pPr marL="109728" indent="0" fontAlgn="base">
              <a:buNone/>
            </a:pPr>
            <a:r>
              <a:rPr lang="ar-IQ" dirty="0" smtClean="0"/>
              <a:t>7.</a:t>
            </a:r>
            <a:r>
              <a:rPr lang="ar-IQ" dirty="0"/>
              <a:t>   توفر هذه الطريقة مجالاً ممتازا للتخطيط والتدريس الفعال للعلوم.</a:t>
            </a:r>
          </a:p>
          <a:p>
            <a:pPr marL="109728" indent="0">
              <a:buNone/>
            </a:pPr>
            <a:endParaRPr lang="ar-IQ" dirty="0"/>
          </a:p>
        </p:txBody>
      </p:sp>
    </p:spTree>
    <p:extLst>
      <p:ext uri="{BB962C8B-B14F-4D97-AF65-F5344CB8AC3E}">
        <p14:creationId xmlns:p14="http://schemas.microsoft.com/office/powerpoint/2010/main" val="198535211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0"/>
            <a:ext cx="9144000" cy="6858000"/>
          </a:xfrm>
          <a:prstGeom prst="rect">
            <a:avLst/>
          </a:prstGeom>
        </p:spPr>
      </p:pic>
      <p:sp>
        <p:nvSpPr>
          <p:cNvPr id="8" name="Rounded Rectangle 7"/>
          <p:cNvSpPr/>
          <p:nvPr/>
        </p:nvSpPr>
        <p:spPr>
          <a:xfrm>
            <a:off x="3203848" y="2492896"/>
            <a:ext cx="5616624" cy="2591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IQ" sz="4000" dirty="0" smtClean="0"/>
              <a:t>شكرا لحسن استماعكم </a:t>
            </a:r>
          </a:p>
          <a:p>
            <a:pPr algn="ctr"/>
            <a:r>
              <a:rPr lang="ar-IQ" sz="4000" dirty="0" smtClean="0"/>
              <a:t>ودمتم  بناة  للعملية التعليمية </a:t>
            </a:r>
            <a:endParaRPr lang="ar-IQ" sz="4000" dirty="0"/>
          </a:p>
        </p:txBody>
      </p:sp>
    </p:spTree>
    <p:extLst>
      <p:ext uri="{BB962C8B-B14F-4D97-AF65-F5344CB8AC3E}">
        <p14:creationId xmlns:p14="http://schemas.microsoft.com/office/powerpoint/2010/main" val="42297950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9552" y="916269"/>
            <a:ext cx="8363272" cy="3304820"/>
          </a:xfrm>
          <a:solidFill>
            <a:srgbClr val="FFFF66"/>
          </a:solidFill>
        </p:spPr>
        <p:txBody>
          <a:bodyPr>
            <a:normAutofit/>
          </a:bodyPr>
          <a:lstStyle/>
          <a:p>
            <a:pPr marL="0" indent="0" algn="just">
              <a:buNone/>
            </a:pPr>
            <a:r>
              <a:rPr lang="ar-IQ" sz="2800" dirty="0" smtClean="0"/>
              <a:t>ويجب </a:t>
            </a:r>
            <a:r>
              <a:rPr lang="ar-IQ" sz="2800" dirty="0" smtClean="0"/>
              <a:t>التنبيه هنا الى ان الاستقصاء يختلف قليلا عن الاكتشاف على الرغم من ان كثير من التربويين ينظرون الى الاثنين بمعنى واجد  وهما يشير (زيتون ،2006) بان الاكتشاف مبني على العمليات العقلية (الملاحظة ، </a:t>
            </a:r>
            <a:r>
              <a:rPr lang="ar-IQ" sz="2800" dirty="0"/>
              <a:t>التنبؤ، القياس ، والتصنيف ،  </a:t>
            </a:r>
            <a:r>
              <a:rPr lang="ar-IQ" sz="2800" dirty="0" smtClean="0"/>
              <a:t>الاتصال ، والاستدلال ) والتي تساعد الطلاب في اكتشاف بعض المفاهيم والقوعد العلمية بينما يبنى الاستقصاء على الاكتشاف والذي يتيح للطالب استخدام عمليات عملية بالاضافة الى العمليات العقلية كذلك. </a:t>
            </a:r>
            <a:endParaRPr lang="ar-IQ" sz="2800" dirty="0"/>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43608" y="3573016"/>
            <a:ext cx="3168352" cy="23698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92570704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68760"/>
            <a:ext cx="8229600" cy="4857403"/>
          </a:xfrm>
        </p:spPr>
        <p:txBody>
          <a:bodyPr>
            <a:normAutofit/>
          </a:bodyPr>
          <a:lstStyle/>
          <a:p>
            <a:pPr marL="0" indent="0" algn="just">
              <a:buNone/>
            </a:pPr>
            <a:endParaRPr lang="ar-IQ" sz="2800" dirty="0" smtClean="0"/>
          </a:p>
          <a:p>
            <a:pPr marL="0" indent="0" algn="just">
              <a:buNone/>
            </a:pPr>
            <a:r>
              <a:rPr lang="ar-IQ" sz="2800" dirty="0" smtClean="0"/>
              <a:t>يوجد نوعان من الاستقصاء وهما: </a:t>
            </a:r>
          </a:p>
          <a:p>
            <a:pPr marL="0" indent="0" algn="just">
              <a:buNone/>
            </a:pPr>
            <a:r>
              <a:rPr lang="ar-IQ" sz="2800" dirty="0" smtClean="0"/>
              <a:t>الاستقصاء الموجه، والاستقصاء الحر، ويعتمد هذا التصنيف أساساً على عاملين أساسيين هما: </a:t>
            </a:r>
          </a:p>
          <a:p>
            <a:pPr marL="0" indent="0" algn="just">
              <a:buNone/>
            </a:pPr>
            <a:r>
              <a:rPr lang="ar-IQ" sz="2800" dirty="0" smtClean="0"/>
              <a:t>1- درجة مشاركة المتعلم في عملية الاستقصاء.</a:t>
            </a:r>
          </a:p>
          <a:p>
            <a:pPr marL="0" indent="0" algn="just">
              <a:buNone/>
            </a:pPr>
            <a:r>
              <a:rPr lang="ar-IQ" sz="2800" dirty="0"/>
              <a:t>2</a:t>
            </a:r>
            <a:r>
              <a:rPr lang="ar-IQ" sz="2800" dirty="0" smtClean="0"/>
              <a:t>- درجة تدخل المعلم بالتوجيه في هذه العملية.</a:t>
            </a:r>
          </a:p>
          <a:p>
            <a:pPr marL="0" indent="0" algn="just">
              <a:buNone/>
            </a:pPr>
            <a:r>
              <a:rPr lang="ar-IQ" sz="2800" dirty="0" smtClean="0"/>
              <a:t> إلا أن ذلك لا يعني عدم التفاعل بين طرفي العملية التعليمية في كلا النوعين </a:t>
            </a:r>
          </a:p>
          <a:p>
            <a:pPr marL="0" indent="0">
              <a:buNone/>
            </a:pPr>
            <a:endParaRPr lang="ar-IQ" dirty="0" smtClean="0"/>
          </a:p>
        </p:txBody>
      </p:sp>
      <p:sp>
        <p:nvSpPr>
          <p:cNvPr id="2" name="Title 1"/>
          <p:cNvSpPr>
            <a:spLocks noGrp="1"/>
          </p:cNvSpPr>
          <p:nvPr>
            <p:ph type="title"/>
          </p:nvPr>
        </p:nvSpPr>
        <p:spPr>
          <a:solidFill>
            <a:schemeClr val="accent2">
              <a:lumMod val="60000"/>
              <a:lumOff val="40000"/>
            </a:schemeClr>
          </a:solidFill>
        </p:spPr>
        <p:txBody>
          <a:bodyPr/>
          <a:lstStyle/>
          <a:p>
            <a:pPr algn="just"/>
            <a:r>
              <a:rPr lang="ar-IQ" dirty="0" smtClean="0"/>
              <a:t>انواع الاستقصاء </a:t>
            </a:r>
            <a:endParaRPr lang="ar-IQ" dirty="0"/>
          </a:p>
        </p:txBody>
      </p:sp>
    </p:spTree>
    <p:extLst>
      <p:ext uri="{BB962C8B-B14F-4D97-AF65-F5344CB8AC3E}">
        <p14:creationId xmlns:p14="http://schemas.microsoft.com/office/powerpoint/2010/main" val="121660253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32656"/>
            <a:ext cx="8291264" cy="5793507"/>
          </a:xfrm>
        </p:spPr>
        <p:txBody>
          <a:bodyPr>
            <a:normAutofit/>
          </a:bodyPr>
          <a:lstStyle/>
          <a:p>
            <a:pPr marL="0" indent="0">
              <a:buNone/>
            </a:pPr>
            <a:endParaRPr lang="ar-IQ" dirty="0" smtClean="0"/>
          </a:p>
          <a:p>
            <a:pPr marL="0" indent="0" algn="just">
              <a:buNone/>
            </a:pPr>
            <a:r>
              <a:rPr lang="ar-IQ" dirty="0" smtClean="0"/>
              <a:t>اولا : الاستقصاء الحر : يُقصد بالاستقصاء الحر</a:t>
            </a:r>
          </a:p>
          <a:p>
            <a:pPr marL="0" indent="0" algn="just">
              <a:buNone/>
            </a:pPr>
            <a:r>
              <a:rPr lang="ar-IQ" dirty="0" smtClean="0"/>
              <a:t> قيام الطالب باختيار الطريقة والأسئلة والمواد</a:t>
            </a:r>
          </a:p>
          <a:p>
            <a:pPr marL="0" indent="0" algn="just">
              <a:buNone/>
            </a:pPr>
            <a:r>
              <a:rPr lang="ar-IQ" dirty="0" smtClean="0"/>
              <a:t> والأدوات اللازمة للوصول إلى حل ما يواجهه </a:t>
            </a:r>
          </a:p>
          <a:p>
            <a:pPr marL="0" indent="0" algn="just">
              <a:buNone/>
            </a:pPr>
            <a:r>
              <a:rPr lang="ar-IQ" dirty="0" smtClean="0"/>
              <a:t>من مشكلات، أو فهم ما يحدث حوله من ظواهر</a:t>
            </a:r>
          </a:p>
          <a:p>
            <a:pPr marL="0" indent="0" algn="just">
              <a:buNone/>
            </a:pPr>
            <a:r>
              <a:rPr lang="ar-IQ" dirty="0" smtClean="0"/>
              <a:t> وأحداث، ولعل هذه الصورة من صور الاستقصاء هي أرقى أنواع الاستقصاء لأن الطالب يكون فيها قادراً على استخدام عمليات عقلية متقدمة تمكنه من وضع الاستراتيجية المناسبة للوصول إلى المعرفة، فهو بذلك يقترب كثيراً من سلوك العالم الحقيقي، ويكون قادراً على تنظيم المعلومات وتصنيفها، وملاحظة العلاقات المتشابكة بينها، واختيار ما يناسبه منها وتقويمها . </a:t>
            </a:r>
          </a:p>
          <a:p>
            <a:endParaRPr lang="ar-IQ" dirty="0" smtClean="0"/>
          </a:p>
          <a:p>
            <a:pPr marL="109728" indent="0">
              <a:buNone/>
            </a:pPr>
            <a:endParaRPr lang="ar-IQ" dirty="0"/>
          </a:p>
        </p:txBody>
      </p:sp>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9512" y="548680"/>
            <a:ext cx="3024336" cy="2088232"/>
          </a:xfrm>
          <a:prstGeom prst="rect">
            <a:avLst/>
          </a:prstGeom>
        </p:spPr>
      </p:pic>
    </p:spTree>
    <p:extLst>
      <p:ext uri="{BB962C8B-B14F-4D97-AF65-F5344CB8AC3E}">
        <p14:creationId xmlns:p14="http://schemas.microsoft.com/office/powerpoint/2010/main" val="1886005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08720"/>
            <a:ext cx="8435280" cy="5217443"/>
          </a:xfrm>
        </p:spPr>
        <p:style>
          <a:lnRef idx="1">
            <a:schemeClr val="accent1"/>
          </a:lnRef>
          <a:fillRef idx="2">
            <a:schemeClr val="accent1"/>
          </a:fillRef>
          <a:effectRef idx="1">
            <a:schemeClr val="accent1"/>
          </a:effectRef>
          <a:fontRef idx="minor">
            <a:schemeClr val="dk1"/>
          </a:fontRef>
        </p:style>
        <p:txBody>
          <a:bodyPr/>
          <a:lstStyle/>
          <a:p>
            <a:pPr marL="0" indent="0">
              <a:buNone/>
            </a:pPr>
            <a:r>
              <a:rPr lang="ar-IQ" dirty="0" smtClean="0"/>
              <a:t>ثانيا :الاستقصاء الموجه  ويُقصد بالاستقصاء الموجه ما يقوم به المتعلم تحت إشراف المعلم وتوجيهه، أو ضمن خطة بحثية أُعدت مقدماً، ويعتمد هذا النوع من الاستقصاء على المتعلم ولكن في إطار واضح، محدد الأهداف، ويرى بعض المربين أن هذا النوع من الاستقصاء أكثر عمليةً من الاستقصاء الحر، ويناسب التعليم من خلال مناهج دراسية محددة، ولا سيما أننا نسعى للانتقال من الأساليب التقليدية إلى أساليب تعتمد على المتعلم، فهو مرحلة وسطية بين الحداثة والتقليدية في التدريس، فبدلاً من أن نضع الطالب في مواقف لم يعتدها ولم يخبرها من قبل، فإننا نهيئه لما يجب أن يكون عليه مستقبلاً .</a:t>
            </a:r>
          </a:p>
          <a:p>
            <a:pPr marL="0" indent="0">
              <a:buNone/>
            </a:pPr>
            <a:endParaRPr lang="ar-IQ" dirty="0"/>
          </a:p>
        </p:txBody>
      </p:sp>
    </p:spTree>
    <p:extLst>
      <p:ext uri="{BB962C8B-B14F-4D97-AF65-F5344CB8AC3E}">
        <p14:creationId xmlns:p14="http://schemas.microsoft.com/office/powerpoint/2010/main" val="299011959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514350" indent="-514350">
              <a:buAutoNum type="arabicParenR"/>
            </a:pPr>
            <a:r>
              <a:rPr lang="ar-IQ" dirty="0" smtClean="0"/>
              <a:t>تحديد المشكلة. </a:t>
            </a:r>
          </a:p>
          <a:p>
            <a:pPr marL="514350" indent="-514350">
              <a:buAutoNum type="arabicParenR"/>
            </a:pPr>
            <a:r>
              <a:rPr lang="ar-IQ" dirty="0" smtClean="0"/>
              <a:t>تحديد الفروض الممكنة لحل المشكلة. </a:t>
            </a:r>
          </a:p>
          <a:p>
            <a:pPr marL="514350" indent="-514350">
              <a:buFont typeface="+mj-lt"/>
              <a:buAutoNum type="arabicParenR"/>
            </a:pPr>
            <a:r>
              <a:rPr lang="ar-IQ" dirty="0" smtClean="0"/>
              <a:t>جمع المعلومات اللازمة لاختبار الفروض وحل المشكلة. </a:t>
            </a:r>
          </a:p>
          <a:p>
            <a:pPr marL="514350" indent="-514350">
              <a:buFont typeface="+mj-lt"/>
              <a:buAutoNum type="arabicParenR"/>
            </a:pPr>
            <a:r>
              <a:rPr lang="ar-IQ" dirty="0" smtClean="0"/>
              <a:t>مراجعة الفروض. </a:t>
            </a:r>
          </a:p>
          <a:p>
            <a:pPr marL="514350" indent="-514350">
              <a:buFont typeface="+mj-lt"/>
              <a:buAutoNum type="arabicParenR"/>
            </a:pPr>
            <a:r>
              <a:rPr lang="ar-IQ" dirty="0" smtClean="0"/>
              <a:t>تكرار الخطوات (1-4) حتى يتم إيجاد الفرض الصالح لحل المشكلة وتفسير كافة المعلومات.</a:t>
            </a:r>
          </a:p>
          <a:p>
            <a:pPr marL="0" indent="0">
              <a:buNone/>
            </a:pPr>
            <a:endParaRPr lang="ar-IQ" dirty="0"/>
          </a:p>
        </p:txBody>
      </p:sp>
      <p:sp>
        <p:nvSpPr>
          <p:cNvPr id="2" name="Title 1"/>
          <p:cNvSpPr>
            <a:spLocks noGrp="1"/>
          </p:cNvSpPr>
          <p:nvPr>
            <p:ph type="title"/>
          </p:nvPr>
        </p:nvSpPr>
        <p:spPr>
          <a:xfrm>
            <a:off x="457200" y="404664"/>
            <a:ext cx="8229600" cy="720080"/>
          </a:xfrm>
        </p:spPr>
        <p:style>
          <a:lnRef idx="1">
            <a:schemeClr val="accent2"/>
          </a:lnRef>
          <a:fillRef idx="2">
            <a:schemeClr val="accent2"/>
          </a:fillRef>
          <a:effectRef idx="1">
            <a:schemeClr val="accent2"/>
          </a:effectRef>
          <a:fontRef idx="minor">
            <a:schemeClr val="dk1"/>
          </a:fontRef>
        </p:style>
        <p:txBody>
          <a:bodyPr>
            <a:normAutofit/>
          </a:bodyPr>
          <a:lstStyle/>
          <a:p>
            <a:pPr algn="just"/>
            <a:r>
              <a:rPr lang="ar-IQ" dirty="0" smtClean="0"/>
              <a:t>خطوات الاستقصاء الموجه </a:t>
            </a:r>
            <a:endParaRPr lang="ar-IQ" dirty="0"/>
          </a:p>
        </p:txBody>
      </p:sp>
    </p:spTree>
    <p:extLst>
      <p:ext uri="{BB962C8B-B14F-4D97-AF65-F5344CB8AC3E}">
        <p14:creationId xmlns:p14="http://schemas.microsoft.com/office/powerpoint/2010/main" val="317765140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ar-IQ" dirty="0" smtClean="0"/>
              <a:t>اولا : التخطيط :</a:t>
            </a:r>
          </a:p>
          <a:p>
            <a:pPr>
              <a:buFontTx/>
              <a:buChar char="-"/>
            </a:pPr>
            <a:r>
              <a:rPr lang="ar-IQ" dirty="0" smtClean="0"/>
              <a:t>ماذا تحاول ان تجد ؟</a:t>
            </a:r>
          </a:p>
          <a:p>
            <a:pPr>
              <a:buFontTx/>
              <a:buChar char="-"/>
            </a:pPr>
            <a:r>
              <a:rPr lang="ar-IQ" dirty="0" smtClean="0"/>
              <a:t>ما الذي يمكن تغييره ؟ (الاشياءالتي يمكن تغييرها تسمى المتغيرات ).</a:t>
            </a:r>
          </a:p>
          <a:p>
            <a:pPr>
              <a:buFontTx/>
              <a:buChar char="-"/>
            </a:pPr>
            <a:r>
              <a:rPr lang="ar-IQ" dirty="0" smtClean="0"/>
              <a:t>حدد المتغيرات التي يمكن تغييرها والمتغيؤات الثابنة .</a:t>
            </a:r>
          </a:p>
        </p:txBody>
      </p:sp>
      <p:sp>
        <p:nvSpPr>
          <p:cNvPr id="2" name="Title 1"/>
          <p:cNvSpPr>
            <a:spLocks noGrp="1"/>
          </p:cNvSpPr>
          <p:nvPr>
            <p:ph type="title"/>
          </p:nvPr>
        </p:nvSpPr>
        <p:spPr>
          <a:xfrm>
            <a:off x="251520" y="274638"/>
            <a:ext cx="8435280" cy="1143000"/>
          </a:xfrm>
        </p:spPr>
        <p:style>
          <a:lnRef idx="1">
            <a:schemeClr val="accent2"/>
          </a:lnRef>
          <a:fillRef idx="2">
            <a:schemeClr val="accent2"/>
          </a:fillRef>
          <a:effectRef idx="1">
            <a:schemeClr val="accent2"/>
          </a:effectRef>
          <a:fontRef idx="minor">
            <a:schemeClr val="dk1"/>
          </a:fontRef>
        </p:style>
        <p:txBody>
          <a:bodyPr>
            <a:normAutofit/>
          </a:bodyPr>
          <a:lstStyle/>
          <a:p>
            <a:r>
              <a:rPr lang="ar-IQ" sz="3200" dirty="0" smtClean="0"/>
              <a:t>المراحل التي يتبعها المعلم اثناء تنفيذ الدروس الاستقصائية </a:t>
            </a:r>
            <a:endParaRPr lang="ar-IQ" sz="3200" dirty="0"/>
          </a:p>
        </p:txBody>
      </p:sp>
    </p:spTree>
    <p:extLst>
      <p:ext uri="{BB962C8B-B14F-4D97-AF65-F5344CB8AC3E}">
        <p14:creationId xmlns:p14="http://schemas.microsoft.com/office/powerpoint/2010/main" val="34298150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1"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barn(inVertical)">
                                      <p:cBhvr>
                                        <p:cTn id="12"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2" grpId="1"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48680"/>
            <a:ext cx="8229600" cy="5577483"/>
          </a:xfrm>
        </p:spPr>
        <p:txBody>
          <a:bodyPr>
            <a:normAutofit fontScale="25000" lnSpcReduction="20000"/>
          </a:bodyPr>
          <a:lstStyle/>
          <a:p>
            <a:r>
              <a:rPr lang="ar-IQ" sz="11200" dirty="0" smtClean="0"/>
              <a:t>ثانيا التنبؤ وصياغة الفرضيات : </a:t>
            </a:r>
          </a:p>
          <a:p>
            <a:pPr>
              <a:buFontTx/>
              <a:buChar char="-"/>
            </a:pPr>
            <a:r>
              <a:rPr lang="ar-IQ" sz="11200" dirty="0" smtClean="0"/>
              <a:t>اسأل هل تغير احد المتغيرات المستقلة سيؤثر على التابع ؟ </a:t>
            </a:r>
            <a:endParaRPr lang="ar-IQ" sz="11200" dirty="0"/>
          </a:p>
          <a:p>
            <a:pPr marL="1143000" indent="-1143000"/>
            <a:r>
              <a:rPr lang="ar-IQ" sz="11200" dirty="0" smtClean="0"/>
              <a:t>ثالثا:  اجراءات التجربة وجمع الادلة .</a:t>
            </a:r>
          </a:p>
          <a:p>
            <a:pPr>
              <a:buFontTx/>
              <a:buChar char="-"/>
            </a:pPr>
            <a:r>
              <a:rPr lang="ar-IQ" sz="11200" dirty="0" smtClean="0"/>
              <a:t>نفذ التجربة .</a:t>
            </a:r>
          </a:p>
          <a:p>
            <a:pPr>
              <a:buFontTx/>
              <a:buChar char="-"/>
            </a:pPr>
            <a:r>
              <a:rPr lang="ar-IQ" sz="11200" dirty="0" smtClean="0"/>
              <a:t>لاحظ بدقة ما يحدث . </a:t>
            </a:r>
          </a:p>
          <a:p>
            <a:pPr marL="1143000" indent="-1143000"/>
            <a:r>
              <a:rPr lang="ar-IQ" sz="11200" dirty="0" smtClean="0"/>
              <a:t>رابعا : التسجيل وعرض التائج .</a:t>
            </a:r>
            <a:endParaRPr lang="ar-IQ" sz="11200" dirty="0"/>
          </a:p>
          <a:p>
            <a:pPr>
              <a:buFontTx/>
              <a:buChar char="-"/>
            </a:pPr>
            <a:r>
              <a:rPr lang="ar-IQ" sz="11200" dirty="0" smtClean="0"/>
              <a:t>اعمل جدولا لنتائجك .</a:t>
            </a:r>
          </a:p>
          <a:p>
            <a:pPr>
              <a:buFontTx/>
              <a:buChar char="-"/>
            </a:pPr>
            <a:r>
              <a:rPr lang="ar-IQ" sz="11200" dirty="0" smtClean="0"/>
              <a:t>اعمل شكل بياني يمثل نتائجك </a:t>
            </a:r>
          </a:p>
          <a:p>
            <a:pPr>
              <a:buFontTx/>
              <a:buChar char="-"/>
            </a:pPr>
            <a:r>
              <a:rPr lang="ar-IQ" sz="11200" dirty="0" smtClean="0"/>
              <a:t>اكتب تقرير عن التجربة . </a:t>
            </a:r>
          </a:p>
          <a:p>
            <a:pPr marL="1143000" indent="-1143000"/>
            <a:r>
              <a:rPr lang="ar-IQ" sz="11200" dirty="0" smtClean="0"/>
              <a:t>خامسا: . التفسير والتقويم . </a:t>
            </a:r>
          </a:p>
          <a:p>
            <a:pPr marL="0" indent="0">
              <a:buNone/>
            </a:pPr>
            <a:r>
              <a:rPr lang="ar-IQ" sz="11200" dirty="0" smtClean="0"/>
              <a:t>- ما الذي يمكن استنتاجه؟</a:t>
            </a:r>
          </a:p>
          <a:p>
            <a:pPr>
              <a:buFontTx/>
              <a:buChar char="-"/>
            </a:pPr>
            <a:r>
              <a:rPr lang="ar-IQ" sz="11200" dirty="0" smtClean="0"/>
              <a:t>هل التنبؤ صحيح؟</a:t>
            </a:r>
          </a:p>
          <a:p>
            <a:pPr>
              <a:buFontTx/>
              <a:buChar char="-"/>
            </a:pPr>
            <a:r>
              <a:rPr lang="ar-IQ" sz="11200" dirty="0" smtClean="0"/>
              <a:t>تفسر النتائج . </a:t>
            </a:r>
          </a:p>
          <a:p>
            <a:pPr>
              <a:buFontTx/>
              <a:buChar char="-"/>
            </a:pPr>
            <a:endParaRPr lang="ar-IQ" dirty="0" smtClean="0"/>
          </a:p>
          <a:p>
            <a:pPr marL="0" indent="0">
              <a:buNone/>
            </a:pPr>
            <a:endParaRPr lang="ar-IQ" dirty="0" smtClean="0"/>
          </a:p>
          <a:p>
            <a:pPr>
              <a:buFontTx/>
              <a:buChar char="-"/>
            </a:pPr>
            <a:endParaRPr lang="ar-IQ" dirty="0" smtClean="0"/>
          </a:p>
          <a:p>
            <a:pPr>
              <a:buFontTx/>
              <a:buChar char="-"/>
            </a:pPr>
            <a:endParaRPr lang="ar-IQ" dirty="0"/>
          </a:p>
          <a:p>
            <a:pPr>
              <a:buFontTx/>
              <a:buChar char="-"/>
            </a:pPr>
            <a:endParaRPr lang="ar-IQ" dirty="0" smtClean="0"/>
          </a:p>
          <a:p>
            <a:pPr>
              <a:buFontTx/>
              <a:buChar char="-"/>
            </a:pPr>
            <a:endParaRPr lang="ar-IQ" dirty="0"/>
          </a:p>
          <a:p>
            <a:pPr>
              <a:buFontTx/>
              <a:buChar char="-"/>
            </a:pPr>
            <a:r>
              <a:rPr lang="ar-IQ" dirty="0" smtClean="0"/>
              <a:t>ا</a:t>
            </a:r>
            <a:endParaRPr lang="ar-IQ" dirty="0"/>
          </a:p>
        </p:txBody>
      </p:sp>
    </p:spTree>
    <p:extLst>
      <p:ext uri="{BB962C8B-B14F-4D97-AF65-F5344CB8AC3E}">
        <p14:creationId xmlns:p14="http://schemas.microsoft.com/office/powerpoint/2010/main" val="313657692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394</TotalTime>
  <Words>1345</Words>
  <Application>Microsoft Office PowerPoint</Application>
  <PresentationFormat>On-screen Show (4:3)</PresentationFormat>
  <Paragraphs>131</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Concourse</vt:lpstr>
      <vt:lpstr>PowerPoint Presentation</vt:lpstr>
      <vt:lpstr>طريقة الاستقصاء </vt:lpstr>
      <vt:lpstr>PowerPoint Presentation</vt:lpstr>
      <vt:lpstr>انواع الاستقصاء </vt:lpstr>
      <vt:lpstr>PowerPoint Presentation</vt:lpstr>
      <vt:lpstr>PowerPoint Presentation</vt:lpstr>
      <vt:lpstr>خطوات الاستقصاء الموجه </vt:lpstr>
      <vt:lpstr>المراحل التي يتبعها المعلم اثناء تنفيذ الدروس الاستقصائية </vt:lpstr>
      <vt:lpstr>PowerPoint Presentation</vt:lpstr>
      <vt:lpstr>دور المعلم في طريقة الاستقصاء </vt:lpstr>
      <vt:lpstr>دورة التعلم </vt:lpstr>
      <vt:lpstr>PowerPoint Presentation</vt:lpstr>
      <vt:lpstr>ما هي دورة التعلم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طريقة الاستقصاء</dc:title>
  <dc:creator>DELL</dc:creator>
  <cp:lastModifiedBy>DELL</cp:lastModifiedBy>
  <cp:revision>35</cp:revision>
  <dcterms:created xsi:type="dcterms:W3CDTF">2018-11-30T21:36:16Z</dcterms:created>
  <dcterms:modified xsi:type="dcterms:W3CDTF">2018-12-01T15:58:22Z</dcterms:modified>
</cp:coreProperties>
</file>