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B7B929F-C46D-4571-AF54-BC2BBF2EFC1F}" type="datetimeFigureOut">
              <a:rPr lang="ar-IQ" smtClean="0"/>
              <a:t>06/03/1440</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AA17163-8C9B-4D93-AD0C-615D6A6F03A9}"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B7B929F-C46D-4571-AF54-BC2BBF2EFC1F}" type="datetimeFigureOut">
              <a:rPr lang="ar-IQ" smtClean="0"/>
              <a:t>06/03/1440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A17163-8C9B-4D93-AD0C-615D6A6F03A9}"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B7B929F-C46D-4571-AF54-BC2BBF2EFC1F}" type="datetimeFigureOut">
              <a:rPr lang="ar-IQ" smtClean="0"/>
              <a:t>06/03/1440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A17163-8C9B-4D93-AD0C-615D6A6F03A9}"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B7B929F-C46D-4571-AF54-BC2BBF2EFC1F}" type="datetimeFigureOut">
              <a:rPr lang="ar-IQ" smtClean="0"/>
              <a:t>06/03/1440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A17163-8C9B-4D93-AD0C-615D6A6F03A9}"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B7B929F-C46D-4571-AF54-BC2BBF2EFC1F}" type="datetimeFigureOut">
              <a:rPr lang="ar-IQ" smtClean="0"/>
              <a:t>06/03/1440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A17163-8C9B-4D93-AD0C-615D6A6F03A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7B929F-C46D-4571-AF54-BC2BBF2EFC1F}" type="datetimeFigureOut">
              <a:rPr lang="ar-IQ" smtClean="0"/>
              <a:t>06/03/1440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A17163-8C9B-4D93-AD0C-615D6A6F03A9}"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B7B929F-C46D-4571-AF54-BC2BBF2EFC1F}" type="datetimeFigureOut">
              <a:rPr lang="ar-IQ" smtClean="0"/>
              <a:t>06/03/1440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AA17163-8C9B-4D93-AD0C-615D6A6F03A9}"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B7B929F-C46D-4571-AF54-BC2BBF2EFC1F}" type="datetimeFigureOut">
              <a:rPr lang="ar-IQ" smtClean="0"/>
              <a:t>06/03/1440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AA17163-8C9B-4D93-AD0C-615D6A6F03A9}"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B929F-C46D-4571-AF54-BC2BBF2EFC1F}" type="datetimeFigureOut">
              <a:rPr lang="ar-IQ" smtClean="0"/>
              <a:t>06/03/1440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AA17163-8C9B-4D93-AD0C-615D6A6F03A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B7B929F-C46D-4571-AF54-BC2BBF2EFC1F}" type="datetimeFigureOut">
              <a:rPr lang="ar-IQ" smtClean="0"/>
              <a:t>06/03/1440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A17163-8C9B-4D93-AD0C-615D6A6F03A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B7B929F-C46D-4571-AF54-BC2BBF2EFC1F}" type="datetimeFigureOut">
              <a:rPr lang="ar-IQ" smtClean="0"/>
              <a:t>06/03/1440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A17163-8C9B-4D93-AD0C-615D6A6F03A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B7B929F-C46D-4571-AF54-BC2BBF2EFC1F}" type="datetimeFigureOut">
              <a:rPr lang="ar-IQ" smtClean="0"/>
              <a:t>06/03/1440</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AA17163-8C9B-4D93-AD0C-615D6A6F03A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9592" y="1052736"/>
            <a:ext cx="7704856" cy="4062651"/>
          </a:xfrm>
          <a:prstGeom prst="rect">
            <a:avLst/>
          </a:prstGeom>
        </p:spPr>
        <p:txBody>
          <a:bodyPr wrap="square">
            <a:spAutoFit/>
          </a:bodyPr>
          <a:lstStyle/>
          <a:p>
            <a:r>
              <a:rPr lang="ar-IQ" sz="2000" dirty="0"/>
              <a:t>المحاضرةالخامسة</a:t>
            </a:r>
            <a:endParaRPr lang="en-US" sz="2000" dirty="0"/>
          </a:p>
          <a:p>
            <a:r>
              <a:rPr lang="ar-IQ" sz="2000" dirty="0"/>
              <a:t>التصنيف العام للطحالب :</a:t>
            </a:r>
            <a:endParaRPr lang="en-US" sz="2000" dirty="0"/>
          </a:p>
          <a:p>
            <a:r>
              <a:rPr lang="ar-IQ" sz="2000" dirty="0"/>
              <a:t>هن</a:t>
            </a:r>
            <a:r>
              <a:rPr lang="ar-IQ" dirty="0"/>
              <a:t>اك عدة نظم تصنفيفة للطحالب قديمة وحديثة ولكن التصنيف المتبع من قبل كثير من الباحثين هو وضع الطحالب ضمن (8 شعب ) هي :-</a:t>
            </a:r>
            <a:endParaRPr lang="en-US" dirty="0"/>
          </a:p>
          <a:p>
            <a:r>
              <a:rPr lang="ar-IQ" b="1" dirty="0"/>
              <a:t>1</a:t>
            </a:r>
            <a:r>
              <a:rPr lang="en-US" b="1" dirty="0"/>
              <a:t> – </a:t>
            </a:r>
            <a:r>
              <a:rPr lang="ar-IQ" b="1" dirty="0"/>
              <a:t>شعبة</a:t>
            </a:r>
            <a:r>
              <a:rPr lang="en-US" b="1" dirty="0"/>
              <a:t>:</a:t>
            </a:r>
            <a:r>
              <a:rPr lang="ar-IQ" b="1" dirty="0"/>
              <a:t> الطحالب الخضر المزرقة      </a:t>
            </a:r>
            <a:r>
              <a:rPr lang="en-US" b="1" dirty="0"/>
              <a:t>  </a:t>
            </a:r>
            <a:r>
              <a:rPr lang="ar-IQ" b="1" dirty="0"/>
              <a:t>                      </a:t>
            </a:r>
            <a:r>
              <a:rPr lang="en-US" b="1" dirty="0"/>
              <a:t>         Division: Cyanophyta</a:t>
            </a:r>
            <a:endParaRPr lang="en-US" dirty="0"/>
          </a:p>
          <a:p>
            <a:r>
              <a:rPr lang="ar-IQ" b="1" dirty="0"/>
              <a:t>       2- شعبة</a:t>
            </a:r>
            <a:r>
              <a:rPr lang="en-US" b="1" dirty="0"/>
              <a:t>:</a:t>
            </a:r>
            <a:r>
              <a:rPr lang="ar-IQ" b="1" dirty="0"/>
              <a:t> الطحالب الخضر                                        </a:t>
            </a:r>
            <a:r>
              <a:rPr lang="en-US" b="1" dirty="0"/>
              <a:t>Division: Chlorophyta</a:t>
            </a:r>
            <a:endParaRPr lang="en-US" dirty="0"/>
          </a:p>
          <a:p>
            <a:r>
              <a:rPr lang="ar-IQ" b="1" dirty="0"/>
              <a:t>    3 – شعبة </a:t>
            </a:r>
            <a:r>
              <a:rPr lang="en-US" b="1" dirty="0"/>
              <a:t>:</a:t>
            </a:r>
            <a:r>
              <a:rPr lang="ar-IQ" b="1" dirty="0"/>
              <a:t>الطحالب اليوغلينية                    </a:t>
            </a:r>
            <a:r>
              <a:rPr lang="en-US" b="1" dirty="0"/>
              <a:t>  </a:t>
            </a:r>
            <a:r>
              <a:rPr lang="ar-IQ" b="1" dirty="0"/>
              <a:t>           </a:t>
            </a:r>
            <a:r>
              <a:rPr lang="en-US" b="1" dirty="0"/>
              <a:t>  Division: Euglenophyta</a:t>
            </a:r>
            <a:endParaRPr lang="en-US" dirty="0"/>
          </a:p>
          <a:p>
            <a:r>
              <a:rPr lang="ar-IQ" b="1" dirty="0"/>
              <a:t>    4 – شعبة</a:t>
            </a:r>
            <a:r>
              <a:rPr lang="en-US" b="1" dirty="0"/>
              <a:t>:</a:t>
            </a:r>
            <a:r>
              <a:rPr lang="ar-IQ" b="1" dirty="0"/>
              <a:t> الطحالب البيروفاتية (البروات)  </a:t>
            </a:r>
            <a:r>
              <a:rPr lang="en-US" b="1" dirty="0"/>
              <a:t>  </a:t>
            </a:r>
            <a:r>
              <a:rPr lang="ar-IQ" b="1" dirty="0"/>
              <a:t>                   </a:t>
            </a:r>
            <a:r>
              <a:rPr lang="en-US" b="1" dirty="0"/>
              <a:t>Division: Pyrrophyta</a:t>
            </a:r>
            <a:endParaRPr lang="en-US" dirty="0"/>
          </a:p>
          <a:p>
            <a:r>
              <a:rPr lang="ar-IQ" b="1" dirty="0"/>
              <a:t>    5– شعبة</a:t>
            </a:r>
            <a:r>
              <a:rPr lang="en-US" b="1" dirty="0"/>
              <a:t>:</a:t>
            </a:r>
            <a:r>
              <a:rPr lang="ar-IQ" b="1" dirty="0"/>
              <a:t> الطحالب الذهبية                                        </a:t>
            </a:r>
            <a:r>
              <a:rPr lang="en-US" b="1" dirty="0"/>
              <a:t>Division: Chrysophyta</a:t>
            </a:r>
            <a:endParaRPr lang="en-US" dirty="0"/>
          </a:p>
          <a:p>
            <a:r>
              <a:rPr lang="ar-IQ" b="1" dirty="0"/>
              <a:t>    6 – شعبة</a:t>
            </a:r>
            <a:r>
              <a:rPr lang="en-US" b="1" dirty="0"/>
              <a:t>:</a:t>
            </a:r>
            <a:r>
              <a:rPr lang="ar-IQ" b="1" dirty="0"/>
              <a:t> الطحالب الكربتية (الكربتات)                         </a:t>
            </a:r>
            <a:r>
              <a:rPr lang="en-US" b="1" dirty="0"/>
              <a:t>Division:Cryptophyta</a:t>
            </a:r>
            <a:endParaRPr lang="en-US" dirty="0"/>
          </a:p>
          <a:p>
            <a:r>
              <a:rPr lang="ar-IQ" b="1" dirty="0"/>
              <a:t>    7– شعبة </a:t>
            </a:r>
            <a:r>
              <a:rPr lang="en-US" b="1" dirty="0"/>
              <a:t>:</a:t>
            </a:r>
            <a:r>
              <a:rPr lang="ar-IQ" b="1" dirty="0"/>
              <a:t>الطحالب البنية      </a:t>
            </a:r>
            <a:r>
              <a:rPr lang="en-US" b="1" dirty="0"/>
              <a:t>  </a:t>
            </a:r>
            <a:r>
              <a:rPr lang="ar-IQ" b="1" dirty="0"/>
              <a:t>       </a:t>
            </a:r>
            <a:r>
              <a:rPr lang="en-US" b="1" dirty="0"/>
              <a:t>                             Division: Phaeophyta</a:t>
            </a:r>
            <a:endParaRPr lang="en-US" dirty="0"/>
          </a:p>
          <a:p>
            <a:r>
              <a:rPr lang="ar-IQ" b="1" dirty="0"/>
              <a:t>    8 – شعبة الطحالب الحمر                                             </a:t>
            </a:r>
            <a:r>
              <a:rPr lang="en-US" b="1" dirty="0"/>
              <a:t>    Division Rhodophyta</a:t>
            </a:r>
            <a:endParaRPr lang="en-US" dirty="0"/>
          </a:p>
          <a:p>
            <a:r>
              <a:rPr lang="ar-IQ" dirty="0"/>
              <a:t> </a:t>
            </a:r>
            <a:r>
              <a:rPr lang="en-US" dirty="0"/>
              <a:t>Classification Scheme of the Different Algal Groups </a:t>
            </a:r>
          </a:p>
        </p:txBody>
      </p:sp>
    </p:spTree>
    <p:extLst>
      <p:ext uri="{BB962C8B-B14F-4D97-AF65-F5344CB8AC3E}">
        <p14:creationId xmlns:p14="http://schemas.microsoft.com/office/powerpoint/2010/main" val="2535869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9135" y="620688"/>
            <a:ext cx="8856984" cy="5786199"/>
          </a:xfrm>
          <a:prstGeom prst="rect">
            <a:avLst/>
          </a:prstGeom>
        </p:spPr>
        <p:txBody>
          <a:bodyPr wrap="square">
            <a:spAutoFit/>
          </a:bodyPr>
          <a:lstStyle/>
          <a:p>
            <a:r>
              <a:rPr lang="ar-IQ" sz="1600" b="1" dirty="0">
                <a:solidFill>
                  <a:srgbClr val="C00000"/>
                </a:solidFill>
              </a:rPr>
              <a:t>رابعا : الابواغ الداخلية </a:t>
            </a:r>
            <a:r>
              <a:rPr lang="en-US" sz="1600" b="1" dirty="0">
                <a:solidFill>
                  <a:srgbClr val="C00000"/>
                </a:solidFill>
              </a:rPr>
              <a:t>Endospores</a:t>
            </a:r>
            <a:r>
              <a:rPr lang="ar-IQ" sz="1600" b="1" dirty="0"/>
              <a:t> :</a:t>
            </a:r>
            <a:endParaRPr lang="en-US" sz="1600" dirty="0"/>
          </a:p>
          <a:p>
            <a:r>
              <a:rPr lang="ar-IQ" sz="1600" dirty="0"/>
              <a:t>      تتكون هذه الابواغ بانقسام بروتوبلاست الخلية مع المادة النووية الى جزئين او اكثر تتحرر بعدها لتنمو الى طحالب جديدة مثل طحلب </a:t>
            </a:r>
            <a:r>
              <a:rPr lang="en-US" sz="1600" i="1" dirty="0"/>
              <a:t>Dermocarpa</a:t>
            </a:r>
            <a:r>
              <a:rPr lang="ar-IQ" sz="1600" dirty="0"/>
              <a:t> (شكل 16 د )</a:t>
            </a:r>
            <a:endParaRPr lang="en-US" sz="1600" dirty="0"/>
          </a:p>
          <a:p>
            <a:r>
              <a:rPr lang="ar-IQ" sz="1600" b="1" dirty="0"/>
              <a:t>خامسا : الابواغ او الاكياس الصغيرة </a:t>
            </a:r>
            <a:r>
              <a:rPr lang="en-US" sz="1600" b="1" dirty="0"/>
              <a:t>Nannocystes or Nannospores</a:t>
            </a:r>
            <a:r>
              <a:rPr lang="ar-IQ" sz="1600" b="1" dirty="0"/>
              <a:t> :</a:t>
            </a:r>
            <a:endParaRPr lang="en-US" sz="1600" dirty="0"/>
          </a:p>
          <a:p>
            <a:r>
              <a:rPr lang="ar-IQ" sz="1600" dirty="0"/>
              <a:t>    في بعض الاجناس مثل طحلب </a:t>
            </a:r>
            <a:r>
              <a:rPr lang="en-US" sz="1600" i="1" dirty="0"/>
              <a:t>Gleoecapsa</a:t>
            </a:r>
            <a:r>
              <a:rPr lang="ar-IQ" sz="1600" dirty="0"/>
              <a:t> او طحلب </a:t>
            </a:r>
            <a:r>
              <a:rPr lang="en-US" sz="1600" i="1" dirty="0"/>
              <a:t>Microcystis</a:t>
            </a:r>
            <a:r>
              <a:rPr lang="ar-IQ" sz="1600" dirty="0"/>
              <a:t> ونتيجة لتوفر الظروف البيئية الملائمة يحدث انقسام الخلية البسيط بشكل سريع ومتكرر فتتكون خلايا اصغر من الخلايا الام تدعى </a:t>
            </a:r>
            <a:r>
              <a:rPr lang="en-US" sz="1600" dirty="0"/>
              <a:t>Nannospores</a:t>
            </a:r>
            <a:r>
              <a:rPr lang="ar-IQ" sz="1600" dirty="0"/>
              <a:t> او </a:t>
            </a:r>
            <a:r>
              <a:rPr lang="en-US" sz="1400" dirty="0"/>
              <a:t>Nannocystes</a:t>
            </a:r>
            <a:r>
              <a:rPr lang="ar-IQ" sz="1400" dirty="0"/>
              <a:t> تكبر بعدها بالحجم لتكوين طحلب يشابه الطحلب الام .</a:t>
            </a:r>
            <a:endParaRPr lang="en-US" sz="1400" dirty="0"/>
          </a:p>
          <a:p>
            <a:r>
              <a:rPr lang="ar-IQ" sz="1600" b="1" dirty="0">
                <a:solidFill>
                  <a:srgbClr val="C00000"/>
                </a:solidFill>
              </a:rPr>
              <a:t>سادسا: ابواغ او اكياس </a:t>
            </a:r>
            <a:r>
              <a:rPr lang="en-US" sz="1600" b="1" dirty="0">
                <a:solidFill>
                  <a:srgbClr val="C00000"/>
                </a:solidFill>
              </a:rPr>
              <a:t>Hormocystes</a:t>
            </a:r>
            <a:r>
              <a:rPr lang="ar-IQ" sz="1600" b="1" dirty="0">
                <a:solidFill>
                  <a:srgbClr val="C00000"/>
                </a:solidFill>
              </a:rPr>
              <a:t> او </a:t>
            </a:r>
            <a:r>
              <a:rPr lang="en-US" sz="1600" b="1" dirty="0">
                <a:solidFill>
                  <a:srgbClr val="C00000"/>
                </a:solidFill>
              </a:rPr>
              <a:t>Horm</a:t>
            </a:r>
            <a:r>
              <a:rPr lang="en-US" sz="1400" b="1" dirty="0"/>
              <a:t>osp</a:t>
            </a:r>
            <a:r>
              <a:rPr lang="en-US" sz="1600" b="1" dirty="0">
                <a:solidFill>
                  <a:srgbClr val="C00000"/>
                </a:solidFill>
              </a:rPr>
              <a:t>ore</a:t>
            </a:r>
            <a:r>
              <a:rPr lang="en-US" sz="1400" b="1" dirty="0"/>
              <a:t>s</a:t>
            </a:r>
            <a:r>
              <a:rPr lang="ar-IQ" sz="1400" b="1" dirty="0"/>
              <a:t> :</a:t>
            </a:r>
            <a:endParaRPr lang="en-US" sz="1400" dirty="0"/>
          </a:p>
          <a:p>
            <a:r>
              <a:rPr lang="ar-IQ" sz="1400" dirty="0"/>
              <a:t>      في بعض الاجناس قد تحيط مجموعة من الخلايا الخضرية الطرفية نفسها بجدار سميك لكون الظروف البيئية غير ملائمة للطحلب وتبقى محتفظة بحيويتها لحين توفر الظروف الملائمة لتنمو الى طحلب جديد يطلق على هذه الخلايا بالـ </a:t>
            </a:r>
            <a:r>
              <a:rPr lang="en-US" sz="1400" dirty="0"/>
              <a:t>Hormocysts</a:t>
            </a:r>
            <a:r>
              <a:rPr lang="ar-IQ" sz="1400" dirty="0"/>
              <a:t> او </a:t>
            </a:r>
            <a:r>
              <a:rPr lang="en-US" sz="1400" dirty="0"/>
              <a:t>Hormospores </a:t>
            </a:r>
            <a:r>
              <a:rPr lang="ar-IQ" sz="1400" dirty="0"/>
              <a:t>.</a:t>
            </a:r>
            <a:endParaRPr lang="en-US" sz="1400" dirty="0"/>
          </a:p>
          <a:p>
            <a:r>
              <a:rPr lang="ar-IQ" sz="1400" dirty="0"/>
              <a:t> </a:t>
            </a:r>
            <a:endParaRPr lang="en-US" sz="1400" dirty="0"/>
          </a:p>
          <a:p>
            <a:r>
              <a:rPr lang="ar-IQ" sz="1600" b="1" dirty="0">
                <a:solidFill>
                  <a:srgbClr val="C00000"/>
                </a:solidFill>
              </a:rPr>
              <a:t>تصنيف الطحالب الخضر المزرقة </a:t>
            </a:r>
            <a:r>
              <a:rPr lang="ar-IQ" sz="1600" dirty="0"/>
              <a:t>:</a:t>
            </a:r>
            <a:endParaRPr lang="en-US" sz="1600" dirty="0"/>
          </a:p>
          <a:p>
            <a:r>
              <a:rPr lang="ar-IQ" sz="1600" dirty="0"/>
              <a:t>        صنفت افراد هذه </a:t>
            </a:r>
            <a:r>
              <a:rPr lang="ar-IQ" sz="1400" dirty="0"/>
              <a:t>الشعبة تحت صف واحد (</a:t>
            </a:r>
            <a:r>
              <a:rPr lang="en-US" sz="1400" dirty="0"/>
              <a:t>Class Cyanophyceae</a:t>
            </a:r>
            <a:r>
              <a:rPr lang="ar-IQ" sz="1400" dirty="0"/>
              <a:t>) ويضم هذا الصف 5 رتب وصنفت على اساس التركيب والشكل الخضري والبيئة والتواجد وطرق التكاثر وهذا التصنيف من قبل كثير من العلماء </a:t>
            </a:r>
            <a:endParaRPr lang="en-US" sz="1400" dirty="0"/>
          </a:p>
          <a:p>
            <a:r>
              <a:rPr lang="en-US" sz="1400" b="1" dirty="0" smtClean="0"/>
              <a:t>r</a:t>
            </a:r>
            <a:r>
              <a:rPr lang="en-US" sz="1400" b="1" dirty="0" smtClean="0">
                <a:solidFill>
                  <a:srgbClr val="C00000"/>
                </a:solidFill>
              </a:rPr>
              <a:t>1 – </a:t>
            </a:r>
            <a:r>
              <a:rPr lang="en-US" sz="1600" b="1" dirty="0">
                <a:solidFill>
                  <a:srgbClr val="C00000"/>
                </a:solidFill>
              </a:rPr>
              <a:t>Oder Chamaesiphonales</a:t>
            </a:r>
          </a:p>
          <a:p>
            <a:r>
              <a:rPr lang="ar-IQ" sz="1400" dirty="0"/>
              <a:t>تضم اجناس :</a:t>
            </a:r>
            <a:endParaRPr lang="en-US" sz="1400" dirty="0"/>
          </a:p>
          <a:p>
            <a:pPr lvl="0"/>
            <a:r>
              <a:rPr lang="ar-IQ" sz="1400" dirty="0"/>
              <a:t>تتواجد غالبيتها في المياه المالحة والبعض منها في المياه العذبة .</a:t>
            </a:r>
            <a:endParaRPr lang="en-US" sz="1400" dirty="0"/>
          </a:p>
          <a:p>
            <a:pPr lvl="0"/>
            <a:r>
              <a:rPr lang="ar-IQ" sz="1400" dirty="0"/>
              <a:t>تنمو ملتصقة على الصخور او على النباتات او على طحالب خيطية او متطفلة .</a:t>
            </a:r>
            <a:endParaRPr lang="en-US" sz="1400" dirty="0"/>
          </a:p>
          <a:p>
            <a:pPr lvl="0"/>
            <a:r>
              <a:rPr lang="ar-IQ" sz="1400" dirty="0"/>
              <a:t>تضم اجناس احادية الخلية مثل </a:t>
            </a:r>
            <a:r>
              <a:rPr lang="en-US" sz="1400" i="1" dirty="0"/>
              <a:t>Chamaesiphon</a:t>
            </a:r>
            <a:r>
              <a:rPr lang="ar-IQ" sz="1400" dirty="0"/>
              <a:t> او بشكل تجمعات خلوية مثل طحلب </a:t>
            </a:r>
            <a:r>
              <a:rPr lang="en-US" sz="1400" i="1" dirty="0"/>
              <a:t>Dermocarpa</a:t>
            </a:r>
            <a:r>
              <a:rPr lang="ar-IQ" sz="1400" dirty="0"/>
              <a:t>.</a:t>
            </a:r>
            <a:endParaRPr lang="en-US" sz="1400" dirty="0"/>
          </a:p>
          <a:p>
            <a:pPr lvl="0"/>
            <a:r>
              <a:rPr lang="ar-IQ" sz="1400" dirty="0"/>
              <a:t>تتكاثر بتكوين ابواغ خارجية </a:t>
            </a:r>
            <a:r>
              <a:rPr lang="en-US" sz="1400" dirty="0"/>
              <a:t>Exospores</a:t>
            </a:r>
            <a:r>
              <a:rPr lang="ar-IQ" sz="1400" dirty="0"/>
              <a:t> وابواغ داخلية </a:t>
            </a:r>
            <a:r>
              <a:rPr lang="en-US" sz="1400" dirty="0"/>
              <a:t>Endospores</a:t>
            </a:r>
            <a:r>
              <a:rPr lang="ar-IQ" sz="1400" dirty="0"/>
              <a:t> .</a:t>
            </a:r>
            <a:endParaRPr lang="en-US" sz="1400" dirty="0"/>
          </a:p>
          <a:p>
            <a:r>
              <a:rPr lang="en-US" sz="1400" b="1" dirty="0"/>
              <a:t>2 – </a:t>
            </a:r>
            <a:r>
              <a:rPr lang="en-US" sz="1600" b="1" dirty="0">
                <a:solidFill>
                  <a:srgbClr val="C00000"/>
                </a:solidFill>
                <a:effectLst>
                  <a:outerShdw blurRad="38100" dist="38100" dir="2700000" algn="tl">
                    <a:srgbClr val="000000">
                      <a:alpha val="43137"/>
                    </a:srgbClr>
                  </a:outerShdw>
                </a:effectLst>
              </a:rPr>
              <a:t>Order Chroococcales </a:t>
            </a:r>
          </a:p>
          <a:p>
            <a:r>
              <a:rPr lang="ar-IQ" sz="1400" dirty="0"/>
              <a:t>تضم اجناس :</a:t>
            </a:r>
            <a:endParaRPr lang="en-US" sz="1400" dirty="0"/>
          </a:p>
          <a:p>
            <a:r>
              <a:rPr lang="ar-IQ" sz="1400" dirty="0"/>
              <a:t>1 – تتواجد في المياه العذبة والمويلحة والمالحة.</a:t>
            </a:r>
            <a:endParaRPr lang="en-US" sz="1400" dirty="0"/>
          </a:p>
          <a:p>
            <a:r>
              <a:rPr lang="ar-IQ" sz="1400" dirty="0"/>
              <a:t>2 – تنمو بصورة هائمة وقد يسبب البعض ظاهرة ازدهار الماء </a:t>
            </a:r>
            <a:r>
              <a:rPr lang="en-US" sz="1400" dirty="0"/>
              <a:t>Water bloom</a:t>
            </a:r>
            <a:r>
              <a:rPr lang="ar-IQ" sz="1400" dirty="0"/>
              <a:t> او تنمو ملتصقة على الصخور .</a:t>
            </a:r>
            <a:endParaRPr lang="en-US" sz="1400" dirty="0"/>
          </a:p>
          <a:p>
            <a:r>
              <a:rPr lang="ar-IQ" sz="1400" dirty="0"/>
              <a:t>3 – بعض الانواع مثل </a:t>
            </a:r>
            <a:r>
              <a:rPr lang="en-US" sz="1400" i="1" dirty="0"/>
              <a:t>Merismopedia</a:t>
            </a:r>
            <a:r>
              <a:rPr lang="ar-IQ" sz="1400" dirty="0"/>
              <a:t> تعتبر دليل تلوث للمياه العراقية بالمواد العضوية .</a:t>
            </a:r>
            <a:endParaRPr lang="en-US" sz="1400" dirty="0"/>
          </a:p>
        </p:txBody>
      </p:sp>
    </p:spTree>
    <p:extLst>
      <p:ext uri="{BB962C8B-B14F-4D97-AF65-F5344CB8AC3E}">
        <p14:creationId xmlns:p14="http://schemas.microsoft.com/office/powerpoint/2010/main" val="296588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
                                            <p:txEl>
                                              <p:pRg st="0" end="0"/>
                                            </p:txEl>
                                          </p:spTgt>
                                        </p:tgtEl>
                                        <p:attrNameLst>
                                          <p:attrName>r</p:attrName>
                                        </p:attrNameLst>
                                      </p:cBhvr>
                                    </p:animRot>
                                    <p:animRot by="-240000">
                                      <p:cBhvr>
                                        <p:cTn id="7" dur="200" fill="hold">
                                          <p:stCondLst>
                                            <p:cond delay="200"/>
                                          </p:stCondLst>
                                        </p:cTn>
                                        <p:tgtEl>
                                          <p:spTgt spid="2">
                                            <p:txEl>
                                              <p:pRg st="0" end="0"/>
                                            </p:txEl>
                                          </p:spTgt>
                                        </p:tgtEl>
                                        <p:attrNameLst>
                                          <p:attrName>r</p:attrName>
                                        </p:attrNameLst>
                                      </p:cBhvr>
                                    </p:animRot>
                                    <p:animRot by="240000">
                                      <p:cBhvr>
                                        <p:cTn id="8" dur="200" fill="hold">
                                          <p:stCondLst>
                                            <p:cond delay="400"/>
                                          </p:stCondLst>
                                        </p:cTn>
                                        <p:tgtEl>
                                          <p:spTgt spid="2">
                                            <p:txEl>
                                              <p:pRg st="0" end="0"/>
                                            </p:txEl>
                                          </p:spTgt>
                                        </p:tgtEl>
                                        <p:attrNameLst>
                                          <p:attrName>r</p:attrName>
                                        </p:attrNameLst>
                                      </p:cBhvr>
                                    </p:animRot>
                                    <p:animRot by="-240000">
                                      <p:cBhvr>
                                        <p:cTn id="9" dur="200" fill="hold">
                                          <p:stCondLst>
                                            <p:cond delay="600"/>
                                          </p:stCondLst>
                                        </p:cTn>
                                        <p:tgtEl>
                                          <p:spTgt spid="2">
                                            <p:txEl>
                                              <p:pRg st="0" end="0"/>
                                            </p:txEl>
                                          </p:spTgt>
                                        </p:tgtEl>
                                        <p:attrNameLst>
                                          <p:attrName>r</p:attrName>
                                        </p:attrNameLst>
                                      </p:cBhvr>
                                    </p:animRot>
                                    <p:animRot by="120000">
                                      <p:cBhvr>
                                        <p:cTn id="10" dur="200" fill="hold">
                                          <p:stCondLst>
                                            <p:cond delay="800"/>
                                          </p:stCondLst>
                                        </p:cTn>
                                        <p:tgtEl>
                                          <p:spTgt spid="2">
                                            <p:txEl>
                                              <p:pRg st="0" end="0"/>
                                            </p:txEl>
                                          </p:spTgt>
                                        </p:tgtEl>
                                        <p:attrNameLst>
                                          <p:attrName>r</p:attrName>
                                        </p:attrNameLst>
                                      </p:cBhvr>
                                    </p:animRot>
                                  </p:childTnLst>
                                </p:cTn>
                              </p:par>
                              <p:par>
                                <p:cTn id="11" presetID="10"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500"/>
                                        <p:tgtEl>
                                          <p:spTgt spid="2">
                                            <p:txEl>
                                              <p:pRg st="8" end="8"/>
                                            </p:txEl>
                                          </p:spTgt>
                                        </p:tgtEl>
                                      </p:cBhvr>
                                    </p:animEffect>
                                  </p:childTnLst>
                                </p:cTn>
                              </p:par>
                              <p:par>
                                <p:cTn id="35" presetID="42"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1000"/>
                                        <p:tgtEl>
                                          <p:spTgt spid="2">
                                            <p:txEl>
                                              <p:pRg st="9" end="9"/>
                                            </p:txEl>
                                          </p:spTgt>
                                        </p:tgtEl>
                                      </p:cBhvr>
                                    </p:animEffect>
                                    <p:anim calcmode="lin" valueType="num">
                                      <p:cBhvr>
                                        <p:cTn id="3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0" presetID="10" presetClass="entr" presetSubtype="0" fill="hold" nodeType="with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500"/>
                                        <p:tgtEl>
                                          <p:spTgt spid="2">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2">
                                            <p:txEl>
                                              <p:pRg st="11" end="11"/>
                                            </p:txEl>
                                          </p:spTgt>
                                        </p:tgtEl>
                                        <p:attrNameLst>
                                          <p:attrName>style.visibility</p:attrName>
                                        </p:attrNameLst>
                                      </p:cBhvr>
                                      <p:to>
                                        <p:strVal val="visible"/>
                                      </p:to>
                                    </p:set>
                                    <p:animEffect transition="in" filter="fade">
                                      <p:cBhvr>
                                        <p:cTn id="45" dur="500"/>
                                        <p:tgtEl>
                                          <p:spTgt spid="2">
                                            <p:txEl>
                                              <p:pRg st="11" end="11"/>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2">
                                            <p:txEl>
                                              <p:pRg st="12" end="12"/>
                                            </p:txEl>
                                          </p:spTgt>
                                        </p:tgtEl>
                                        <p:attrNameLst>
                                          <p:attrName>style.visibility</p:attrName>
                                        </p:attrNameLst>
                                      </p:cBhvr>
                                      <p:to>
                                        <p:strVal val="visible"/>
                                      </p:to>
                                    </p:set>
                                    <p:animEffect transition="in" filter="fade">
                                      <p:cBhvr>
                                        <p:cTn id="48" dur="500"/>
                                        <p:tgtEl>
                                          <p:spTgt spid="2">
                                            <p:txEl>
                                              <p:pRg st="12" end="12"/>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2">
                                            <p:txEl>
                                              <p:pRg st="13" end="13"/>
                                            </p:txEl>
                                          </p:spTgt>
                                        </p:tgtEl>
                                        <p:attrNameLst>
                                          <p:attrName>style.visibility</p:attrName>
                                        </p:attrNameLst>
                                      </p:cBhvr>
                                      <p:to>
                                        <p:strVal val="visible"/>
                                      </p:to>
                                    </p:set>
                                    <p:animEffect transition="in" filter="fade">
                                      <p:cBhvr>
                                        <p:cTn id="51" dur="500"/>
                                        <p:tgtEl>
                                          <p:spTgt spid="2">
                                            <p:txEl>
                                              <p:pRg st="13" end="13"/>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2">
                                            <p:txEl>
                                              <p:pRg st="14" end="14"/>
                                            </p:txEl>
                                          </p:spTgt>
                                        </p:tgtEl>
                                        <p:attrNameLst>
                                          <p:attrName>style.visibility</p:attrName>
                                        </p:attrNameLst>
                                      </p:cBhvr>
                                      <p:to>
                                        <p:strVal val="visible"/>
                                      </p:to>
                                    </p:set>
                                    <p:animEffect transition="in" filter="fade">
                                      <p:cBhvr>
                                        <p:cTn id="54" dur="500"/>
                                        <p:tgtEl>
                                          <p:spTgt spid="2">
                                            <p:txEl>
                                              <p:pRg st="14" end="14"/>
                                            </p:txEl>
                                          </p:spTgt>
                                        </p:tgtEl>
                                      </p:cBhvr>
                                    </p:animEffect>
                                  </p:childTnLst>
                                </p:cTn>
                              </p:par>
                              <p:par>
                                <p:cTn id="55" presetID="6" presetClass="entr" presetSubtype="16" fill="hold" nodeType="withEffect">
                                  <p:stCondLst>
                                    <p:cond delay="0"/>
                                  </p:stCondLst>
                                  <p:childTnLst>
                                    <p:set>
                                      <p:cBhvr>
                                        <p:cTn id="56" dur="1" fill="hold">
                                          <p:stCondLst>
                                            <p:cond delay="0"/>
                                          </p:stCondLst>
                                        </p:cTn>
                                        <p:tgtEl>
                                          <p:spTgt spid="2">
                                            <p:txEl>
                                              <p:pRg st="15" end="15"/>
                                            </p:txEl>
                                          </p:spTgt>
                                        </p:tgtEl>
                                        <p:attrNameLst>
                                          <p:attrName>style.visibility</p:attrName>
                                        </p:attrNameLst>
                                      </p:cBhvr>
                                      <p:to>
                                        <p:strVal val="visible"/>
                                      </p:to>
                                    </p:set>
                                    <p:animEffect transition="in" filter="circle(in)">
                                      <p:cBhvr>
                                        <p:cTn id="57" dur="2000"/>
                                        <p:tgtEl>
                                          <p:spTgt spid="2">
                                            <p:txEl>
                                              <p:pRg st="15" end="15"/>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2">
                                            <p:txEl>
                                              <p:pRg st="16" end="16"/>
                                            </p:txEl>
                                          </p:spTgt>
                                        </p:tgtEl>
                                        <p:attrNameLst>
                                          <p:attrName>style.visibility</p:attrName>
                                        </p:attrNameLst>
                                      </p:cBhvr>
                                      <p:to>
                                        <p:strVal val="visible"/>
                                      </p:to>
                                    </p:set>
                                    <p:animEffect transition="in" filter="fade">
                                      <p:cBhvr>
                                        <p:cTn id="60" dur="500"/>
                                        <p:tgtEl>
                                          <p:spTgt spid="2">
                                            <p:txEl>
                                              <p:pRg st="16" end="16"/>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2">
                                            <p:txEl>
                                              <p:pRg st="17" end="17"/>
                                            </p:txEl>
                                          </p:spTgt>
                                        </p:tgtEl>
                                        <p:attrNameLst>
                                          <p:attrName>style.visibility</p:attrName>
                                        </p:attrNameLst>
                                      </p:cBhvr>
                                      <p:to>
                                        <p:strVal val="visible"/>
                                      </p:to>
                                    </p:set>
                                    <p:animEffect transition="in" filter="fade">
                                      <p:cBhvr>
                                        <p:cTn id="63" dur="500"/>
                                        <p:tgtEl>
                                          <p:spTgt spid="2">
                                            <p:txEl>
                                              <p:pRg st="17" end="17"/>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2">
                                            <p:txEl>
                                              <p:pRg st="18" end="18"/>
                                            </p:txEl>
                                          </p:spTgt>
                                        </p:tgtEl>
                                        <p:attrNameLst>
                                          <p:attrName>style.visibility</p:attrName>
                                        </p:attrNameLst>
                                      </p:cBhvr>
                                      <p:to>
                                        <p:strVal val="visible"/>
                                      </p:to>
                                    </p:set>
                                    <p:animEffect transition="in" filter="fade">
                                      <p:cBhvr>
                                        <p:cTn id="66" dur="500"/>
                                        <p:tgtEl>
                                          <p:spTgt spid="2">
                                            <p:txEl>
                                              <p:pRg st="18" end="18"/>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2">
                                            <p:txEl>
                                              <p:pRg st="19" end="19"/>
                                            </p:txEl>
                                          </p:spTgt>
                                        </p:tgtEl>
                                        <p:attrNameLst>
                                          <p:attrName>style.visibility</p:attrName>
                                        </p:attrNameLst>
                                      </p:cBhvr>
                                      <p:to>
                                        <p:strVal val="visible"/>
                                      </p:to>
                                    </p:set>
                                    <p:animEffect transition="in" filter="fade">
                                      <p:cBhvr>
                                        <p:cTn id="69" dur="500"/>
                                        <p:tgtEl>
                                          <p:spTgt spid="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8833" y="260648"/>
            <a:ext cx="8064896" cy="6001643"/>
          </a:xfrm>
          <a:prstGeom prst="rect">
            <a:avLst/>
          </a:prstGeom>
        </p:spPr>
        <p:txBody>
          <a:bodyPr wrap="square">
            <a:spAutoFit/>
          </a:bodyPr>
          <a:lstStyle/>
          <a:p>
            <a:r>
              <a:rPr lang="ar-IQ" sz="1600" dirty="0"/>
              <a:t>4 – تضم اجناس احادية الخلية او مستعمرات منتظمة او غير منتظمة او تجمعيات للخلايا ويحاط جسمها بغلاف جيلاتيني شفاف او سميك وملون .</a:t>
            </a:r>
            <a:endParaRPr lang="en-US" sz="1600" dirty="0"/>
          </a:p>
          <a:p>
            <a:r>
              <a:rPr lang="ar-IQ" sz="1600" dirty="0"/>
              <a:t>5 – تتكاثر بالانقسام الخلوي البسيط او التجزؤ او بتكوين الــ </a:t>
            </a:r>
            <a:r>
              <a:rPr lang="en-US" sz="1600" dirty="0"/>
              <a:t>Nannospores </a:t>
            </a:r>
            <a:r>
              <a:rPr lang="ar-IQ" sz="1600" dirty="0"/>
              <a:t> , مثال عليها </a:t>
            </a:r>
            <a:r>
              <a:rPr lang="en-US" sz="1600" i="1" dirty="0"/>
              <a:t>Chroococcus</a:t>
            </a:r>
            <a:r>
              <a:rPr lang="en-US" sz="1600" dirty="0"/>
              <a:t> </a:t>
            </a:r>
            <a:r>
              <a:rPr lang="en-US" sz="1600" i="1" dirty="0"/>
              <a:t>,Gleoecapsa</a:t>
            </a:r>
            <a:r>
              <a:rPr lang="ar-IQ" sz="1600" i="1" dirty="0"/>
              <a:t>و </a:t>
            </a:r>
            <a:r>
              <a:rPr lang="en-US" sz="1600" i="1" dirty="0"/>
              <a:t>Merismopedia</a:t>
            </a:r>
            <a:endParaRPr lang="en-US" sz="1600" dirty="0"/>
          </a:p>
          <a:p>
            <a:r>
              <a:rPr lang="ar-IQ" sz="1600" dirty="0"/>
              <a:t>ملاحظة :شرح الاجناس في العلمي .</a:t>
            </a:r>
            <a:endParaRPr lang="en-US" sz="1600" dirty="0"/>
          </a:p>
          <a:p>
            <a:r>
              <a:rPr lang="en-US" sz="1600" b="1" dirty="0"/>
              <a:t>3 – Order Pleurocapsales</a:t>
            </a:r>
            <a:endParaRPr lang="en-US" sz="1600" dirty="0"/>
          </a:p>
          <a:p>
            <a:r>
              <a:rPr lang="ar-IQ" sz="1600" dirty="0"/>
              <a:t>تضم هذه الرتبة :</a:t>
            </a:r>
            <a:endParaRPr lang="en-US" sz="1600" dirty="0"/>
          </a:p>
          <a:p>
            <a:r>
              <a:rPr lang="ar-IQ" sz="1600" dirty="0"/>
              <a:t>1 – عدد قليل من الاجناس </a:t>
            </a:r>
            <a:endParaRPr lang="en-US" sz="1600" dirty="0"/>
          </a:p>
          <a:p>
            <a:r>
              <a:rPr lang="ar-IQ" sz="1600" dirty="0"/>
              <a:t>2 – تنمو ملتصقة على الصخور او الطين او على النباتات المائية وقد ينمو البعض منها داخل الشقوق الصخرية .</a:t>
            </a:r>
            <a:endParaRPr lang="en-US" sz="1600" dirty="0"/>
          </a:p>
          <a:p>
            <a:r>
              <a:rPr lang="ar-IQ" sz="1600" dirty="0"/>
              <a:t>3 – تضم اجناس ذات شكل خضري مختلف الشعيرات </a:t>
            </a:r>
            <a:r>
              <a:rPr lang="en-US" sz="1600" dirty="0"/>
              <a:t>Heterotrichous</a:t>
            </a:r>
            <a:r>
              <a:rPr lang="ar-IQ" sz="1600" dirty="0"/>
              <a:t> حيث تتكون بشكل كتل من الخلايا وتنتج عادة من الانقسام الخلوي باتجاه واحد او اتجاهين .</a:t>
            </a:r>
            <a:endParaRPr lang="en-US" sz="1600" dirty="0"/>
          </a:p>
          <a:p>
            <a:r>
              <a:rPr lang="ar-IQ" sz="1600" dirty="0"/>
              <a:t>4 – تتكاثر بتكوين اعداد كبيرة من الابواغ الداخلية داخل بعض الخلايا الخضرية مثال عليها طحلب </a:t>
            </a:r>
            <a:r>
              <a:rPr lang="en-US" sz="1600" i="1" dirty="0"/>
              <a:t>Hyella</a:t>
            </a:r>
            <a:r>
              <a:rPr lang="ar-IQ" sz="1600" dirty="0"/>
              <a:t> (شكل 17 (2))</a:t>
            </a:r>
            <a:endParaRPr lang="en-US" sz="1600" dirty="0"/>
          </a:p>
          <a:p>
            <a:r>
              <a:rPr lang="en-US" sz="1600" b="1" dirty="0"/>
              <a:t>4 – Order Nostocales </a:t>
            </a:r>
            <a:endParaRPr lang="en-US" sz="1600" dirty="0"/>
          </a:p>
          <a:p>
            <a:r>
              <a:rPr lang="ar-IQ" sz="1600" dirty="0"/>
              <a:t> </a:t>
            </a:r>
            <a:endParaRPr lang="en-US" sz="1600" dirty="0"/>
          </a:p>
          <a:p>
            <a:r>
              <a:rPr lang="ar-IQ" sz="1600" dirty="0"/>
              <a:t>تضم اجناس :</a:t>
            </a:r>
            <a:endParaRPr lang="en-US" sz="1600" dirty="0"/>
          </a:p>
          <a:p>
            <a:r>
              <a:rPr lang="ar-IQ" sz="1600" dirty="0"/>
              <a:t>1 – تتواجد في المياه العذبة والمويلحة والمالحة , اما بصورة هائمة وقد يتسبب بعض الانواع ظاهرة ازدهار الماء او تنمو ملتصقة على الطين او الصخور او الرمال , كما يتواجد البعض منها على اليابسة على الصخور الرطبة وجدران الابار والكهوف الرطبة .</a:t>
            </a:r>
            <a:endParaRPr lang="en-US" sz="1600" dirty="0"/>
          </a:p>
          <a:p>
            <a:r>
              <a:rPr lang="ar-IQ" sz="1600" dirty="0"/>
              <a:t>2 – تضم هذه الرتبة اكبر عدد للاجناس العائدة لهذه الشعبة وتكون ذات اشكال خيطية مستقيمة او حلزونية الشكل او ذات تفرع كاذب او قد تتجمع بشكل خيوط داخل غمد جيلاتيني فتكون بشكل مستعمرات منتظمة او غير منتظمة </a:t>
            </a:r>
            <a:endParaRPr lang="en-US" sz="1600" dirty="0"/>
          </a:p>
          <a:p>
            <a:r>
              <a:rPr lang="ar-IQ" sz="1600" dirty="0"/>
              <a:t>3 – تتكاثر اما بتكوين الهرموكونيا </a:t>
            </a:r>
            <a:r>
              <a:rPr lang="en-US" sz="1600" dirty="0"/>
              <a:t>Hormogonia </a:t>
            </a:r>
            <a:r>
              <a:rPr lang="ar-IQ" sz="1600" dirty="0"/>
              <a:t> , او بتكوين الحويصلات المغايرة او الخلايا الساكنة ,</a:t>
            </a:r>
            <a:endParaRPr lang="en-US" sz="1600" dirty="0"/>
          </a:p>
          <a:p>
            <a:r>
              <a:rPr lang="ar-IQ" sz="1600" dirty="0"/>
              <a:t>4 – من الامثلة على هذه </a:t>
            </a:r>
            <a:r>
              <a:rPr lang="en-US" sz="1600" i="1" dirty="0"/>
              <a:t>Rivularia , Spirulina , Oscillatoria , Anabaena </a:t>
            </a:r>
            <a:r>
              <a:rPr lang="en-US" sz="1600" dirty="0"/>
              <a:t>, </a:t>
            </a:r>
            <a:r>
              <a:rPr lang="en-US" sz="1600" i="1" dirty="0"/>
              <a:t>Nostoc , Scytonema </a:t>
            </a:r>
            <a:r>
              <a:rPr lang="ar-IQ" sz="1600" dirty="0"/>
              <a:t>(شكل 17-1, 3).</a:t>
            </a:r>
            <a:endParaRPr lang="en-US" sz="1600" dirty="0"/>
          </a:p>
        </p:txBody>
      </p:sp>
    </p:spTree>
    <p:extLst>
      <p:ext uri="{BB962C8B-B14F-4D97-AF65-F5344CB8AC3E}">
        <p14:creationId xmlns:p14="http://schemas.microsoft.com/office/powerpoint/2010/main" val="60677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dir="cw">
                                      <p:cBhvr override="childStyle">
                                        <p:cTn id="6" dur="500" fill="hold"/>
                                        <p:tgtEl>
                                          <p:spTgt spid="2">
                                            <p:txEl>
                                              <p:pRg st="0" end="0"/>
                                            </p:txEl>
                                          </p:spTgt>
                                        </p:tgtEl>
                                        <p:attrNameLst>
                                          <p:attrName>style.color</p:attrName>
                                        </p:attrNameLst>
                                      </p:cBhvr>
                                      <p:by>
                                        <p:hsl h="7200000" s="0" l="0"/>
                                      </p:by>
                                    </p:animClr>
                                    <p:animClr clrSpc="hsl" dir="cw">
                                      <p:cBhvr>
                                        <p:cTn id="7" dur="500" fill="hold"/>
                                        <p:tgtEl>
                                          <p:spTgt spid="2">
                                            <p:txEl>
                                              <p:pRg st="0" end="0"/>
                                            </p:txEl>
                                          </p:spTgt>
                                        </p:tgtEl>
                                        <p:attrNameLst>
                                          <p:attrName>fillcolor</p:attrName>
                                        </p:attrNameLst>
                                      </p:cBhvr>
                                      <p:by>
                                        <p:hsl h="7200000" s="0" l="0"/>
                                      </p:by>
                                    </p:animClr>
                                    <p:animClr clrSpc="hsl" dir="cw">
                                      <p:cBhvr>
                                        <p:cTn id="8" dur="500" fill="hold"/>
                                        <p:tgtEl>
                                          <p:spTgt spid="2">
                                            <p:txEl>
                                              <p:pRg st="0" end="0"/>
                                            </p:txEl>
                                          </p:spTgt>
                                        </p:tgtEl>
                                        <p:attrNameLst>
                                          <p:attrName>stroke.color</p:attrName>
                                        </p:attrNameLst>
                                      </p:cBhvr>
                                      <p:by>
                                        <p:hsl h="7200000" s="0" l="0"/>
                                      </p:by>
                                    </p:animClr>
                                    <p:set>
                                      <p:cBhvr>
                                        <p:cTn id="9" dur="500" fill="hold"/>
                                        <p:tgtEl>
                                          <p:spTgt spid="2">
                                            <p:txEl>
                                              <p:pRg st="0" end="0"/>
                                            </p:txEl>
                                          </p:spTgt>
                                        </p:tgtEl>
                                        <p:attrNameLst>
                                          <p:attrName>fill.type</p:attrName>
                                        </p:attrNameLst>
                                      </p:cBhvr>
                                      <p:to>
                                        <p:strVal val="solid"/>
                                      </p:to>
                                    </p:set>
                                  </p:childTnLst>
                                </p:cTn>
                              </p:par>
                              <p:par>
                                <p:cTn id="10" presetID="19" presetClass="emph" presetSubtype="0" fill="hold" nodeType="withEffect">
                                  <p:stCondLst>
                                    <p:cond delay="0"/>
                                  </p:stCondLst>
                                  <p:childTnLst>
                                    <p:animClr clrSpc="rgb" dir="cw">
                                      <p:cBhvr override="childStyle">
                                        <p:cTn id="11" dur="500" fill="hold"/>
                                        <p:tgtEl>
                                          <p:spTgt spid="2">
                                            <p:txEl>
                                              <p:pRg st="1" end="1"/>
                                            </p:txEl>
                                          </p:spTgt>
                                        </p:tgtEl>
                                        <p:attrNameLst>
                                          <p:attrName>style.color</p:attrName>
                                        </p:attrNameLst>
                                      </p:cBhvr>
                                      <p:to>
                                        <a:schemeClr val="accent2"/>
                                      </p:to>
                                    </p:animClr>
                                    <p:animClr clrSpc="rgb" dir="cw">
                                      <p:cBhvr>
                                        <p:cTn id="12" dur="500" fill="hold"/>
                                        <p:tgtEl>
                                          <p:spTgt spid="2">
                                            <p:txEl>
                                              <p:pRg st="1" end="1"/>
                                            </p:txEl>
                                          </p:spTgt>
                                        </p:tgtEl>
                                        <p:attrNameLst>
                                          <p:attrName>fillcolor</p:attrName>
                                        </p:attrNameLst>
                                      </p:cBhvr>
                                      <p:to>
                                        <a:schemeClr val="accent2"/>
                                      </p:to>
                                    </p:animClr>
                                    <p:set>
                                      <p:cBhvr>
                                        <p:cTn id="13" dur="500" fill="hold"/>
                                        <p:tgtEl>
                                          <p:spTgt spid="2">
                                            <p:txEl>
                                              <p:pRg st="1" end="1"/>
                                            </p:txEl>
                                          </p:spTgt>
                                        </p:tgtEl>
                                        <p:attrNameLst>
                                          <p:attrName>fill.type</p:attrName>
                                        </p:attrNameLst>
                                      </p:cBhvr>
                                      <p:to>
                                        <p:strVal val="solid"/>
                                      </p:to>
                                    </p:set>
                                    <p:set>
                                      <p:cBhvr>
                                        <p:cTn id="14" dur="500" fill="hold"/>
                                        <p:tgtEl>
                                          <p:spTgt spid="2">
                                            <p:txEl>
                                              <p:pRg st="1" end="1"/>
                                            </p:txEl>
                                          </p:spTgt>
                                        </p:tgtEl>
                                        <p:attrNameLst>
                                          <p:attrName>fill.on</p:attrName>
                                        </p:attrNameLst>
                                      </p:cBhvr>
                                      <p:to>
                                        <p:strVal val="true"/>
                                      </p:to>
                                    </p:set>
                                  </p:childTnLst>
                                </p:cTn>
                              </p:par>
                              <p:par>
                                <p:cTn id="15" presetID="19" presetClass="emph" presetSubtype="0" fill="hold" nodeType="withEffect">
                                  <p:stCondLst>
                                    <p:cond delay="0"/>
                                  </p:stCondLst>
                                  <p:childTnLst>
                                    <p:animClr clrSpc="rgb" dir="cw">
                                      <p:cBhvr override="childStyle">
                                        <p:cTn id="16" dur="500" fill="hold"/>
                                        <p:tgtEl>
                                          <p:spTgt spid="2">
                                            <p:txEl>
                                              <p:pRg st="2" end="2"/>
                                            </p:txEl>
                                          </p:spTgt>
                                        </p:tgtEl>
                                        <p:attrNameLst>
                                          <p:attrName>style.color</p:attrName>
                                        </p:attrNameLst>
                                      </p:cBhvr>
                                      <p:to>
                                        <a:schemeClr val="accent2"/>
                                      </p:to>
                                    </p:animClr>
                                    <p:animClr clrSpc="rgb" dir="cw">
                                      <p:cBhvr>
                                        <p:cTn id="17" dur="500" fill="hold"/>
                                        <p:tgtEl>
                                          <p:spTgt spid="2">
                                            <p:txEl>
                                              <p:pRg st="2" end="2"/>
                                            </p:txEl>
                                          </p:spTgt>
                                        </p:tgtEl>
                                        <p:attrNameLst>
                                          <p:attrName>fillcolor</p:attrName>
                                        </p:attrNameLst>
                                      </p:cBhvr>
                                      <p:to>
                                        <a:schemeClr val="accent2"/>
                                      </p:to>
                                    </p:animClr>
                                    <p:set>
                                      <p:cBhvr>
                                        <p:cTn id="18" dur="500" fill="hold"/>
                                        <p:tgtEl>
                                          <p:spTgt spid="2">
                                            <p:txEl>
                                              <p:pRg st="2" end="2"/>
                                            </p:txEl>
                                          </p:spTgt>
                                        </p:tgtEl>
                                        <p:attrNameLst>
                                          <p:attrName>fill.type</p:attrName>
                                        </p:attrNameLst>
                                      </p:cBhvr>
                                      <p:to>
                                        <p:strVal val="solid"/>
                                      </p:to>
                                    </p:set>
                                    <p:set>
                                      <p:cBhvr>
                                        <p:cTn id="19" dur="500" fill="hold"/>
                                        <p:tgtEl>
                                          <p:spTgt spid="2">
                                            <p:txEl>
                                              <p:pRg st="2" end="2"/>
                                            </p:txEl>
                                          </p:spTgt>
                                        </p:tgtEl>
                                        <p:attrNameLst>
                                          <p:attrName>fill.on</p:attrName>
                                        </p:attrNameLst>
                                      </p:cBhvr>
                                      <p:to>
                                        <p:strVal val="true"/>
                                      </p:to>
                                    </p:set>
                                  </p:childTnLst>
                                </p:cTn>
                              </p:par>
                              <p:par>
                                <p:cTn id="20" presetID="2" presetClass="exit" presetSubtype="4" fill="hold" nodeType="withEffect">
                                  <p:stCondLst>
                                    <p:cond delay="0"/>
                                  </p:stCondLst>
                                  <p:childTnLst>
                                    <p:anim calcmode="lin" valueType="num">
                                      <p:cBhvr additive="base">
                                        <p:cTn id="21" dur="500"/>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p:tgtEl>
                                          <p:spTgt spid="2">
                                            <p:txEl>
                                              <p:pRg st="3" end="3"/>
                                            </p:txEl>
                                          </p:spTgt>
                                        </p:tgtEl>
                                        <p:attrNameLst>
                                          <p:attrName>ppt_y</p:attrName>
                                        </p:attrNameLst>
                                      </p:cBhvr>
                                      <p:tavLst>
                                        <p:tav tm="0">
                                          <p:val>
                                            <p:strVal val="ppt_y"/>
                                          </p:val>
                                        </p:tav>
                                        <p:tav tm="100000">
                                          <p:val>
                                            <p:strVal val="1+ppt_h/2"/>
                                          </p:val>
                                        </p:tav>
                                      </p:tavLst>
                                    </p:anim>
                                    <p:set>
                                      <p:cBhvr>
                                        <p:cTn id="23" dur="1" fill="hold">
                                          <p:stCondLst>
                                            <p:cond delay="499"/>
                                          </p:stCondLst>
                                        </p:cTn>
                                        <p:tgtEl>
                                          <p:spTgt spid="2">
                                            <p:txEl>
                                              <p:pRg st="3" end="3"/>
                                            </p:txEl>
                                          </p:spTgt>
                                        </p:tgtEl>
                                        <p:attrNameLst>
                                          <p:attrName>style.visibility</p:attrName>
                                        </p:attrNameLst>
                                      </p:cBhvr>
                                      <p:to>
                                        <p:strVal val="hidden"/>
                                      </p:to>
                                    </p:set>
                                  </p:childTnLst>
                                </p:cTn>
                              </p:par>
                              <p:par>
                                <p:cTn id="24" presetID="19" presetClass="emph" presetSubtype="0" fill="hold" nodeType="withEffect">
                                  <p:stCondLst>
                                    <p:cond delay="0"/>
                                  </p:stCondLst>
                                  <p:childTnLst>
                                    <p:animClr clrSpc="rgb" dir="cw">
                                      <p:cBhvr override="childStyle">
                                        <p:cTn id="25" dur="500" fill="hold"/>
                                        <p:tgtEl>
                                          <p:spTgt spid="2">
                                            <p:txEl>
                                              <p:pRg st="4" end="4"/>
                                            </p:txEl>
                                          </p:spTgt>
                                        </p:tgtEl>
                                        <p:attrNameLst>
                                          <p:attrName>style.color</p:attrName>
                                        </p:attrNameLst>
                                      </p:cBhvr>
                                      <p:to>
                                        <a:schemeClr val="accent2"/>
                                      </p:to>
                                    </p:animClr>
                                    <p:animClr clrSpc="rgb" dir="cw">
                                      <p:cBhvr>
                                        <p:cTn id="26" dur="500" fill="hold"/>
                                        <p:tgtEl>
                                          <p:spTgt spid="2">
                                            <p:txEl>
                                              <p:pRg st="4" end="4"/>
                                            </p:txEl>
                                          </p:spTgt>
                                        </p:tgtEl>
                                        <p:attrNameLst>
                                          <p:attrName>fillcolor</p:attrName>
                                        </p:attrNameLst>
                                      </p:cBhvr>
                                      <p:to>
                                        <a:schemeClr val="accent2"/>
                                      </p:to>
                                    </p:animClr>
                                    <p:set>
                                      <p:cBhvr>
                                        <p:cTn id="27" dur="500" fill="hold"/>
                                        <p:tgtEl>
                                          <p:spTgt spid="2">
                                            <p:txEl>
                                              <p:pRg st="4" end="4"/>
                                            </p:txEl>
                                          </p:spTgt>
                                        </p:tgtEl>
                                        <p:attrNameLst>
                                          <p:attrName>fill.type</p:attrName>
                                        </p:attrNameLst>
                                      </p:cBhvr>
                                      <p:to>
                                        <p:strVal val="solid"/>
                                      </p:to>
                                    </p:set>
                                    <p:set>
                                      <p:cBhvr>
                                        <p:cTn id="28" dur="500" fill="hold"/>
                                        <p:tgtEl>
                                          <p:spTgt spid="2">
                                            <p:txEl>
                                              <p:pRg st="4" end="4"/>
                                            </p:txEl>
                                          </p:spTgt>
                                        </p:tgtEl>
                                        <p:attrNameLst>
                                          <p:attrName>fill.on</p:attrName>
                                        </p:attrNameLst>
                                      </p:cBhvr>
                                      <p:to>
                                        <p:strVal val="true"/>
                                      </p:to>
                                    </p:set>
                                  </p:childTnLst>
                                </p:cTn>
                              </p:par>
                              <p:par>
                                <p:cTn id="29" presetID="19" presetClass="emph" presetSubtype="0" fill="hold" nodeType="withEffect">
                                  <p:stCondLst>
                                    <p:cond delay="0"/>
                                  </p:stCondLst>
                                  <p:childTnLst>
                                    <p:animClr clrSpc="rgb" dir="cw">
                                      <p:cBhvr override="childStyle">
                                        <p:cTn id="30" dur="500" fill="hold"/>
                                        <p:tgtEl>
                                          <p:spTgt spid="2">
                                            <p:txEl>
                                              <p:pRg st="5" end="5"/>
                                            </p:txEl>
                                          </p:spTgt>
                                        </p:tgtEl>
                                        <p:attrNameLst>
                                          <p:attrName>style.color</p:attrName>
                                        </p:attrNameLst>
                                      </p:cBhvr>
                                      <p:to>
                                        <a:schemeClr val="accent2"/>
                                      </p:to>
                                    </p:animClr>
                                    <p:animClr clrSpc="rgb" dir="cw">
                                      <p:cBhvr>
                                        <p:cTn id="31" dur="500" fill="hold"/>
                                        <p:tgtEl>
                                          <p:spTgt spid="2">
                                            <p:txEl>
                                              <p:pRg st="5" end="5"/>
                                            </p:txEl>
                                          </p:spTgt>
                                        </p:tgtEl>
                                        <p:attrNameLst>
                                          <p:attrName>fillcolor</p:attrName>
                                        </p:attrNameLst>
                                      </p:cBhvr>
                                      <p:to>
                                        <a:schemeClr val="accent2"/>
                                      </p:to>
                                    </p:animClr>
                                    <p:set>
                                      <p:cBhvr>
                                        <p:cTn id="32" dur="500" fill="hold"/>
                                        <p:tgtEl>
                                          <p:spTgt spid="2">
                                            <p:txEl>
                                              <p:pRg st="5" end="5"/>
                                            </p:txEl>
                                          </p:spTgt>
                                        </p:tgtEl>
                                        <p:attrNameLst>
                                          <p:attrName>fill.type</p:attrName>
                                        </p:attrNameLst>
                                      </p:cBhvr>
                                      <p:to>
                                        <p:strVal val="solid"/>
                                      </p:to>
                                    </p:set>
                                    <p:set>
                                      <p:cBhvr>
                                        <p:cTn id="33" dur="500" fill="hold"/>
                                        <p:tgtEl>
                                          <p:spTgt spid="2">
                                            <p:txEl>
                                              <p:pRg st="5" end="5"/>
                                            </p:txEl>
                                          </p:spTgt>
                                        </p:tgtEl>
                                        <p:attrNameLst>
                                          <p:attrName>fill.on</p:attrName>
                                        </p:attrNameLst>
                                      </p:cBhvr>
                                      <p:to>
                                        <p:strVal val="true"/>
                                      </p:to>
                                    </p:set>
                                  </p:childTnLst>
                                </p:cTn>
                              </p:par>
                              <p:par>
                                <p:cTn id="34" presetID="19" presetClass="emph" presetSubtype="0" fill="hold" nodeType="withEffect">
                                  <p:stCondLst>
                                    <p:cond delay="0"/>
                                  </p:stCondLst>
                                  <p:childTnLst>
                                    <p:animClr clrSpc="rgb" dir="cw">
                                      <p:cBhvr override="childStyle">
                                        <p:cTn id="35" dur="500" fill="hold"/>
                                        <p:tgtEl>
                                          <p:spTgt spid="2">
                                            <p:txEl>
                                              <p:pRg st="6" end="6"/>
                                            </p:txEl>
                                          </p:spTgt>
                                        </p:tgtEl>
                                        <p:attrNameLst>
                                          <p:attrName>style.color</p:attrName>
                                        </p:attrNameLst>
                                      </p:cBhvr>
                                      <p:to>
                                        <a:schemeClr val="accent2"/>
                                      </p:to>
                                    </p:animClr>
                                    <p:animClr clrSpc="rgb" dir="cw">
                                      <p:cBhvr>
                                        <p:cTn id="36" dur="500" fill="hold"/>
                                        <p:tgtEl>
                                          <p:spTgt spid="2">
                                            <p:txEl>
                                              <p:pRg st="6" end="6"/>
                                            </p:txEl>
                                          </p:spTgt>
                                        </p:tgtEl>
                                        <p:attrNameLst>
                                          <p:attrName>fillcolor</p:attrName>
                                        </p:attrNameLst>
                                      </p:cBhvr>
                                      <p:to>
                                        <a:schemeClr val="accent2"/>
                                      </p:to>
                                    </p:animClr>
                                    <p:set>
                                      <p:cBhvr>
                                        <p:cTn id="37" dur="500" fill="hold"/>
                                        <p:tgtEl>
                                          <p:spTgt spid="2">
                                            <p:txEl>
                                              <p:pRg st="6" end="6"/>
                                            </p:txEl>
                                          </p:spTgt>
                                        </p:tgtEl>
                                        <p:attrNameLst>
                                          <p:attrName>fill.type</p:attrName>
                                        </p:attrNameLst>
                                      </p:cBhvr>
                                      <p:to>
                                        <p:strVal val="solid"/>
                                      </p:to>
                                    </p:set>
                                    <p:set>
                                      <p:cBhvr>
                                        <p:cTn id="38" dur="500" fill="hold"/>
                                        <p:tgtEl>
                                          <p:spTgt spid="2">
                                            <p:txEl>
                                              <p:pRg st="6" end="6"/>
                                            </p:txEl>
                                          </p:spTgt>
                                        </p:tgtEl>
                                        <p:attrNameLst>
                                          <p:attrName>fill.on</p:attrName>
                                        </p:attrNameLst>
                                      </p:cBhvr>
                                      <p:to>
                                        <p:strVal val="true"/>
                                      </p:to>
                                    </p:set>
                                  </p:childTnLst>
                                </p:cTn>
                              </p:par>
                              <p:par>
                                <p:cTn id="39" presetID="19" presetClass="emph" presetSubtype="0" fill="hold" nodeType="withEffect">
                                  <p:stCondLst>
                                    <p:cond delay="0"/>
                                  </p:stCondLst>
                                  <p:childTnLst>
                                    <p:animClr clrSpc="rgb" dir="cw">
                                      <p:cBhvr override="childStyle">
                                        <p:cTn id="40" dur="500" fill="hold"/>
                                        <p:tgtEl>
                                          <p:spTgt spid="2">
                                            <p:txEl>
                                              <p:pRg st="7" end="7"/>
                                            </p:txEl>
                                          </p:spTgt>
                                        </p:tgtEl>
                                        <p:attrNameLst>
                                          <p:attrName>style.color</p:attrName>
                                        </p:attrNameLst>
                                      </p:cBhvr>
                                      <p:to>
                                        <a:schemeClr val="accent2"/>
                                      </p:to>
                                    </p:animClr>
                                    <p:animClr clrSpc="rgb" dir="cw">
                                      <p:cBhvr>
                                        <p:cTn id="41" dur="500" fill="hold"/>
                                        <p:tgtEl>
                                          <p:spTgt spid="2">
                                            <p:txEl>
                                              <p:pRg st="7" end="7"/>
                                            </p:txEl>
                                          </p:spTgt>
                                        </p:tgtEl>
                                        <p:attrNameLst>
                                          <p:attrName>fillcolor</p:attrName>
                                        </p:attrNameLst>
                                      </p:cBhvr>
                                      <p:to>
                                        <a:schemeClr val="accent2"/>
                                      </p:to>
                                    </p:animClr>
                                    <p:set>
                                      <p:cBhvr>
                                        <p:cTn id="42" dur="500" fill="hold"/>
                                        <p:tgtEl>
                                          <p:spTgt spid="2">
                                            <p:txEl>
                                              <p:pRg st="7" end="7"/>
                                            </p:txEl>
                                          </p:spTgt>
                                        </p:tgtEl>
                                        <p:attrNameLst>
                                          <p:attrName>fill.type</p:attrName>
                                        </p:attrNameLst>
                                      </p:cBhvr>
                                      <p:to>
                                        <p:strVal val="solid"/>
                                      </p:to>
                                    </p:set>
                                    <p:set>
                                      <p:cBhvr>
                                        <p:cTn id="43" dur="500" fill="hold"/>
                                        <p:tgtEl>
                                          <p:spTgt spid="2">
                                            <p:txEl>
                                              <p:pRg st="7" end="7"/>
                                            </p:txEl>
                                          </p:spTgt>
                                        </p:tgtEl>
                                        <p:attrNameLst>
                                          <p:attrName>fill.on</p:attrName>
                                        </p:attrNameLst>
                                      </p:cBhvr>
                                      <p:to>
                                        <p:strVal val="true"/>
                                      </p:to>
                                    </p:set>
                                  </p:childTnLst>
                                </p:cTn>
                              </p:par>
                              <p:par>
                                <p:cTn id="44" presetID="19" presetClass="emph" presetSubtype="0" fill="hold" nodeType="withEffect">
                                  <p:stCondLst>
                                    <p:cond delay="0"/>
                                  </p:stCondLst>
                                  <p:childTnLst>
                                    <p:animClr clrSpc="rgb" dir="cw">
                                      <p:cBhvr override="childStyle">
                                        <p:cTn id="45" dur="500" fill="hold"/>
                                        <p:tgtEl>
                                          <p:spTgt spid="2">
                                            <p:txEl>
                                              <p:pRg st="8" end="8"/>
                                            </p:txEl>
                                          </p:spTgt>
                                        </p:tgtEl>
                                        <p:attrNameLst>
                                          <p:attrName>style.color</p:attrName>
                                        </p:attrNameLst>
                                      </p:cBhvr>
                                      <p:to>
                                        <a:schemeClr val="accent2"/>
                                      </p:to>
                                    </p:animClr>
                                    <p:animClr clrSpc="rgb" dir="cw">
                                      <p:cBhvr>
                                        <p:cTn id="46" dur="500" fill="hold"/>
                                        <p:tgtEl>
                                          <p:spTgt spid="2">
                                            <p:txEl>
                                              <p:pRg st="8" end="8"/>
                                            </p:txEl>
                                          </p:spTgt>
                                        </p:tgtEl>
                                        <p:attrNameLst>
                                          <p:attrName>fillcolor</p:attrName>
                                        </p:attrNameLst>
                                      </p:cBhvr>
                                      <p:to>
                                        <a:schemeClr val="accent2"/>
                                      </p:to>
                                    </p:animClr>
                                    <p:set>
                                      <p:cBhvr>
                                        <p:cTn id="47" dur="500" fill="hold"/>
                                        <p:tgtEl>
                                          <p:spTgt spid="2">
                                            <p:txEl>
                                              <p:pRg st="8" end="8"/>
                                            </p:txEl>
                                          </p:spTgt>
                                        </p:tgtEl>
                                        <p:attrNameLst>
                                          <p:attrName>fill.type</p:attrName>
                                        </p:attrNameLst>
                                      </p:cBhvr>
                                      <p:to>
                                        <p:strVal val="solid"/>
                                      </p:to>
                                    </p:set>
                                    <p:set>
                                      <p:cBhvr>
                                        <p:cTn id="48" dur="500" fill="hold"/>
                                        <p:tgtEl>
                                          <p:spTgt spid="2">
                                            <p:txEl>
                                              <p:pRg st="8" end="8"/>
                                            </p:txEl>
                                          </p:spTgt>
                                        </p:tgtEl>
                                        <p:attrNameLst>
                                          <p:attrName>fill.on</p:attrName>
                                        </p:attrNameLst>
                                      </p:cBhvr>
                                      <p:to>
                                        <p:strVal val="true"/>
                                      </p:to>
                                    </p:set>
                                  </p:childTnLst>
                                </p:cTn>
                              </p:par>
                              <p:par>
                                <p:cTn id="49" presetID="2" presetClass="exit" presetSubtype="4" fill="hold" nodeType="withEffect">
                                  <p:stCondLst>
                                    <p:cond delay="0"/>
                                  </p:stCondLst>
                                  <p:childTnLst>
                                    <p:anim calcmode="lin" valueType="num">
                                      <p:cBhvr additive="base">
                                        <p:cTn id="50" dur="500"/>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1" dur="500"/>
                                        <p:tgtEl>
                                          <p:spTgt spid="2">
                                            <p:txEl>
                                              <p:pRg st="9" end="9"/>
                                            </p:txEl>
                                          </p:spTgt>
                                        </p:tgtEl>
                                        <p:attrNameLst>
                                          <p:attrName>ppt_y</p:attrName>
                                        </p:attrNameLst>
                                      </p:cBhvr>
                                      <p:tavLst>
                                        <p:tav tm="0">
                                          <p:val>
                                            <p:strVal val="ppt_y"/>
                                          </p:val>
                                        </p:tav>
                                        <p:tav tm="100000">
                                          <p:val>
                                            <p:strVal val="1+ppt_h/2"/>
                                          </p:val>
                                        </p:tav>
                                      </p:tavLst>
                                    </p:anim>
                                    <p:set>
                                      <p:cBhvr>
                                        <p:cTn id="52" dur="1" fill="hold">
                                          <p:stCondLst>
                                            <p:cond delay="499"/>
                                          </p:stCondLst>
                                        </p:cTn>
                                        <p:tgtEl>
                                          <p:spTgt spid="2">
                                            <p:txEl>
                                              <p:pRg st="9" end="9"/>
                                            </p:txEl>
                                          </p:spTgt>
                                        </p:tgtEl>
                                        <p:attrNameLst>
                                          <p:attrName>style.visibility</p:attrName>
                                        </p:attrNameLst>
                                      </p:cBhvr>
                                      <p:to>
                                        <p:strVal val="hidden"/>
                                      </p:to>
                                    </p:set>
                                  </p:childTnLst>
                                </p:cTn>
                              </p:par>
                              <p:par>
                                <p:cTn id="53" presetID="19" presetClass="emph" presetSubtype="0" fill="hold" nodeType="withEffect">
                                  <p:stCondLst>
                                    <p:cond delay="0"/>
                                  </p:stCondLst>
                                  <p:childTnLst>
                                    <p:animClr clrSpc="rgb" dir="cw">
                                      <p:cBhvr override="childStyle">
                                        <p:cTn id="54" dur="500" fill="hold"/>
                                        <p:tgtEl>
                                          <p:spTgt spid="2">
                                            <p:txEl>
                                              <p:pRg st="10" end="10"/>
                                            </p:txEl>
                                          </p:spTgt>
                                        </p:tgtEl>
                                        <p:attrNameLst>
                                          <p:attrName>style.color</p:attrName>
                                        </p:attrNameLst>
                                      </p:cBhvr>
                                      <p:to>
                                        <a:schemeClr val="accent2"/>
                                      </p:to>
                                    </p:animClr>
                                    <p:animClr clrSpc="rgb" dir="cw">
                                      <p:cBhvr>
                                        <p:cTn id="55" dur="500" fill="hold"/>
                                        <p:tgtEl>
                                          <p:spTgt spid="2">
                                            <p:txEl>
                                              <p:pRg st="10" end="10"/>
                                            </p:txEl>
                                          </p:spTgt>
                                        </p:tgtEl>
                                        <p:attrNameLst>
                                          <p:attrName>fillcolor</p:attrName>
                                        </p:attrNameLst>
                                      </p:cBhvr>
                                      <p:to>
                                        <a:schemeClr val="accent2"/>
                                      </p:to>
                                    </p:animClr>
                                    <p:set>
                                      <p:cBhvr>
                                        <p:cTn id="56" dur="500" fill="hold"/>
                                        <p:tgtEl>
                                          <p:spTgt spid="2">
                                            <p:txEl>
                                              <p:pRg st="10" end="10"/>
                                            </p:txEl>
                                          </p:spTgt>
                                        </p:tgtEl>
                                        <p:attrNameLst>
                                          <p:attrName>fill.type</p:attrName>
                                        </p:attrNameLst>
                                      </p:cBhvr>
                                      <p:to>
                                        <p:strVal val="solid"/>
                                      </p:to>
                                    </p:set>
                                    <p:set>
                                      <p:cBhvr>
                                        <p:cTn id="57" dur="500" fill="hold"/>
                                        <p:tgtEl>
                                          <p:spTgt spid="2">
                                            <p:txEl>
                                              <p:pRg st="10" end="10"/>
                                            </p:txEl>
                                          </p:spTgt>
                                        </p:tgtEl>
                                        <p:attrNameLst>
                                          <p:attrName>fill.on</p:attrName>
                                        </p:attrNameLst>
                                      </p:cBhvr>
                                      <p:to>
                                        <p:strVal val="true"/>
                                      </p:to>
                                    </p:set>
                                  </p:childTnLst>
                                </p:cTn>
                              </p:par>
                              <p:par>
                                <p:cTn id="58" presetID="19" presetClass="emph" presetSubtype="0" fill="hold" nodeType="withEffect">
                                  <p:stCondLst>
                                    <p:cond delay="0"/>
                                  </p:stCondLst>
                                  <p:childTnLst>
                                    <p:animClr clrSpc="rgb" dir="cw">
                                      <p:cBhvr override="childStyle">
                                        <p:cTn id="59" dur="500" fill="hold"/>
                                        <p:tgtEl>
                                          <p:spTgt spid="2">
                                            <p:txEl>
                                              <p:pRg st="11" end="11"/>
                                            </p:txEl>
                                          </p:spTgt>
                                        </p:tgtEl>
                                        <p:attrNameLst>
                                          <p:attrName>style.color</p:attrName>
                                        </p:attrNameLst>
                                      </p:cBhvr>
                                      <p:to>
                                        <a:schemeClr val="accent2"/>
                                      </p:to>
                                    </p:animClr>
                                    <p:animClr clrSpc="rgb" dir="cw">
                                      <p:cBhvr>
                                        <p:cTn id="60" dur="500" fill="hold"/>
                                        <p:tgtEl>
                                          <p:spTgt spid="2">
                                            <p:txEl>
                                              <p:pRg st="11" end="11"/>
                                            </p:txEl>
                                          </p:spTgt>
                                        </p:tgtEl>
                                        <p:attrNameLst>
                                          <p:attrName>fillcolor</p:attrName>
                                        </p:attrNameLst>
                                      </p:cBhvr>
                                      <p:to>
                                        <a:schemeClr val="accent2"/>
                                      </p:to>
                                    </p:animClr>
                                    <p:set>
                                      <p:cBhvr>
                                        <p:cTn id="61" dur="500" fill="hold"/>
                                        <p:tgtEl>
                                          <p:spTgt spid="2">
                                            <p:txEl>
                                              <p:pRg st="11" end="11"/>
                                            </p:txEl>
                                          </p:spTgt>
                                        </p:tgtEl>
                                        <p:attrNameLst>
                                          <p:attrName>fill.type</p:attrName>
                                        </p:attrNameLst>
                                      </p:cBhvr>
                                      <p:to>
                                        <p:strVal val="solid"/>
                                      </p:to>
                                    </p:set>
                                    <p:set>
                                      <p:cBhvr>
                                        <p:cTn id="62" dur="500" fill="hold"/>
                                        <p:tgtEl>
                                          <p:spTgt spid="2">
                                            <p:txEl>
                                              <p:pRg st="11" end="11"/>
                                            </p:txEl>
                                          </p:spTgt>
                                        </p:tgtEl>
                                        <p:attrNameLst>
                                          <p:attrName>fill.on</p:attrName>
                                        </p:attrNameLst>
                                      </p:cBhvr>
                                      <p:to>
                                        <p:strVal val="true"/>
                                      </p:to>
                                    </p:set>
                                  </p:childTnLst>
                                </p:cTn>
                              </p:par>
                              <p:par>
                                <p:cTn id="63" presetID="19" presetClass="emph" presetSubtype="0" fill="hold" nodeType="withEffect">
                                  <p:stCondLst>
                                    <p:cond delay="0"/>
                                  </p:stCondLst>
                                  <p:childTnLst>
                                    <p:animClr clrSpc="rgb" dir="cw">
                                      <p:cBhvr override="childStyle">
                                        <p:cTn id="64" dur="500" fill="hold"/>
                                        <p:tgtEl>
                                          <p:spTgt spid="2">
                                            <p:txEl>
                                              <p:pRg st="12" end="12"/>
                                            </p:txEl>
                                          </p:spTgt>
                                        </p:tgtEl>
                                        <p:attrNameLst>
                                          <p:attrName>style.color</p:attrName>
                                        </p:attrNameLst>
                                      </p:cBhvr>
                                      <p:to>
                                        <a:schemeClr val="accent2"/>
                                      </p:to>
                                    </p:animClr>
                                    <p:animClr clrSpc="rgb" dir="cw">
                                      <p:cBhvr>
                                        <p:cTn id="65" dur="500" fill="hold"/>
                                        <p:tgtEl>
                                          <p:spTgt spid="2">
                                            <p:txEl>
                                              <p:pRg st="12" end="12"/>
                                            </p:txEl>
                                          </p:spTgt>
                                        </p:tgtEl>
                                        <p:attrNameLst>
                                          <p:attrName>fillcolor</p:attrName>
                                        </p:attrNameLst>
                                      </p:cBhvr>
                                      <p:to>
                                        <a:schemeClr val="accent2"/>
                                      </p:to>
                                    </p:animClr>
                                    <p:set>
                                      <p:cBhvr>
                                        <p:cTn id="66" dur="500" fill="hold"/>
                                        <p:tgtEl>
                                          <p:spTgt spid="2">
                                            <p:txEl>
                                              <p:pRg st="12" end="12"/>
                                            </p:txEl>
                                          </p:spTgt>
                                        </p:tgtEl>
                                        <p:attrNameLst>
                                          <p:attrName>fill.type</p:attrName>
                                        </p:attrNameLst>
                                      </p:cBhvr>
                                      <p:to>
                                        <p:strVal val="solid"/>
                                      </p:to>
                                    </p:set>
                                    <p:set>
                                      <p:cBhvr>
                                        <p:cTn id="67" dur="500" fill="hold"/>
                                        <p:tgtEl>
                                          <p:spTgt spid="2">
                                            <p:txEl>
                                              <p:pRg st="12" end="12"/>
                                            </p:txEl>
                                          </p:spTgt>
                                        </p:tgtEl>
                                        <p:attrNameLst>
                                          <p:attrName>fill.on</p:attrName>
                                        </p:attrNameLst>
                                      </p:cBhvr>
                                      <p:to>
                                        <p:strVal val="true"/>
                                      </p:to>
                                    </p:set>
                                  </p:childTnLst>
                                </p:cTn>
                              </p:par>
                              <p:par>
                                <p:cTn id="68" presetID="19" presetClass="emph" presetSubtype="0" fill="hold" nodeType="withEffect">
                                  <p:stCondLst>
                                    <p:cond delay="0"/>
                                  </p:stCondLst>
                                  <p:childTnLst>
                                    <p:animClr clrSpc="rgb" dir="cw">
                                      <p:cBhvr override="childStyle">
                                        <p:cTn id="69" dur="500" fill="hold"/>
                                        <p:tgtEl>
                                          <p:spTgt spid="2">
                                            <p:txEl>
                                              <p:pRg st="13" end="13"/>
                                            </p:txEl>
                                          </p:spTgt>
                                        </p:tgtEl>
                                        <p:attrNameLst>
                                          <p:attrName>style.color</p:attrName>
                                        </p:attrNameLst>
                                      </p:cBhvr>
                                      <p:to>
                                        <a:schemeClr val="accent2"/>
                                      </p:to>
                                    </p:animClr>
                                    <p:animClr clrSpc="rgb" dir="cw">
                                      <p:cBhvr>
                                        <p:cTn id="70" dur="500" fill="hold"/>
                                        <p:tgtEl>
                                          <p:spTgt spid="2">
                                            <p:txEl>
                                              <p:pRg st="13" end="13"/>
                                            </p:txEl>
                                          </p:spTgt>
                                        </p:tgtEl>
                                        <p:attrNameLst>
                                          <p:attrName>fillcolor</p:attrName>
                                        </p:attrNameLst>
                                      </p:cBhvr>
                                      <p:to>
                                        <a:schemeClr val="accent2"/>
                                      </p:to>
                                    </p:animClr>
                                    <p:set>
                                      <p:cBhvr>
                                        <p:cTn id="71" dur="500" fill="hold"/>
                                        <p:tgtEl>
                                          <p:spTgt spid="2">
                                            <p:txEl>
                                              <p:pRg st="13" end="13"/>
                                            </p:txEl>
                                          </p:spTgt>
                                        </p:tgtEl>
                                        <p:attrNameLst>
                                          <p:attrName>fill.type</p:attrName>
                                        </p:attrNameLst>
                                      </p:cBhvr>
                                      <p:to>
                                        <p:strVal val="solid"/>
                                      </p:to>
                                    </p:set>
                                    <p:set>
                                      <p:cBhvr>
                                        <p:cTn id="72" dur="500" fill="hold"/>
                                        <p:tgtEl>
                                          <p:spTgt spid="2">
                                            <p:txEl>
                                              <p:pRg st="13" end="13"/>
                                            </p:txEl>
                                          </p:spTgt>
                                        </p:tgtEl>
                                        <p:attrNameLst>
                                          <p:attrName>fill.on</p:attrName>
                                        </p:attrNameLst>
                                      </p:cBhvr>
                                      <p:to>
                                        <p:strVal val="true"/>
                                      </p:to>
                                    </p:set>
                                  </p:childTnLst>
                                </p:cTn>
                              </p:par>
                              <p:par>
                                <p:cTn id="73" presetID="19" presetClass="emph" presetSubtype="0" fill="hold" nodeType="withEffect">
                                  <p:stCondLst>
                                    <p:cond delay="0"/>
                                  </p:stCondLst>
                                  <p:childTnLst>
                                    <p:animClr clrSpc="rgb" dir="cw">
                                      <p:cBhvr override="childStyle">
                                        <p:cTn id="74" dur="500" fill="hold"/>
                                        <p:tgtEl>
                                          <p:spTgt spid="2">
                                            <p:txEl>
                                              <p:pRg st="14" end="14"/>
                                            </p:txEl>
                                          </p:spTgt>
                                        </p:tgtEl>
                                        <p:attrNameLst>
                                          <p:attrName>style.color</p:attrName>
                                        </p:attrNameLst>
                                      </p:cBhvr>
                                      <p:to>
                                        <a:schemeClr val="accent2"/>
                                      </p:to>
                                    </p:animClr>
                                    <p:animClr clrSpc="rgb" dir="cw">
                                      <p:cBhvr>
                                        <p:cTn id="75" dur="500" fill="hold"/>
                                        <p:tgtEl>
                                          <p:spTgt spid="2">
                                            <p:txEl>
                                              <p:pRg st="14" end="14"/>
                                            </p:txEl>
                                          </p:spTgt>
                                        </p:tgtEl>
                                        <p:attrNameLst>
                                          <p:attrName>fillcolor</p:attrName>
                                        </p:attrNameLst>
                                      </p:cBhvr>
                                      <p:to>
                                        <a:schemeClr val="accent2"/>
                                      </p:to>
                                    </p:animClr>
                                    <p:set>
                                      <p:cBhvr>
                                        <p:cTn id="76" dur="500" fill="hold"/>
                                        <p:tgtEl>
                                          <p:spTgt spid="2">
                                            <p:txEl>
                                              <p:pRg st="14" end="14"/>
                                            </p:txEl>
                                          </p:spTgt>
                                        </p:tgtEl>
                                        <p:attrNameLst>
                                          <p:attrName>fill.type</p:attrName>
                                        </p:attrNameLst>
                                      </p:cBhvr>
                                      <p:to>
                                        <p:strVal val="solid"/>
                                      </p:to>
                                    </p:set>
                                    <p:set>
                                      <p:cBhvr>
                                        <p:cTn id="77" dur="500" fill="hold"/>
                                        <p:tgtEl>
                                          <p:spTgt spid="2">
                                            <p:txEl>
                                              <p:pRg st="14" end="14"/>
                                            </p:txEl>
                                          </p:spTgt>
                                        </p:tgtEl>
                                        <p:attrNameLst>
                                          <p:attrName>fill.on</p:attrName>
                                        </p:attrNameLst>
                                      </p:cBhvr>
                                      <p:to>
                                        <p:strVal val="true"/>
                                      </p:to>
                                    </p:set>
                                  </p:childTnLst>
                                </p:cTn>
                              </p:par>
                              <p:par>
                                <p:cTn id="78" presetID="19" presetClass="emph" presetSubtype="0" fill="hold" nodeType="withEffect">
                                  <p:stCondLst>
                                    <p:cond delay="0"/>
                                  </p:stCondLst>
                                  <p:childTnLst>
                                    <p:animClr clrSpc="rgb" dir="cw">
                                      <p:cBhvr override="childStyle">
                                        <p:cTn id="79" dur="500" fill="hold"/>
                                        <p:tgtEl>
                                          <p:spTgt spid="2">
                                            <p:txEl>
                                              <p:pRg st="15" end="15"/>
                                            </p:txEl>
                                          </p:spTgt>
                                        </p:tgtEl>
                                        <p:attrNameLst>
                                          <p:attrName>style.color</p:attrName>
                                        </p:attrNameLst>
                                      </p:cBhvr>
                                      <p:to>
                                        <a:schemeClr val="accent2"/>
                                      </p:to>
                                    </p:animClr>
                                    <p:animClr clrSpc="rgb" dir="cw">
                                      <p:cBhvr>
                                        <p:cTn id="80" dur="500" fill="hold"/>
                                        <p:tgtEl>
                                          <p:spTgt spid="2">
                                            <p:txEl>
                                              <p:pRg st="15" end="15"/>
                                            </p:txEl>
                                          </p:spTgt>
                                        </p:tgtEl>
                                        <p:attrNameLst>
                                          <p:attrName>fillcolor</p:attrName>
                                        </p:attrNameLst>
                                      </p:cBhvr>
                                      <p:to>
                                        <a:schemeClr val="accent2"/>
                                      </p:to>
                                    </p:animClr>
                                    <p:set>
                                      <p:cBhvr>
                                        <p:cTn id="81" dur="500" fill="hold"/>
                                        <p:tgtEl>
                                          <p:spTgt spid="2">
                                            <p:txEl>
                                              <p:pRg st="15" end="15"/>
                                            </p:txEl>
                                          </p:spTgt>
                                        </p:tgtEl>
                                        <p:attrNameLst>
                                          <p:attrName>fill.type</p:attrName>
                                        </p:attrNameLst>
                                      </p:cBhvr>
                                      <p:to>
                                        <p:strVal val="solid"/>
                                      </p:to>
                                    </p:set>
                                    <p:set>
                                      <p:cBhvr>
                                        <p:cTn id="82" dur="500" fill="hold"/>
                                        <p:tgtEl>
                                          <p:spTgt spid="2">
                                            <p:txEl>
                                              <p:pRg st="15" end="1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908720"/>
            <a:ext cx="7200800" cy="3785652"/>
          </a:xfrm>
          <a:prstGeom prst="rect">
            <a:avLst/>
          </a:prstGeom>
        </p:spPr>
        <p:txBody>
          <a:bodyPr wrap="square">
            <a:spAutoFit/>
          </a:bodyPr>
          <a:lstStyle/>
          <a:p>
            <a:pPr algn="l"/>
            <a:endParaRPr lang="ar-IQ" sz="2400" b="1" dirty="0" smtClean="0"/>
          </a:p>
          <a:p>
            <a:pPr algn="l"/>
            <a:endParaRPr lang="ar-IQ" sz="2400" b="1" dirty="0" smtClean="0"/>
          </a:p>
          <a:p>
            <a:pPr algn="l"/>
            <a:r>
              <a:rPr lang="en-US" sz="2400" b="1" dirty="0" smtClean="0"/>
              <a:t>5 </a:t>
            </a:r>
            <a:r>
              <a:rPr lang="en-US" sz="2400" b="1" dirty="0"/>
              <a:t>– Order Stigonematales</a:t>
            </a:r>
            <a:endParaRPr lang="en-US" sz="2400" dirty="0"/>
          </a:p>
          <a:p>
            <a:r>
              <a:rPr lang="ar-IQ" sz="2400" dirty="0"/>
              <a:t> تضم اجناس :</a:t>
            </a:r>
            <a:endParaRPr lang="en-US" sz="2400" dirty="0"/>
          </a:p>
          <a:p>
            <a:r>
              <a:rPr lang="ar-IQ" sz="2400" dirty="0"/>
              <a:t>1 – تتواجد بصورة ملتصقة على الصخور او الرمال .</a:t>
            </a:r>
            <a:endParaRPr lang="en-US" sz="2400" dirty="0"/>
          </a:p>
          <a:p>
            <a:r>
              <a:rPr lang="ar-IQ" sz="2400" dirty="0"/>
              <a:t>2 – تضم عدد قليل من الاجناس ذات الشكل الخيطي ذو التفرع الحقيقي وقد يكون خيوط منبطحة واخرى قائمة وقد يكون الخيط مؤلف من صف من الخلايا وتحوي الخيوط على الحويصلة المغايرة .</a:t>
            </a:r>
            <a:endParaRPr lang="en-US" sz="2400" dirty="0"/>
          </a:p>
          <a:p>
            <a:r>
              <a:rPr lang="ar-IQ" sz="2400" dirty="0"/>
              <a:t>3 – تتكاثر بتكوين الهرموكونيا </a:t>
            </a:r>
            <a:r>
              <a:rPr lang="en-US" sz="2400" dirty="0"/>
              <a:t>Hormogonia</a:t>
            </a:r>
            <a:r>
              <a:rPr lang="ar-IQ" sz="2400" dirty="0"/>
              <a:t> مثل طحلب الــ </a:t>
            </a:r>
            <a:r>
              <a:rPr lang="en-US" sz="2400" dirty="0"/>
              <a:t>Stigonema</a:t>
            </a:r>
            <a:r>
              <a:rPr lang="ar-IQ" sz="2400" dirty="0"/>
              <a:t> (شكل 17-4)</a:t>
            </a:r>
            <a:endParaRPr lang="en-US" sz="2400" dirty="0"/>
          </a:p>
        </p:txBody>
      </p:sp>
    </p:spTree>
    <p:extLst>
      <p:ext uri="{BB962C8B-B14F-4D97-AF65-F5344CB8AC3E}">
        <p14:creationId xmlns:p14="http://schemas.microsoft.com/office/powerpoint/2010/main" val="1150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extLst>
              <p:ext uri="{D42A27DB-BD31-4B8C-83A1-F6EECF244321}">
                <p14:modId xmlns:p14="http://schemas.microsoft.com/office/powerpoint/2010/main" val="2989985428"/>
              </p:ext>
            </p:extLst>
          </p:nvPr>
        </p:nvGraphicFramePr>
        <p:xfrm>
          <a:off x="1619672" y="404664"/>
          <a:ext cx="6264696" cy="5874619"/>
        </p:xfrm>
        <a:graphic>
          <a:graphicData uri="http://schemas.openxmlformats.org/drawingml/2006/table">
            <a:tbl>
              <a:tblPr firstRow="1" firstCol="1" bandRow="1"/>
              <a:tblGrid>
                <a:gridCol w="2320702"/>
                <a:gridCol w="1971997"/>
                <a:gridCol w="1971997"/>
              </a:tblGrid>
              <a:tr h="163608">
                <a:tc>
                  <a:txBody>
                    <a:bodyPr/>
                    <a:lstStyle/>
                    <a:p>
                      <a:pPr>
                        <a:lnSpc>
                          <a:spcPct val="107000"/>
                        </a:lnSpc>
                        <a:spcAft>
                          <a:spcPts val="0"/>
                        </a:spcAft>
                      </a:pPr>
                      <a:r>
                        <a:rPr lang="en-US" sz="1200" b="1" dirty="0">
                          <a:effectLst/>
                          <a:latin typeface="Times New Roman"/>
                          <a:ea typeface="Times New Roman"/>
                          <a:cs typeface="Arial"/>
                        </a:rPr>
                        <a:t>Kingdom</a:t>
                      </a:r>
                      <a:endParaRPr lang="en-US" sz="1100" dirty="0">
                        <a:effectLst/>
                        <a:latin typeface="Calibri"/>
                        <a:ea typeface="Calibri"/>
                        <a:cs typeface="Arial"/>
                      </a:endParaRPr>
                    </a:p>
                  </a:txBody>
                  <a:tcPr marL="41191" marR="4119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1200" b="1">
                          <a:effectLst/>
                          <a:latin typeface="Times New Roman"/>
                          <a:ea typeface="Times New Roman"/>
                          <a:cs typeface="Arial"/>
                        </a:rPr>
                        <a:t>Division</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1200" b="1">
                          <a:effectLst/>
                          <a:latin typeface="Times New Roman"/>
                          <a:ea typeface="Times New Roman"/>
                          <a:cs typeface="Arial"/>
                        </a:rPr>
                        <a:t>Class</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75850">
                <a:tc rowSpan="7">
                  <a:txBody>
                    <a:bodyPr/>
                    <a:lstStyle/>
                    <a:p>
                      <a:pPr>
                        <a:lnSpc>
                          <a:spcPct val="115000"/>
                        </a:lnSpc>
                        <a:spcAft>
                          <a:spcPts val="0"/>
                        </a:spcAft>
                      </a:pPr>
                      <a:r>
                        <a:rPr lang="en-US" sz="1600" b="1">
                          <a:effectLst/>
                          <a:latin typeface="Times New Roman"/>
                          <a:ea typeface="Times New Roman"/>
                          <a:cs typeface="Arial"/>
                        </a:rPr>
                        <a:t>Prokaryota eubacteria</a:t>
                      </a:r>
                      <a:endParaRPr lang="en-US" sz="1100">
                        <a:effectLst/>
                        <a:latin typeface="Calibri"/>
                        <a:ea typeface="Calibri"/>
                        <a:cs typeface="Arial"/>
                      </a:endParaRPr>
                    </a:p>
                  </a:txBody>
                  <a:tcPr marL="41191" marR="4119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Times New Roman"/>
                          <a:cs typeface="Arial"/>
                        </a:rPr>
                        <a:t>Cyanophyta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Cyanophyceae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850">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Prochlorophyta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Prochlorophyceae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850">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Glaucophyta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Glaucophyceae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699">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Rhodophyta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Bangiophyceae</a:t>
                      </a:r>
                      <a:endParaRPr lang="en-US" sz="1100">
                        <a:effectLst/>
                        <a:latin typeface="Calibri"/>
                        <a:ea typeface="Calibri"/>
                        <a:cs typeface="Arial"/>
                      </a:endParaRPr>
                    </a:p>
                    <a:p>
                      <a:pPr>
                        <a:lnSpc>
                          <a:spcPct val="115000"/>
                        </a:lnSpc>
                        <a:spcAft>
                          <a:spcPts val="0"/>
                        </a:spcAft>
                      </a:pPr>
                      <a:r>
                        <a:rPr lang="en-US" sz="1200">
                          <a:effectLst/>
                          <a:latin typeface="Times New Roman"/>
                          <a:ea typeface="Times New Roman"/>
                          <a:cs typeface="Arial"/>
                        </a:rPr>
                        <a:t>Florideophyceae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0947">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Heterokontophyta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effectLst/>
                          <a:latin typeface="Times New Roman"/>
                          <a:ea typeface="Times New Roman"/>
                          <a:cs typeface="Arial"/>
                        </a:rPr>
                        <a:t>Chrysophyceae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Xanthophyceae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Eustigmatophyceae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Bacillariophyceae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Raphidophyceae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Dictyochophyceae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Phaeophyceae</a:t>
                      </a:r>
                      <a:endParaRPr lang="en-US" sz="1100" dirty="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850">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Haptophyta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Haptophyceae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488">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Cryptophyta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Cryptophyceae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850">
                <a:tc rowSpan="4">
                  <a:txBody>
                    <a:bodyPr/>
                    <a:lstStyle/>
                    <a:p>
                      <a:pPr>
                        <a:lnSpc>
                          <a:spcPct val="115000"/>
                        </a:lnSpc>
                        <a:spcAft>
                          <a:spcPts val="0"/>
                        </a:spcAft>
                      </a:pPr>
                      <a:r>
                        <a:rPr lang="en-US" sz="1600" b="1" dirty="0">
                          <a:effectLst/>
                          <a:latin typeface="Times New Roman"/>
                          <a:ea typeface="Times New Roman"/>
                          <a:cs typeface="Arial"/>
                        </a:rPr>
                        <a:t>Eukaryota</a:t>
                      </a:r>
                      <a:endParaRPr lang="en-US" sz="1100" dirty="0">
                        <a:effectLst/>
                        <a:latin typeface="Calibri"/>
                        <a:ea typeface="Calibri"/>
                        <a:cs typeface="Arial"/>
                      </a:endParaRPr>
                    </a:p>
                  </a:txBody>
                  <a:tcPr marL="41191" marR="4119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a:effectLst/>
                          <a:latin typeface="Times New Roman"/>
                          <a:ea typeface="Times New Roman"/>
                          <a:cs typeface="Arial"/>
                        </a:rPr>
                        <a:t>Dinophyta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Dinophyceae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850">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Euglenophyta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Euglenophyceae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850">
                <a:tc vMerge="1">
                  <a:txBody>
                    <a:bodyPr/>
                    <a:lstStyle/>
                    <a:p>
                      <a:pPr rtl="1"/>
                      <a:endParaRPr lang="ar-IQ"/>
                    </a:p>
                  </a:txBody>
                  <a:tcPr/>
                </a:tc>
                <a:tc>
                  <a:txBody>
                    <a:bodyPr/>
                    <a:lstStyle/>
                    <a:p>
                      <a:pPr>
                        <a:lnSpc>
                          <a:spcPct val="115000"/>
                        </a:lnSpc>
                        <a:spcAft>
                          <a:spcPts val="0"/>
                        </a:spcAft>
                      </a:pPr>
                      <a:r>
                        <a:rPr lang="en-US" sz="1200" b="1">
                          <a:effectLst/>
                          <a:latin typeface="Times New Roman"/>
                          <a:ea typeface="Times New Roman"/>
                          <a:cs typeface="Arial"/>
                        </a:rPr>
                        <a:t>Chlorarachniophyta</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effectLst/>
                          <a:latin typeface="Times New Roman"/>
                          <a:ea typeface="Times New Roman"/>
                          <a:cs typeface="Arial"/>
                        </a:rPr>
                        <a:t>Chlorarachniophyceae</a:t>
                      </a:r>
                      <a:endParaRPr lang="en-US" sz="110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5906">
                <a:tc vMerge="1">
                  <a:txBody>
                    <a:bodyPr/>
                    <a:lstStyle/>
                    <a:p>
                      <a:pPr rtl="1"/>
                      <a:endParaRPr lang="ar-IQ"/>
                    </a:p>
                  </a:txBody>
                  <a:tcPr/>
                </a:tc>
                <a:tc>
                  <a:txBody>
                    <a:bodyPr/>
                    <a:lstStyle/>
                    <a:p>
                      <a:pPr>
                        <a:lnSpc>
                          <a:spcPct val="115000"/>
                        </a:lnSpc>
                        <a:spcAft>
                          <a:spcPts val="0"/>
                        </a:spcAft>
                      </a:pPr>
                      <a:r>
                        <a:rPr lang="en-US" sz="1200" b="1" dirty="0">
                          <a:effectLst/>
                          <a:latin typeface="Times New Roman"/>
                          <a:ea typeface="Times New Roman"/>
                          <a:cs typeface="Arial"/>
                        </a:rPr>
                        <a:t>Chllorophyta</a:t>
                      </a:r>
                      <a:endParaRPr lang="en-US" sz="1100" dirty="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effectLst/>
                          <a:latin typeface="Times New Roman"/>
                          <a:ea typeface="Times New Roman"/>
                          <a:cs typeface="Arial"/>
                        </a:rPr>
                        <a:t>Prasinophyceae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Chlorophyceae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Ulvophyceae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Cladophorophyceae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Bryopsidophyceae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Zygnematophyceae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Trentepohliophyceae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Klebsormidiophyceae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Charophyceae</a:t>
                      </a:r>
                      <a:endParaRPr lang="en-US" sz="1100" dirty="0">
                        <a:effectLst/>
                        <a:latin typeface="Calibri"/>
                        <a:ea typeface="Calibri"/>
                        <a:cs typeface="Arial"/>
                      </a:endParaRPr>
                    </a:p>
                    <a:p>
                      <a:pPr>
                        <a:lnSpc>
                          <a:spcPct val="115000"/>
                        </a:lnSpc>
                        <a:spcAft>
                          <a:spcPts val="0"/>
                        </a:spcAft>
                      </a:pPr>
                      <a:r>
                        <a:rPr lang="en-US" sz="1200" dirty="0">
                          <a:effectLst/>
                          <a:latin typeface="Times New Roman"/>
                          <a:ea typeface="Times New Roman"/>
                          <a:cs typeface="Arial"/>
                        </a:rPr>
                        <a:t>Dasycladophyceae</a:t>
                      </a:r>
                      <a:endParaRPr lang="en-US" sz="1100" dirty="0">
                        <a:effectLst/>
                        <a:latin typeface="Calibri"/>
                        <a:ea typeface="Calibri"/>
                        <a:cs typeface="Arial"/>
                      </a:endParaRPr>
                    </a:p>
                  </a:txBody>
                  <a:tcPr marL="41191" marR="41191"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5388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260649"/>
            <a:ext cx="7758644" cy="5684313"/>
          </a:xfrm>
          <a:prstGeom prst="rect">
            <a:avLst/>
          </a:prstGeom>
        </p:spPr>
        <p:txBody>
          <a:bodyPr wrap="square">
            <a:spAutoFit/>
          </a:bodyPr>
          <a:lstStyle/>
          <a:p>
            <a:pPr indent="57150" algn="just">
              <a:lnSpc>
                <a:spcPct val="107000"/>
              </a:lnSpc>
              <a:spcAft>
                <a:spcPts val="800"/>
              </a:spcAft>
            </a:pPr>
            <a:r>
              <a:rPr lang="ar-IQ" sz="2400" dirty="0">
                <a:ea typeface="Calibri"/>
                <a:cs typeface="Times New Roman"/>
              </a:rPr>
              <a:t>1</a:t>
            </a:r>
            <a:r>
              <a:rPr lang="ar-IQ" sz="2400" b="1" dirty="0">
                <a:ea typeface="Calibri"/>
                <a:cs typeface="Times New Roman"/>
              </a:rPr>
              <a:t> – الطحالب الخضر المزرقة </a:t>
            </a:r>
            <a:r>
              <a:rPr lang="en-US" sz="2400" b="1" dirty="0" smtClean="0">
                <a:effectLst/>
                <a:latin typeface="Times New Roman"/>
                <a:ea typeface="Calibri"/>
                <a:cs typeface="Arial"/>
              </a:rPr>
              <a:t>Division Cyanophyta</a:t>
            </a:r>
            <a:endParaRPr lang="en-US" dirty="0">
              <a:ea typeface="Calibri"/>
              <a:cs typeface="Arial"/>
            </a:endParaRPr>
          </a:p>
          <a:p>
            <a:pPr indent="57150" algn="just">
              <a:lnSpc>
                <a:spcPct val="107000"/>
              </a:lnSpc>
              <a:spcAft>
                <a:spcPts val="800"/>
              </a:spcAft>
            </a:pPr>
            <a:r>
              <a:rPr lang="ar-IQ" sz="2400" dirty="0">
                <a:ea typeface="Calibri"/>
                <a:cs typeface="Times New Roman"/>
              </a:rPr>
              <a:t>         تسمى ايضا </a:t>
            </a:r>
            <a:r>
              <a:rPr lang="en-US" sz="2400" dirty="0" smtClean="0">
                <a:effectLst/>
                <a:latin typeface="Times New Roman"/>
                <a:ea typeface="Calibri"/>
                <a:cs typeface="Arial"/>
              </a:rPr>
              <a:t>Cyanochlorena</a:t>
            </a:r>
            <a:r>
              <a:rPr lang="ar-IQ" sz="2400" dirty="0">
                <a:ea typeface="Calibri"/>
                <a:cs typeface="Times New Roman"/>
              </a:rPr>
              <a:t> والطحالب الهلامية </a:t>
            </a:r>
            <a:r>
              <a:rPr lang="en-US" sz="2400" dirty="0" smtClean="0">
                <a:effectLst/>
                <a:latin typeface="Times New Roman"/>
                <a:ea typeface="Calibri"/>
                <a:cs typeface="Arial"/>
              </a:rPr>
              <a:t> Myxophyta  </a:t>
            </a:r>
            <a:r>
              <a:rPr lang="ar-IQ" sz="2400" dirty="0">
                <a:ea typeface="Calibri"/>
                <a:cs typeface="Times New Roman"/>
              </a:rPr>
              <a:t> وذلك لكونها محاطة بغمد جيلاتيني , وتدعى من قبل بعض العلماء بالبكتريا الخضراء المزرقة </a:t>
            </a:r>
            <a:r>
              <a:rPr lang="en-US" sz="2400" dirty="0" smtClean="0">
                <a:effectLst/>
                <a:latin typeface="Times New Roman"/>
                <a:ea typeface="Calibri"/>
                <a:cs typeface="Arial"/>
              </a:rPr>
              <a:t>Cyanobacteria</a:t>
            </a:r>
            <a:r>
              <a:rPr lang="ar-IQ" sz="2400" dirty="0">
                <a:ea typeface="Calibri"/>
                <a:cs typeface="Times New Roman"/>
              </a:rPr>
              <a:t> , وذلك لوجود بعض اوجه التشابه بين افراد هذه الشعبة وبين البكتريا ومنها :-</a:t>
            </a:r>
            <a:endParaRPr lang="en-US" dirty="0">
              <a:ea typeface="Calibri"/>
              <a:cs typeface="Arial"/>
            </a:endParaRPr>
          </a:p>
          <a:p>
            <a:pPr indent="57150" algn="just">
              <a:lnSpc>
                <a:spcPct val="107000"/>
              </a:lnSpc>
              <a:spcAft>
                <a:spcPts val="800"/>
              </a:spcAft>
            </a:pPr>
            <a:r>
              <a:rPr lang="ar-IQ" sz="2400" dirty="0">
                <a:ea typeface="Calibri"/>
                <a:cs typeface="Times New Roman"/>
              </a:rPr>
              <a:t>1 – تكون افراد كلتا المجموعتين بدائية النواة </a:t>
            </a:r>
            <a:endParaRPr lang="en-US" dirty="0">
              <a:ea typeface="Calibri"/>
              <a:cs typeface="Arial"/>
            </a:endParaRPr>
          </a:p>
          <a:p>
            <a:pPr indent="57150" algn="just">
              <a:lnSpc>
                <a:spcPct val="107000"/>
              </a:lnSpc>
              <a:spcAft>
                <a:spcPts val="800"/>
              </a:spcAft>
            </a:pPr>
            <a:r>
              <a:rPr lang="ar-IQ" sz="2400" dirty="0">
                <a:ea typeface="Calibri"/>
                <a:cs typeface="Times New Roman"/>
              </a:rPr>
              <a:t>2 – تكون فاقدة الاسواط </a:t>
            </a:r>
            <a:endParaRPr lang="en-US" dirty="0">
              <a:ea typeface="Calibri"/>
              <a:cs typeface="Arial"/>
            </a:endParaRPr>
          </a:p>
          <a:p>
            <a:pPr indent="57150" algn="just">
              <a:lnSpc>
                <a:spcPct val="107000"/>
              </a:lnSpc>
              <a:spcAft>
                <a:spcPts val="800"/>
              </a:spcAft>
            </a:pPr>
            <a:r>
              <a:rPr lang="ar-IQ" sz="2400" dirty="0">
                <a:ea typeface="Calibri"/>
                <a:cs typeface="Times New Roman"/>
              </a:rPr>
              <a:t>3 – لا تحوي على اعضاء تكاثر جنسية ولا يحدث فيها التكاثر الجنسي </a:t>
            </a:r>
            <a:endParaRPr lang="en-US" dirty="0">
              <a:ea typeface="Calibri"/>
              <a:cs typeface="Arial"/>
            </a:endParaRPr>
          </a:p>
          <a:p>
            <a:pPr indent="57150" algn="just">
              <a:lnSpc>
                <a:spcPct val="107000"/>
              </a:lnSpc>
              <a:spcAft>
                <a:spcPts val="800"/>
              </a:spcAft>
            </a:pPr>
            <a:r>
              <a:rPr lang="ar-IQ" sz="2400" dirty="0">
                <a:ea typeface="Calibri"/>
                <a:cs typeface="Times New Roman"/>
              </a:rPr>
              <a:t>لذا وضعت في التصنيف الحديث للممالك الحياتية مع البكتريا في مملكة الابتدائيات .</a:t>
            </a:r>
            <a:endParaRPr lang="en-US" dirty="0">
              <a:ea typeface="Calibri"/>
              <a:cs typeface="Arial"/>
            </a:endParaRPr>
          </a:p>
          <a:p>
            <a:pPr indent="57150" algn="just">
              <a:lnSpc>
                <a:spcPct val="107000"/>
              </a:lnSpc>
              <a:spcAft>
                <a:spcPts val="800"/>
              </a:spcAft>
            </a:pPr>
            <a:r>
              <a:rPr lang="ar-IQ" sz="3200" b="1" dirty="0">
                <a:ea typeface="Calibri"/>
                <a:cs typeface="Times New Roman"/>
              </a:rPr>
              <a:t>البيئة والتواجد</a:t>
            </a:r>
            <a:r>
              <a:rPr lang="ar-IQ" sz="3200" dirty="0">
                <a:ea typeface="Calibri"/>
                <a:cs typeface="Times New Roman"/>
              </a:rPr>
              <a:t> </a:t>
            </a:r>
            <a:r>
              <a:rPr lang="ar-IQ" sz="2400" dirty="0">
                <a:ea typeface="Calibri"/>
                <a:cs typeface="Times New Roman"/>
              </a:rPr>
              <a:t>:</a:t>
            </a:r>
            <a:endParaRPr lang="en-US" dirty="0">
              <a:ea typeface="Calibri"/>
              <a:cs typeface="Arial"/>
            </a:endParaRPr>
          </a:p>
          <a:p>
            <a:pPr indent="57150" algn="just">
              <a:lnSpc>
                <a:spcPct val="107000"/>
              </a:lnSpc>
              <a:spcAft>
                <a:spcPts val="800"/>
              </a:spcAft>
            </a:pPr>
            <a:r>
              <a:rPr lang="ar-IQ" sz="2400" dirty="0">
                <a:ea typeface="Calibri"/>
                <a:cs typeface="Times New Roman"/>
              </a:rPr>
              <a:t>     تنتشر افراد هذه الشعبة في مختلف البيئات المائية واليابسة :</a:t>
            </a:r>
            <a:endParaRPr lang="en-US" dirty="0">
              <a:ea typeface="Calibri"/>
              <a:cs typeface="Arial"/>
            </a:endParaRPr>
          </a:p>
        </p:txBody>
      </p:sp>
    </p:spTree>
    <p:extLst>
      <p:ext uri="{BB962C8B-B14F-4D97-AF65-F5344CB8AC3E}">
        <p14:creationId xmlns:p14="http://schemas.microsoft.com/office/powerpoint/2010/main" val="3326943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404664"/>
            <a:ext cx="7920880" cy="5909310"/>
          </a:xfrm>
          <a:prstGeom prst="rect">
            <a:avLst/>
          </a:prstGeom>
        </p:spPr>
        <p:txBody>
          <a:bodyPr wrap="square">
            <a:spAutoFit/>
          </a:bodyPr>
          <a:lstStyle/>
          <a:p>
            <a:r>
              <a:rPr lang="ar-IQ" b="1" dirty="0"/>
              <a:t>1 – تتواجد بعضها في المياه البحرية بصورة هائمة او ملتصقة </a:t>
            </a:r>
            <a:endParaRPr lang="en-US" b="1" dirty="0"/>
          </a:p>
          <a:p>
            <a:r>
              <a:rPr lang="ar-IQ" b="1" dirty="0"/>
              <a:t>2 – قد تعطي بعض الانواع الصفة المميزة لاماكن تواجدها كما في حالة البحر الاحمر والذي يعود سبب تسميته الى وجود الطحلب الاخضر المزرق </a:t>
            </a:r>
            <a:r>
              <a:rPr lang="en-US" b="1" i="1" dirty="0"/>
              <a:t>Trichodesmium</a:t>
            </a:r>
            <a:r>
              <a:rPr lang="ar-IQ" b="1" dirty="0"/>
              <a:t> باعداد كبيرة وظهوره بلون الاحمر لتواجده بعيدا عن السطح .</a:t>
            </a:r>
            <a:endParaRPr lang="en-US" b="1" dirty="0"/>
          </a:p>
          <a:p>
            <a:r>
              <a:rPr lang="ar-IQ" b="1" dirty="0"/>
              <a:t>3 – يتواجد البعض منها في المياه الملوثة بالمواد العضوية وبذلك تعتبر دلائل على تلوث المياه بالمواد العضوية منها انواع من طحلب </a:t>
            </a:r>
            <a:r>
              <a:rPr lang="en-US" b="1" i="1" dirty="0"/>
              <a:t>Oscillatoria</a:t>
            </a:r>
            <a:r>
              <a:rPr lang="ar-IQ" b="1" dirty="0"/>
              <a:t> وطحلب </a:t>
            </a:r>
            <a:r>
              <a:rPr lang="en-US" b="1" i="1" dirty="0"/>
              <a:t>Spirulina</a:t>
            </a:r>
            <a:r>
              <a:rPr lang="ar-IQ" b="1" dirty="0"/>
              <a:t> وطحلب </a:t>
            </a:r>
            <a:r>
              <a:rPr lang="en-US" b="1" i="1" dirty="0"/>
              <a:t>Merismopedia</a:t>
            </a:r>
            <a:r>
              <a:rPr lang="en-US" b="1" dirty="0"/>
              <a:t> </a:t>
            </a:r>
            <a:r>
              <a:rPr lang="ar-IQ" b="1" dirty="0"/>
              <a:t>.</a:t>
            </a:r>
            <a:endParaRPr lang="en-US" b="1" dirty="0"/>
          </a:p>
          <a:p>
            <a:r>
              <a:rPr lang="ar-IQ" b="1" dirty="0"/>
              <a:t>4 – البعض منها يعتبر مسبب لظاهرة (ازدهار الماء </a:t>
            </a:r>
            <a:r>
              <a:rPr lang="en-US" b="1" dirty="0"/>
              <a:t>water bloom </a:t>
            </a:r>
            <a:r>
              <a:rPr lang="ar-IQ" b="1" dirty="0"/>
              <a:t>) : وتتمثل هذه الظاهرة بالزيادة السريعة والمفاجئة في اعداد نوع او اكثر من هذه الطحالب في المياه وقد تحدث هذه الظاهرة فصليا او في فترات متقطعة ومن مسببات حدوث هذه الظاهرة هو توفر المغذيات وعوامل بيئية اخرى ومن الانواع المسببة لهذه الظاهرة </a:t>
            </a:r>
            <a:r>
              <a:rPr lang="en-US" b="1" i="1" dirty="0"/>
              <a:t>Anabaena</a:t>
            </a:r>
            <a:r>
              <a:rPr lang="en-US" b="1" dirty="0"/>
              <a:t> ,</a:t>
            </a:r>
            <a:r>
              <a:rPr lang="en-US" b="1" i="1" dirty="0"/>
              <a:t> Microcystis</a:t>
            </a:r>
            <a:r>
              <a:rPr lang="ar-IQ" b="1" dirty="0"/>
              <a:t>.</a:t>
            </a:r>
            <a:endParaRPr lang="en-US" b="1" dirty="0"/>
          </a:p>
          <a:p>
            <a:r>
              <a:rPr lang="ar-IQ" b="1" dirty="0"/>
              <a:t>5 – شخصت بعض الانواع في مياه الينابيع الكبريتية الساخنة والتي تتراوح درجة حرارتها بين (50-73 ) (وقد تقوم هذه الطحالب بترسب املاح الكالسيوم والمغنيسيوم بشكل طبقات ملونة فوق اجسامها وتدعى </a:t>
            </a:r>
            <a:r>
              <a:rPr lang="en-US" b="1" dirty="0"/>
              <a:t>Travertine</a:t>
            </a:r>
            <a:r>
              <a:rPr lang="ar-IQ" b="1" dirty="0"/>
              <a:t> )</a:t>
            </a:r>
            <a:endParaRPr lang="en-US" b="1" dirty="0"/>
          </a:p>
          <a:p>
            <a:r>
              <a:rPr lang="ar-IQ" b="1" dirty="0"/>
              <a:t>6 – شخصت بعض الانواع في المناطق القطبية على الثلوج .</a:t>
            </a:r>
            <a:endParaRPr lang="en-US" b="1" dirty="0"/>
          </a:p>
          <a:p>
            <a:r>
              <a:rPr lang="ar-IQ" b="1" dirty="0"/>
              <a:t>7 – تتواجد بعض الانواع في حقول النفط .</a:t>
            </a:r>
            <a:endParaRPr lang="en-US" b="1" dirty="0"/>
          </a:p>
          <a:p>
            <a:r>
              <a:rPr lang="ar-IQ" b="1" dirty="0"/>
              <a:t>8 – تتواجد بعض الانواع على اليابسة بشكل كتل جيلاتينية على التربة الرطبة او على جذوع او قلف الاشجار .</a:t>
            </a:r>
            <a:endParaRPr lang="en-US" b="1" dirty="0"/>
          </a:p>
          <a:p>
            <a:r>
              <a:rPr lang="ar-IQ" b="1" dirty="0"/>
              <a:t>9 – بعضها يتواجد في  حالة تعايشية داخل اجسام بعض النباتات كما في طحلب </a:t>
            </a:r>
            <a:r>
              <a:rPr lang="en-US" b="1" i="1" dirty="0"/>
              <a:t>Nostoc</a:t>
            </a:r>
            <a:r>
              <a:rPr lang="ar-IQ" b="1" dirty="0"/>
              <a:t> الذي يتواجد في حالة تعايشية داخل جسم النبات الحزاز </a:t>
            </a:r>
            <a:r>
              <a:rPr lang="en-US" b="1" i="1" dirty="0"/>
              <a:t>Anthoceros</a:t>
            </a:r>
            <a:r>
              <a:rPr lang="ar-IQ" b="1" dirty="0"/>
              <a:t>.</a:t>
            </a:r>
            <a:endParaRPr lang="en-US" b="1" dirty="0"/>
          </a:p>
          <a:p>
            <a:r>
              <a:rPr lang="ar-IQ" b="1" dirty="0"/>
              <a:t>10 – تعد هذه الطحالب من اقدم المجاميع الطحلبية التي وجدت على سطح الكرة الارضية ويقدر عمرها باكثر من (2500) مليون سنة .</a:t>
            </a:r>
            <a:endParaRPr lang="en-US" b="1" dirty="0"/>
          </a:p>
        </p:txBody>
      </p:sp>
    </p:spTree>
    <p:extLst>
      <p:ext uri="{BB962C8B-B14F-4D97-AF65-F5344CB8AC3E}">
        <p14:creationId xmlns:p14="http://schemas.microsoft.com/office/powerpoint/2010/main" val="202257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88640"/>
            <a:ext cx="7830616" cy="5909310"/>
          </a:xfrm>
          <a:prstGeom prst="rect">
            <a:avLst/>
          </a:prstGeom>
        </p:spPr>
        <p:txBody>
          <a:bodyPr wrap="square">
            <a:spAutoFit/>
          </a:bodyPr>
          <a:lstStyle/>
          <a:p>
            <a:r>
              <a:rPr lang="ar-IQ" sz="2000" b="1" dirty="0"/>
              <a:t>الصفات المميزة:</a:t>
            </a:r>
            <a:endParaRPr lang="en-US" sz="2000" b="1" dirty="0"/>
          </a:p>
          <a:p>
            <a:r>
              <a:rPr lang="ar-IQ" sz="2000" b="1" dirty="0"/>
              <a:t>1 – تكون بدائية النواة </a:t>
            </a:r>
            <a:r>
              <a:rPr lang="en-US" sz="2000" b="1" dirty="0"/>
              <a:t>Prokaryote</a:t>
            </a:r>
            <a:r>
              <a:rPr lang="ar-IQ" sz="2000" b="1" dirty="0"/>
              <a:t>.</a:t>
            </a:r>
            <a:endParaRPr lang="en-US" sz="2000" b="1" dirty="0"/>
          </a:p>
          <a:p>
            <a:r>
              <a:rPr lang="ar-IQ" sz="2000" b="1" dirty="0"/>
              <a:t>2 – تفتقر الى وجود العضيات الخلوية.</a:t>
            </a:r>
            <a:endParaRPr lang="en-US" sz="2000" b="1" dirty="0"/>
          </a:p>
          <a:p>
            <a:r>
              <a:rPr lang="ar-IQ" sz="2000" b="1" dirty="0"/>
              <a:t>3 – الصبغات المتواجدة على صفائح البناء الضوئي تتمثل بالصبغات التالية:</a:t>
            </a:r>
            <a:endParaRPr lang="en-US" sz="2000" b="1" dirty="0"/>
          </a:p>
          <a:p>
            <a:r>
              <a:rPr lang="en-US" sz="2000" b="1" dirty="0"/>
              <a:t>Zeaxanthin , Myxoxanthin , β-Carotine , Chl.a</a:t>
            </a:r>
            <a:r>
              <a:rPr lang="ar-IQ" sz="2000" b="1" dirty="0"/>
              <a:t> بالاضافة الى صبغات البيلوبروتينات والمتمثلة بالصبغة الخضراء المزرقة </a:t>
            </a:r>
            <a:r>
              <a:rPr lang="en-US" sz="2000" b="1" dirty="0"/>
              <a:t>C-phycocyanin</a:t>
            </a:r>
            <a:r>
              <a:rPr lang="ar-IQ" sz="2000" b="1" dirty="0"/>
              <a:t> والصبغة الخضراء المزرقة المساعدة </a:t>
            </a:r>
            <a:r>
              <a:rPr lang="en-US" sz="2000" b="1" dirty="0"/>
              <a:t>C-Allophycocyanin </a:t>
            </a:r>
            <a:r>
              <a:rPr lang="ar-IQ" sz="2000" b="1" dirty="0"/>
              <a:t> والصبغة الحمراء </a:t>
            </a:r>
            <a:r>
              <a:rPr lang="en-US" sz="2000" b="1" dirty="0"/>
              <a:t>C-phycoerthrin</a:t>
            </a:r>
            <a:r>
              <a:rPr lang="ar-IQ" sz="2000" b="1" dirty="0"/>
              <a:t> و </a:t>
            </a:r>
            <a:r>
              <a:rPr lang="en-US" sz="2000" b="1" dirty="0"/>
              <a:t>C-Allophycoerthrin</a:t>
            </a:r>
            <a:r>
              <a:rPr lang="ar-IQ" sz="2000" b="1" dirty="0"/>
              <a:t>.</a:t>
            </a:r>
            <a:endParaRPr lang="en-US" sz="2000" b="1" dirty="0"/>
          </a:p>
          <a:p>
            <a:r>
              <a:rPr lang="ar-IQ" sz="2000" b="1" dirty="0"/>
              <a:t>4 – يخزن الغذاء بشكل نشأ من نوع </a:t>
            </a:r>
            <a:r>
              <a:rPr lang="en-US" sz="2000" b="1" dirty="0"/>
              <a:t>Cyanophycean starch</a:t>
            </a:r>
            <a:r>
              <a:rPr lang="ar-IQ" sz="2000" b="1" dirty="0"/>
              <a:t> وهو عبارة عن مركبات كاربوهيدراتية شبيهة بالكلايكوجين الحيواني بالاضافة الى بروتينات ودهون .</a:t>
            </a:r>
            <a:endParaRPr lang="en-US" sz="2000" b="1" dirty="0"/>
          </a:p>
          <a:p>
            <a:r>
              <a:rPr lang="ar-IQ" sz="2000" b="1" dirty="0"/>
              <a:t>5 – يحاط الجدار الخلوي في غالبية الاجناس بمادة جيلاتينية بشكل غلاف خارجي وقد يكون شفاف ورقيق او ملون او سميك .</a:t>
            </a:r>
            <a:endParaRPr lang="en-US" sz="2000" b="1" dirty="0"/>
          </a:p>
          <a:p>
            <a:r>
              <a:rPr lang="ar-IQ" sz="2000" b="1" dirty="0"/>
              <a:t>6 – تفتقر الى وجود الاسواط او الاهداب .</a:t>
            </a:r>
            <a:endParaRPr lang="en-US" sz="2000" b="1" dirty="0"/>
          </a:p>
          <a:p>
            <a:r>
              <a:rPr lang="ar-IQ" sz="2000" b="1" dirty="0"/>
              <a:t>7 – تفتقر الى وجود الاعضاء التكاثرية الجنسية ولم يلاحظ فيها التكاثر الجنسي.</a:t>
            </a:r>
            <a:endParaRPr lang="en-US" sz="2000" b="1" dirty="0"/>
          </a:p>
          <a:p>
            <a:r>
              <a:rPr lang="ar-IQ" sz="2000" b="1" dirty="0"/>
              <a:t>الشكل الخضري:</a:t>
            </a:r>
            <a:endParaRPr lang="en-US" sz="2000" b="1" dirty="0"/>
          </a:p>
          <a:p>
            <a:r>
              <a:rPr lang="ar-IQ" sz="2000" b="1" dirty="0"/>
              <a:t>      تضم الطحالب الخضر المزرقة اشكال خضرية متعددة فالبعض منها احادية الخلية او متعددة الخلايا بشكل مستعمرات او تجمعات منتظمة وغير منتظمة او تكون خيطية بسيطة او متفرعة تفرع كاذب او تفرع حقيقي (شكل 13 , 14 ).</a:t>
            </a:r>
            <a:endParaRPr lang="en-US" sz="2000" b="1" dirty="0"/>
          </a:p>
          <a:p>
            <a:r>
              <a:rPr lang="en-US" sz="2000" b="1" dirty="0"/>
              <a:t> </a:t>
            </a:r>
          </a:p>
        </p:txBody>
      </p:sp>
    </p:spTree>
    <p:extLst>
      <p:ext uri="{BB962C8B-B14F-4D97-AF65-F5344CB8AC3E}">
        <p14:creationId xmlns:p14="http://schemas.microsoft.com/office/powerpoint/2010/main" val="354903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605464" cy="5940088"/>
          </a:xfrm>
          <a:prstGeom prst="rect">
            <a:avLst/>
          </a:prstGeom>
        </p:spPr>
        <p:txBody>
          <a:bodyPr wrap="square">
            <a:spAutoFit/>
          </a:bodyPr>
          <a:lstStyle/>
          <a:p>
            <a:r>
              <a:rPr lang="ar-IQ" sz="2000" b="1" dirty="0"/>
              <a:t>التركيب الخلوي :</a:t>
            </a:r>
            <a:endParaRPr lang="en-US" sz="2000" dirty="0"/>
          </a:p>
          <a:p>
            <a:r>
              <a:rPr lang="ar-IQ" sz="2000" dirty="0"/>
              <a:t>       تظهر خلية الطحلب الاخضر المزرق تحت المجهر الضوئي وهي محاطة بجدار خلوي وطبقة خارجية من مادة جيلاتينية شفافة ورقيقة او سميكة وملونة .اما البروتوبلاست فيتميز الى منطقتين :</a:t>
            </a:r>
            <a:endParaRPr lang="en-US" sz="2000" dirty="0"/>
          </a:p>
          <a:p>
            <a:r>
              <a:rPr lang="ar-IQ" sz="2000" dirty="0"/>
              <a:t>(1)منطقة خارجية ملونة تدعى </a:t>
            </a:r>
            <a:r>
              <a:rPr lang="en-US" sz="2000" dirty="0"/>
              <a:t>Chromoplast</a:t>
            </a:r>
            <a:r>
              <a:rPr lang="ar-IQ" sz="2000" dirty="0"/>
              <a:t>.</a:t>
            </a:r>
            <a:endParaRPr lang="en-US" sz="2000" dirty="0"/>
          </a:p>
          <a:p>
            <a:r>
              <a:rPr lang="ar-IQ" sz="2000" dirty="0"/>
              <a:t>(2)منطقة داخلية مركزية تكون حبيبية غير ملونة تدعى </a:t>
            </a:r>
            <a:r>
              <a:rPr lang="en-US" sz="2000" dirty="0"/>
              <a:t>Centroplast</a:t>
            </a:r>
            <a:r>
              <a:rPr lang="ar-IQ" sz="2000" dirty="0"/>
              <a:t> وقد يلاحظ في البروتوبلاست في بعض الانواع الهائمة فجوات كاذبة او غازية </a:t>
            </a:r>
            <a:r>
              <a:rPr lang="en-US" sz="2000" dirty="0"/>
              <a:t>Gas vacuole</a:t>
            </a:r>
            <a:r>
              <a:rPr lang="ar-IQ" sz="2000" dirty="0"/>
              <a:t> تظهر بلون اسود تحت المجهر الضوئي . (شكل رقم 15 أ) في التركيب الخلوي الدقيق وكما يظهر تحت المجهر الالكتروني (شكل 15ب) حيث تحاط الخلية من الخارج بالغمد الجيلاتيني وقد يكون متعدد الطبقات وملون .</a:t>
            </a:r>
            <a:endParaRPr lang="en-US" sz="2000" dirty="0"/>
          </a:p>
          <a:p>
            <a:r>
              <a:rPr lang="ar-IQ" sz="2000" dirty="0"/>
              <a:t>ويعتبر السليلوز المكون الرئيسي للجزء الداخلي منه وتظهر لوييفات السليلوز بشكل شبكي اما الجزء الخارجي فيحوي مواد بكتينية </a:t>
            </a:r>
            <a:endParaRPr lang="en-US" sz="2000" dirty="0"/>
          </a:p>
          <a:p>
            <a:r>
              <a:rPr lang="ar-IQ" sz="2000" dirty="0"/>
              <a:t>اما الجدار الخلوي الذي يقع الى داخل الغمد فيتكون عادة من اربع طبقات وتكون مكوناته من مركبات ميوكوببتيدية </a:t>
            </a:r>
            <a:r>
              <a:rPr lang="en-US" sz="2000" dirty="0"/>
              <a:t>Mucopeptide component </a:t>
            </a:r>
            <a:r>
              <a:rPr lang="ar-IQ" sz="2000" dirty="0"/>
              <a:t> ومكونة من عدة احماض امينية منها </a:t>
            </a:r>
            <a:r>
              <a:rPr lang="en-US" sz="2000" dirty="0"/>
              <a:t>Muramic acid</a:t>
            </a:r>
            <a:r>
              <a:rPr lang="ar-IQ" sz="2000" dirty="0"/>
              <a:t> و </a:t>
            </a:r>
            <a:r>
              <a:rPr lang="en-US" sz="2000" dirty="0"/>
              <a:t>Alanine </a:t>
            </a:r>
            <a:r>
              <a:rPr lang="ar-IQ" sz="2000" dirty="0"/>
              <a:t> يحاط البروتوبلاست من الداخل بالغشاء البلازمي </a:t>
            </a:r>
            <a:r>
              <a:rPr lang="en-US" sz="2000" dirty="0"/>
              <a:t>Plasma membrane</a:t>
            </a:r>
            <a:r>
              <a:rPr lang="ar-IQ" sz="2000" dirty="0"/>
              <a:t> , الجزء المحيطي من البروتوبلاست يحوي على صفائح البناء الضوئي المفردة والمؤلفة من غشائيين يفصل بينهما مسافة صغيرة وتتركز عليها الحبيبات الصبغية </a:t>
            </a:r>
            <a:r>
              <a:rPr lang="en-US" sz="2000" dirty="0"/>
              <a:t>Phycobilosoms</a:t>
            </a:r>
            <a:r>
              <a:rPr lang="ar-IQ" sz="2000" dirty="0"/>
              <a:t> (وهي عبارة عن صبغات البليوبروتينات الخضراء المزرقة والحمراء والتي هي عبارة عن صبغة + بروتين )ولا تحاط صفائح البناء الضوئي بغشاء كما في بقية الطحالب التي تحوي بلاستيدات محددة اما المادة النووية </a:t>
            </a:r>
            <a:r>
              <a:rPr lang="en-US" sz="2000" dirty="0"/>
              <a:t>Centroplast </a:t>
            </a:r>
            <a:r>
              <a:rPr lang="ar-IQ" sz="2000" dirty="0"/>
              <a:t> فتظهر بشكل مادة حبيبية عديمة اللون وهي عبارة عن لوييفات من مادة الــ</a:t>
            </a:r>
            <a:r>
              <a:rPr lang="en-US" sz="2000" dirty="0"/>
              <a:t> DNA</a:t>
            </a:r>
            <a:r>
              <a:rPr lang="ar-IQ" sz="2000" dirty="0"/>
              <a:t> وقد يظهر بشكل شبكة ويفتقر الــ </a:t>
            </a:r>
            <a:r>
              <a:rPr lang="en-US" sz="2000" dirty="0"/>
              <a:t>DNA</a:t>
            </a:r>
            <a:r>
              <a:rPr lang="ar-IQ" sz="2000" dirty="0"/>
              <a:t> الى وجود بروتين الهيستون .</a:t>
            </a:r>
            <a:endParaRPr lang="en-US" sz="2000" dirty="0"/>
          </a:p>
        </p:txBody>
      </p:sp>
    </p:spTree>
    <p:extLst>
      <p:ext uri="{BB962C8B-B14F-4D97-AF65-F5344CB8AC3E}">
        <p14:creationId xmlns:p14="http://schemas.microsoft.com/office/powerpoint/2010/main" val="450859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16632"/>
            <a:ext cx="7848872" cy="6093976"/>
          </a:xfrm>
          <a:prstGeom prst="rect">
            <a:avLst/>
          </a:prstGeom>
        </p:spPr>
        <p:txBody>
          <a:bodyPr wrap="square">
            <a:spAutoFit/>
          </a:bodyPr>
          <a:lstStyle/>
          <a:p>
            <a:r>
              <a:rPr lang="ar-IQ" sz="1600" b="1" dirty="0"/>
              <a:t>يحوي البروتوبلاست ايضا على :</a:t>
            </a:r>
            <a:endParaRPr lang="en-US" sz="1600" b="1" dirty="0"/>
          </a:p>
          <a:p>
            <a:pPr lvl="0"/>
            <a:r>
              <a:rPr lang="ar-IQ" sz="1600" b="1" dirty="0"/>
              <a:t>الرايبوسومات المنتشرة في السايتوبلازم لعدم وجود الشبكة الاندوبلازمية .</a:t>
            </a:r>
            <a:endParaRPr lang="en-US" sz="1600" b="1" dirty="0"/>
          </a:p>
          <a:p>
            <a:pPr lvl="0"/>
            <a:r>
              <a:rPr lang="ar-IQ" sz="1600" b="1" dirty="0"/>
              <a:t>حبيبات النشأ السيانوفايسيني </a:t>
            </a:r>
            <a:r>
              <a:rPr lang="en-US" sz="1600" b="1" dirty="0"/>
              <a:t>Cyanophycean starch </a:t>
            </a:r>
            <a:r>
              <a:rPr lang="ar-IQ" sz="1600" b="1" dirty="0"/>
              <a:t>وهو عبارة عن بوليمرات من الــ </a:t>
            </a:r>
            <a:r>
              <a:rPr lang="en-US" sz="1600" b="1" dirty="0"/>
              <a:t> Arginine</a:t>
            </a:r>
            <a:r>
              <a:rPr lang="ar-IQ" sz="1600" b="1" dirty="0"/>
              <a:t> والــ  </a:t>
            </a:r>
            <a:r>
              <a:rPr lang="en-US" sz="1600" b="1" dirty="0"/>
              <a:t>Asparatic acid</a:t>
            </a:r>
            <a:r>
              <a:rPr lang="ar-IQ" sz="1600" b="1" dirty="0"/>
              <a:t> . (تعريف)</a:t>
            </a:r>
            <a:endParaRPr lang="en-US" sz="1600" b="1" dirty="0"/>
          </a:p>
          <a:p>
            <a:pPr lvl="0"/>
            <a:r>
              <a:rPr lang="en-US" sz="1600" b="1" dirty="0"/>
              <a:t>Polyphosphate bodies </a:t>
            </a:r>
            <a:r>
              <a:rPr lang="ar-IQ" sz="1600" b="1" dirty="0"/>
              <a:t>وهي عبارة عن مركبات فوسفاتية متعددة مرتبطة مع البروتين وتظهر بشكل تراكيب عصوية .(تعريف)</a:t>
            </a:r>
            <a:endParaRPr lang="en-US" sz="1600" b="1" dirty="0"/>
          </a:p>
          <a:p>
            <a:pPr lvl="0"/>
            <a:r>
              <a:rPr lang="en-US" sz="1600" b="1" dirty="0"/>
              <a:t>Polyhedral bodies</a:t>
            </a:r>
            <a:r>
              <a:rPr lang="ar-IQ" sz="1600" b="1" dirty="0"/>
              <a:t> وهي عبارة عن اجسام متعددة الاضلاع يعتقد انها تحوي انزيمات البناء الضوئي الخلية في بعض الانواع الهائمة تحوي الخلية على الفجوات الغازية او الفجوات الكاذبة والتي تظهر تحت القوة الصغرى للمجهر باللون الاسود وتحت القوة الكبرى باللون الاحمر وتظهر تحت المجهر الالكتروني بشكل حويصلات اسطوانية مجوفة ولها نهايات قمعية ومحاطة بغشاء مفرد وتتكون من البروتين .(تعريف)</a:t>
            </a:r>
            <a:endParaRPr lang="en-US" sz="1600" b="1" dirty="0"/>
          </a:p>
          <a:p>
            <a:r>
              <a:rPr lang="en-US" sz="1600" b="1" dirty="0"/>
              <a:t> </a:t>
            </a:r>
          </a:p>
          <a:p>
            <a:r>
              <a:rPr lang="ar-IQ" sz="1600" b="1" dirty="0"/>
              <a:t>س/يعتقد ان ظهور واختفاء هذه الفجوات يعود الى:</a:t>
            </a:r>
            <a:endParaRPr lang="en-US" sz="1600" b="1" dirty="0"/>
          </a:p>
          <a:p>
            <a:pPr lvl="0"/>
            <a:r>
              <a:rPr lang="ar-IQ" sz="1600" b="1" dirty="0"/>
              <a:t>الضغط او الفراغ الجزئي .</a:t>
            </a:r>
            <a:endParaRPr lang="en-US" sz="1600" b="1" dirty="0"/>
          </a:p>
          <a:p>
            <a:pPr lvl="0"/>
            <a:r>
              <a:rPr lang="ar-IQ" sz="1600" b="1" dirty="0"/>
              <a:t>كما يعزى ظهورها الى نقصان الاوكسجين في الخلية مما يساعد الطحلب على الطفو قريب من السطح.</a:t>
            </a:r>
            <a:endParaRPr lang="en-US" sz="1600" b="1" dirty="0"/>
          </a:p>
          <a:p>
            <a:pPr lvl="0"/>
            <a:r>
              <a:rPr lang="ar-IQ" sz="1600" b="1" dirty="0"/>
              <a:t>ويعتقد ايضا انها تراكيب مظللة لحبيبات البناء الضوئي.</a:t>
            </a:r>
            <a:endParaRPr lang="en-US" sz="1600" b="1" dirty="0"/>
          </a:p>
          <a:p>
            <a:r>
              <a:rPr lang="ar-IQ" sz="1600" b="1" dirty="0"/>
              <a:t>الحركة </a:t>
            </a:r>
            <a:r>
              <a:rPr lang="en-US" sz="1600" b="1" dirty="0"/>
              <a:t>Motility</a:t>
            </a:r>
            <a:r>
              <a:rPr lang="ar-IQ" sz="1600" b="1" dirty="0"/>
              <a:t> :</a:t>
            </a:r>
            <a:endParaRPr lang="en-US" sz="1600" b="1" dirty="0"/>
          </a:p>
          <a:p>
            <a:r>
              <a:rPr lang="ar-IQ" sz="1600" b="1" dirty="0"/>
              <a:t>    بالرغم من عدم احتواء افراد الشعبة على الاسواط او الاهداب الا انه لوحظت نوع من الحركة التزحلقية </a:t>
            </a:r>
            <a:r>
              <a:rPr lang="en-US" sz="1600" b="1" dirty="0"/>
              <a:t>Glinding</a:t>
            </a:r>
            <a:r>
              <a:rPr lang="ar-IQ" sz="1600" b="1" dirty="0"/>
              <a:t> او الحركة الزاحفة </a:t>
            </a:r>
            <a:r>
              <a:rPr lang="en-US" sz="1600" b="1" dirty="0"/>
              <a:t>Creeping</a:t>
            </a:r>
            <a:r>
              <a:rPr lang="ar-IQ" sz="1600" b="1" dirty="0"/>
              <a:t> لبعض الانواع الخيطية خاصة في طحلب </a:t>
            </a:r>
            <a:r>
              <a:rPr lang="en-US" sz="1600" b="1" i="1" dirty="0"/>
              <a:t>Oscillatoria</a:t>
            </a:r>
            <a:r>
              <a:rPr lang="ar-IQ" sz="1600" b="1" dirty="0"/>
              <a:t> وطحلب </a:t>
            </a:r>
            <a:r>
              <a:rPr lang="en-US" sz="1600" b="1" i="1" dirty="0"/>
              <a:t>Spirulina</a:t>
            </a:r>
            <a:r>
              <a:rPr lang="ar-IQ" sz="1600" b="1" dirty="0"/>
              <a:t> وفي بعض الانواع المتجمعة الكروية , وذلك عند تواجدها على اي سطح صلب وتكون الحركة اما الى الامام او الى الخلف.</a:t>
            </a:r>
            <a:endParaRPr lang="en-US" sz="1600" b="1" dirty="0"/>
          </a:p>
          <a:p>
            <a:r>
              <a:rPr lang="ar-IQ" sz="1600" b="1" dirty="0"/>
              <a:t>تحدث الحركة اما بحركة نهاية الخيط حركة دورانية او حركة شبيهة بحركة بندول الساعة ,وفي الحالتين يندفع جسم الطحلب اما الى الامام او الى الخلف ,ولقد فسرت هذه الحركة على اساس بعض الافتراضات وهي :</a:t>
            </a:r>
            <a:endParaRPr lang="en-US" sz="1600" b="1" dirty="0"/>
          </a:p>
          <a:p>
            <a:pPr lvl="0"/>
            <a:r>
              <a:rPr lang="ar-IQ" sz="1600" b="1" dirty="0"/>
              <a:t>الافتراض الاول : جدار الخلية يحوي على ثقوب يفرز عبر هذه الثقوب مواد جلاتينية من داخل الخلية والى السطح الخارجي للجسم فتساعد في انزلاق جسم الطحلب </a:t>
            </a:r>
            <a:endParaRPr lang="en-US" sz="1600" b="1" dirty="0"/>
          </a:p>
          <a:p>
            <a:pPr lvl="0"/>
            <a:r>
              <a:rPr lang="ar-IQ" sz="1600" b="1" dirty="0"/>
              <a:t>الافتراض الثاني : ان جدار الخلية يحوي على لييفات دقيقة بتقلص وانبساط الييفات تتم حركة الطحلب .</a:t>
            </a:r>
            <a:endParaRPr lang="en-US" sz="1600" b="1" dirty="0"/>
          </a:p>
        </p:txBody>
      </p:sp>
    </p:spTree>
    <p:extLst>
      <p:ext uri="{BB962C8B-B14F-4D97-AF65-F5344CB8AC3E}">
        <p14:creationId xmlns:p14="http://schemas.microsoft.com/office/powerpoint/2010/main" val="306770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280920" cy="6309420"/>
          </a:xfrm>
          <a:prstGeom prst="rect">
            <a:avLst/>
          </a:prstGeom>
        </p:spPr>
        <p:txBody>
          <a:bodyPr wrap="square">
            <a:spAutoFit/>
          </a:bodyPr>
          <a:lstStyle/>
          <a:p>
            <a:r>
              <a:rPr lang="ar-IQ" sz="1600" b="1" dirty="0"/>
              <a:t>ظاهرة التكيف اللوني (ظاهرة جايد كوف )</a:t>
            </a:r>
            <a:r>
              <a:rPr lang="en-US" sz="1600" b="1" dirty="0"/>
              <a:t>Pigment adaptation</a:t>
            </a:r>
            <a:r>
              <a:rPr lang="ar-IQ" sz="1600" b="1" dirty="0"/>
              <a:t>  </a:t>
            </a:r>
            <a:endParaRPr lang="en-US" sz="1600" dirty="0"/>
          </a:p>
          <a:p>
            <a:r>
              <a:rPr lang="en-US" sz="1600" b="1" dirty="0"/>
              <a:t>(Giadkoff  phenomenon ) </a:t>
            </a:r>
            <a:endParaRPr lang="en-US" sz="1600" dirty="0"/>
          </a:p>
          <a:p>
            <a:r>
              <a:rPr lang="ar-IQ" sz="1600" dirty="0"/>
              <a:t>       تتميز افراد هذه الشعبة بقابليتها على الظهور باكثر من لون فقد تلاحظ باللون الاخضر المزرق او البني او الاسود , وقد يعود السبب احيانا الى ان لون الغلاف الجيلاتيني المحيط بجسم الطحلب , او الى وجود صبغات البيليوبرتينات الخضراء المزرقة او الحمراء بكميات كبيرة داخل الخلايا .</a:t>
            </a:r>
            <a:endParaRPr lang="en-US" sz="1600" dirty="0"/>
          </a:p>
          <a:p>
            <a:r>
              <a:rPr lang="ar-IQ" sz="1600" dirty="0"/>
              <a:t>فقد تزداد كمية الصبغة الخضراء المزرقة فيظهر الطحلب بلون اخضر مزرق او تزداد كمية الصبغة الحمراء فيظهر الطحلب باللون الاحمر .</a:t>
            </a:r>
            <a:endParaRPr lang="en-US" sz="1600" dirty="0"/>
          </a:p>
          <a:p>
            <a:r>
              <a:rPr lang="ar-IQ" sz="1600" dirty="0"/>
              <a:t>وقد لاحظ العالم جايدكوف ان لعامل الاضاءة اثر كبير في ظهور او اختفاء هذه الصبغات حيث تزداد كمية الصبغة الحمراء وتقل الصبغة الخضراء المزرقة عندما تكون الاضاءة قليلة وتقل الصبغة الحمراء او تختفي وتزداد الصبغة الخضراء المزرقة عندما تكون الاضاءة شديدة .</a:t>
            </a:r>
            <a:endParaRPr lang="en-US" sz="1600" dirty="0"/>
          </a:p>
          <a:p>
            <a:r>
              <a:rPr lang="ar-IQ" sz="1600" dirty="0"/>
              <a:t> </a:t>
            </a:r>
            <a:endParaRPr lang="en-US" sz="1600" dirty="0"/>
          </a:p>
          <a:p>
            <a:r>
              <a:rPr lang="ar-IQ" sz="1600" b="1" dirty="0"/>
              <a:t>التكاثر </a:t>
            </a:r>
            <a:r>
              <a:rPr lang="en-US" sz="1600" b="1" dirty="0"/>
              <a:t>Reproduction</a:t>
            </a:r>
            <a:r>
              <a:rPr lang="ar-IQ" sz="1600" b="1" dirty="0"/>
              <a:t> :</a:t>
            </a:r>
            <a:endParaRPr lang="en-US" sz="1600" dirty="0"/>
          </a:p>
          <a:p>
            <a:r>
              <a:rPr lang="ar-IQ" sz="1600" dirty="0"/>
              <a:t>تتكاثر الطحالب الخضر المزرقة تكاثرا خضريا وتكاثرا لا جنسيا , اما التكاثر الجنسي فلم يلاحظ في افراد هذه الشعبة .</a:t>
            </a:r>
            <a:endParaRPr lang="en-US" sz="1600" dirty="0"/>
          </a:p>
          <a:p>
            <a:pPr lvl="0"/>
            <a:r>
              <a:rPr lang="ar-IQ" sz="1600" b="1" dirty="0"/>
              <a:t>التكاثر الخضري </a:t>
            </a:r>
            <a:r>
              <a:rPr lang="en-US" sz="1600" b="1" dirty="0"/>
              <a:t>Vegetative reproduction</a:t>
            </a:r>
            <a:r>
              <a:rPr lang="ar-IQ" sz="1600" dirty="0"/>
              <a:t> :</a:t>
            </a:r>
            <a:endParaRPr lang="en-US" sz="1600" dirty="0"/>
          </a:p>
          <a:p>
            <a:r>
              <a:rPr lang="ar-IQ" sz="1600" dirty="0"/>
              <a:t>يحدث هذا النوع من التكاثر بطريقتين :</a:t>
            </a:r>
            <a:endParaRPr lang="en-US" sz="1600" dirty="0"/>
          </a:p>
          <a:p>
            <a:pPr lvl="0"/>
            <a:r>
              <a:rPr lang="ar-IQ" sz="1600" b="1" dirty="0"/>
              <a:t>الانقسام الخلوي البسيط </a:t>
            </a:r>
            <a:r>
              <a:rPr lang="en-US" sz="1600" b="1" dirty="0"/>
              <a:t>Binaryfission</a:t>
            </a:r>
            <a:r>
              <a:rPr lang="ar-IQ" sz="1600" b="1" dirty="0"/>
              <a:t> :</a:t>
            </a:r>
            <a:endParaRPr lang="en-US" sz="1600" dirty="0"/>
          </a:p>
          <a:p>
            <a:r>
              <a:rPr lang="ar-IQ" sz="1600" dirty="0"/>
              <a:t>     في الانواع الاحادية الخلية تتكاثر بالانقسام البسيط للخلية وتتكون خليتين جديدتين وفي بعض الانواع قد تبقى الخلية المنقسمة داخل نفس الغشاء الجيلاتيني للخلية الام , وقد تعاود هذه الانقسام مكونة تجمعات من الخلايا داخل نفس الغشاء الجيلاتيني كما في طحلب الـــ </a:t>
            </a:r>
            <a:r>
              <a:rPr lang="en-US" sz="1600" i="1" dirty="0"/>
              <a:t>Chroococcus</a:t>
            </a:r>
            <a:r>
              <a:rPr lang="en-US" sz="1600" dirty="0"/>
              <a:t> </a:t>
            </a:r>
            <a:r>
              <a:rPr lang="ar-IQ" sz="1600" dirty="0"/>
              <a:t>وطحلب </a:t>
            </a:r>
            <a:r>
              <a:rPr lang="en-US" sz="1600" i="1" dirty="0"/>
              <a:t>Gleoecapsa</a:t>
            </a:r>
            <a:r>
              <a:rPr lang="en-US" sz="1600" dirty="0"/>
              <a:t> </a:t>
            </a:r>
            <a:r>
              <a:rPr lang="ar-IQ" sz="1600" dirty="0"/>
              <a:t>.</a:t>
            </a:r>
            <a:endParaRPr lang="en-US" sz="1600" dirty="0"/>
          </a:p>
          <a:p>
            <a:pPr lvl="0"/>
            <a:r>
              <a:rPr lang="ar-IQ" sz="1600" b="1" dirty="0"/>
              <a:t>التجزؤ </a:t>
            </a:r>
            <a:r>
              <a:rPr lang="en-US" sz="1600" b="1" dirty="0"/>
              <a:t>Fragmentation</a:t>
            </a:r>
            <a:r>
              <a:rPr lang="ar-IQ" sz="1600" b="1" dirty="0"/>
              <a:t> :</a:t>
            </a:r>
            <a:endParaRPr lang="en-US" sz="1600" dirty="0"/>
          </a:p>
          <a:p>
            <a:r>
              <a:rPr lang="ar-IQ" sz="1600" dirty="0"/>
              <a:t>    في الانواع الخيطية قد تموت بعض الخلايا الخضرية البينية بسبب العمر او اي عامل بيني اخر فتصبح اقراص انفصال </a:t>
            </a:r>
            <a:r>
              <a:rPr lang="en-US" sz="1600" dirty="0"/>
              <a:t>  Separating</a:t>
            </a:r>
            <a:r>
              <a:rPr lang="ar-IQ" sz="1600" dirty="0"/>
              <a:t> لمجموعة الخلايا الخضرية التي تنحصر بين هذه الخلايا الميتة وتبتعد هذه الخلايا الحية عن جسم الطحلب الام وتتحرك حركة تزحلقية واضحة ثم تبدأ بتكوين طحلب جديد , ويطلق على هذه الخلايا بالهرموكونيا </a:t>
            </a:r>
            <a:r>
              <a:rPr lang="en-US" sz="1600" dirty="0"/>
              <a:t> Hormogonia</a:t>
            </a:r>
            <a:r>
              <a:rPr lang="ar-IQ" sz="1600" dirty="0"/>
              <a:t>.</a:t>
            </a:r>
            <a:endParaRPr lang="en-US" sz="1600" dirty="0"/>
          </a:p>
          <a:p>
            <a:r>
              <a:rPr lang="ar-IQ" sz="1600" dirty="0"/>
              <a:t>اما في الانواع التي تتكون بشكل مستعمرات فقد تتجزأ بعض خلايا المستعمرة لتبدأ بتكوين مستعمرات جديدة . </a:t>
            </a:r>
            <a:endParaRPr lang="en-US" sz="1600" dirty="0"/>
          </a:p>
          <a:p>
            <a:r>
              <a:rPr lang="ar-IQ" sz="1600" dirty="0"/>
              <a:t> </a:t>
            </a:r>
            <a:endParaRPr lang="en-US" sz="1600" dirty="0"/>
          </a:p>
        </p:txBody>
      </p:sp>
    </p:spTree>
    <p:extLst>
      <p:ext uri="{BB962C8B-B14F-4D97-AF65-F5344CB8AC3E}">
        <p14:creationId xmlns:p14="http://schemas.microsoft.com/office/powerpoint/2010/main" val="345472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2430" y="114890"/>
            <a:ext cx="8712968" cy="6740307"/>
          </a:xfrm>
          <a:prstGeom prst="rect">
            <a:avLst/>
          </a:prstGeom>
        </p:spPr>
        <p:txBody>
          <a:bodyPr wrap="square">
            <a:spAutoFit/>
          </a:bodyPr>
          <a:lstStyle/>
          <a:p>
            <a:pPr lvl="0"/>
            <a:r>
              <a:rPr lang="ar-IQ" sz="1600" b="1" dirty="0"/>
              <a:t>التكاثر اللاجنسي </a:t>
            </a:r>
            <a:r>
              <a:rPr lang="en-US" sz="1600" b="1" dirty="0"/>
              <a:t>Asexual reproduction</a:t>
            </a:r>
            <a:r>
              <a:rPr lang="ar-IQ" sz="1600" dirty="0"/>
              <a:t> :</a:t>
            </a:r>
            <a:endParaRPr lang="en-US" sz="1600" dirty="0"/>
          </a:p>
          <a:p>
            <a:r>
              <a:rPr lang="ar-IQ" sz="1600" dirty="0"/>
              <a:t>     يحدث هذا النوع من التكاثر بتكوين خلايا او ابواغ غير متحركة وكما ياتي :</a:t>
            </a:r>
            <a:endParaRPr lang="en-US" sz="1600" dirty="0"/>
          </a:p>
          <a:p>
            <a:r>
              <a:rPr lang="ar-IQ" sz="1600" b="1" dirty="0"/>
              <a:t>اولا :الخلية الساكنة </a:t>
            </a:r>
            <a:r>
              <a:rPr lang="en-US" sz="1600" b="1" dirty="0"/>
              <a:t>Akinete</a:t>
            </a:r>
            <a:r>
              <a:rPr lang="ar-IQ" sz="1600" b="1" dirty="0"/>
              <a:t> : 	</a:t>
            </a:r>
            <a:endParaRPr lang="en-US" sz="1600" dirty="0"/>
          </a:p>
          <a:p>
            <a:r>
              <a:rPr lang="ar-IQ" sz="1600" dirty="0"/>
              <a:t>      هي عبارة عن خلية خضرية تكبر في الحجم وتمتلئ بحبيبات الغذاء المخزون </a:t>
            </a:r>
            <a:r>
              <a:rPr lang="en-US" sz="1600" dirty="0"/>
              <a:t>Cyanophycean granules</a:t>
            </a:r>
            <a:r>
              <a:rPr lang="ar-IQ" sz="1600" dirty="0"/>
              <a:t> وتحتوي على كمية كبيرة من </a:t>
            </a:r>
            <a:r>
              <a:rPr lang="en-US" sz="1600" dirty="0"/>
              <a:t>DNA</a:t>
            </a:r>
            <a:r>
              <a:rPr lang="ar-IQ" sz="1600" dirty="0"/>
              <a:t> وتحيط نفسها بجدار سميك وقد يكون ملون ولها القابلية على البقاء لفترة طويلة محتفظة بحيويتها قبل الانبات وتكوين طحلب جديد او قد تنقسم محتوياتها لتكون مجموعة من الابواغ ينمو كل منها الى طحلب جديد (شكل 16ب) تلاحظ في طحلب  </a:t>
            </a:r>
            <a:r>
              <a:rPr lang="en-US" sz="1600" i="1" dirty="0"/>
              <a:t>Mabaena</a:t>
            </a:r>
            <a:r>
              <a:rPr lang="ar-IQ" sz="1600" dirty="0"/>
              <a:t> وبعض الانواع الخيطية الاخرى .</a:t>
            </a:r>
            <a:endParaRPr lang="en-US" sz="1600" dirty="0"/>
          </a:p>
          <a:p>
            <a:r>
              <a:rPr lang="ar-IQ" sz="1600" b="1" dirty="0"/>
              <a:t>ثانيا :الحويصلة المغايرة </a:t>
            </a:r>
            <a:r>
              <a:rPr lang="en-US" sz="1600" b="1" dirty="0"/>
              <a:t>Heterocysts </a:t>
            </a:r>
            <a:r>
              <a:rPr lang="ar-IQ" sz="1600" b="1" dirty="0"/>
              <a:t> :</a:t>
            </a:r>
            <a:endParaRPr lang="en-US" sz="1600" dirty="0"/>
          </a:p>
          <a:p>
            <a:r>
              <a:rPr lang="ar-IQ" sz="1600" dirty="0"/>
              <a:t>     هي خلية خضرية محورة محاطة بجدار ثلاثي الطبقات ومحتوياتها متجانسة وخالية من حبيبات الغذاء المخزون وتحتوي كلوروفيل </a:t>
            </a:r>
            <a:r>
              <a:rPr lang="en-US" sz="1600" dirty="0"/>
              <a:t>a</a:t>
            </a:r>
            <a:r>
              <a:rPr lang="ar-IQ" sz="1600" dirty="0"/>
              <a:t> وتفتقر الى وجود صبغات البليوبروتينات ولها عقدة او عقدتين قطبية تمثل مناطق اتصالها بالخلايا المجاورة وقد تكون هذه الخلية اما طرفية </a:t>
            </a:r>
            <a:r>
              <a:rPr lang="en-US" sz="1600" dirty="0"/>
              <a:t>Terminal</a:t>
            </a:r>
            <a:r>
              <a:rPr lang="ar-IQ" sz="1600" dirty="0"/>
              <a:t> او قاعدية </a:t>
            </a:r>
            <a:r>
              <a:rPr lang="en-US" sz="1600" dirty="0"/>
              <a:t>Basale </a:t>
            </a:r>
            <a:r>
              <a:rPr lang="ar-IQ" sz="1600" dirty="0"/>
              <a:t> او قد تكون قمية </a:t>
            </a:r>
            <a:r>
              <a:rPr lang="en-US" sz="1600" dirty="0"/>
              <a:t> Apical</a:t>
            </a:r>
            <a:r>
              <a:rPr lang="ar-IQ" sz="1600" dirty="0"/>
              <a:t> او تكون بينية </a:t>
            </a:r>
            <a:r>
              <a:rPr lang="en-US" sz="1600" dirty="0"/>
              <a:t> Intercalary</a:t>
            </a:r>
            <a:r>
              <a:rPr lang="ar-IQ" sz="1600" dirty="0"/>
              <a:t> . (شكل 16 ب )</a:t>
            </a:r>
            <a:endParaRPr lang="en-US" sz="1600" dirty="0"/>
          </a:p>
          <a:p>
            <a:r>
              <a:rPr lang="ar-IQ" sz="1600" b="1" dirty="0"/>
              <a:t>وظائف خلية الحويصلة المغايرة :</a:t>
            </a:r>
            <a:endParaRPr lang="en-US" sz="1600" dirty="0"/>
          </a:p>
          <a:p>
            <a:r>
              <a:rPr lang="ar-IQ" sz="1600" dirty="0"/>
              <a:t>يعتقد ان لهذه الخلية اكثر من وظيفة :</a:t>
            </a:r>
            <a:endParaRPr lang="en-US" sz="1600" dirty="0"/>
          </a:p>
          <a:p>
            <a:r>
              <a:rPr lang="ar-IQ" sz="1600" dirty="0"/>
              <a:t>1 – تمثل هذه الخلية وسيلة للتكاثر حيث تمثل مناطق انفصال للخلايا الخضرية ( الهرموكونات ) والتي تنفصل عن الطحلب الام لتكون طحلب جديد .</a:t>
            </a:r>
            <a:endParaRPr lang="en-US" sz="1600" dirty="0"/>
          </a:p>
          <a:p>
            <a:r>
              <a:rPr lang="ar-IQ" sz="1600" dirty="0"/>
              <a:t>2 – يعتقد البعض انها تمثل اعضاء تكاثرية مختزلة حيث اثبتت الدراسات ان لهذه الخلية القدرة على الانبات وتكوين طحلب جديد (تحت ظروف مختبريه )</a:t>
            </a:r>
            <a:endParaRPr lang="en-US" sz="1600" dirty="0"/>
          </a:p>
          <a:p>
            <a:r>
              <a:rPr lang="ar-IQ" sz="1600" dirty="0"/>
              <a:t>3 – ان احتواء الحويصلة المغايرة على انزيم </a:t>
            </a:r>
            <a:r>
              <a:rPr lang="en-US" sz="1600" dirty="0"/>
              <a:t>Nitrogenase</a:t>
            </a:r>
            <a:r>
              <a:rPr lang="ar-IQ" sz="1600" dirty="0"/>
              <a:t> يثبت ان لهذه الخلية القدرة على تثبيت النيتروجين الجوي .</a:t>
            </a:r>
            <a:endParaRPr lang="en-US" sz="1600" dirty="0"/>
          </a:p>
          <a:p>
            <a:r>
              <a:rPr lang="ar-IQ" sz="1600" dirty="0"/>
              <a:t>4 – وجود </a:t>
            </a:r>
            <a:r>
              <a:rPr lang="ar-IQ" sz="1600" b="1" dirty="0"/>
              <a:t>الخلايا</a:t>
            </a:r>
            <a:r>
              <a:rPr lang="ar-IQ" sz="1600" dirty="0"/>
              <a:t> </a:t>
            </a:r>
            <a:r>
              <a:rPr lang="ar-IQ" sz="1600" b="1" dirty="0"/>
              <a:t>الساكنة</a:t>
            </a:r>
            <a:r>
              <a:rPr lang="ar-IQ" sz="1600" dirty="0"/>
              <a:t> </a:t>
            </a:r>
            <a:r>
              <a:rPr lang="en-US" sz="1600" b="1" dirty="0"/>
              <a:t>Akinete</a:t>
            </a:r>
            <a:r>
              <a:rPr lang="ar-IQ" sz="1600" dirty="0"/>
              <a:t> قريبة من هذه الخلية يجعل البعض يعتقد ان الحويصلة المغايرة تحث على تكوين الخلايا الساكنة .</a:t>
            </a:r>
            <a:endParaRPr lang="en-US" sz="1600" dirty="0"/>
          </a:p>
          <a:p>
            <a:r>
              <a:rPr lang="ar-IQ" sz="1600" dirty="0"/>
              <a:t>5 – وجود هذه الخلية في منطقة التفرعات الكاذبة في بعض الاجناس يجعل البعض يعتقد ان للحويصلة المغايرة علاقة بحدوث هذا النوع من التفرع .</a:t>
            </a:r>
            <a:endParaRPr lang="en-US" sz="1600" dirty="0"/>
          </a:p>
          <a:p>
            <a:r>
              <a:rPr lang="ar-IQ" sz="1600" b="1" dirty="0"/>
              <a:t>ثالثا: الابواغ الخارجية </a:t>
            </a:r>
            <a:r>
              <a:rPr lang="en-US" sz="1600" b="1" dirty="0"/>
              <a:t>Exospores</a:t>
            </a:r>
            <a:r>
              <a:rPr lang="ar-IQ" sz="1600" b="1" dirty="0"/>
              <a:t> :</a:t>
            </a:r>
            <a:endParaRPr lang="en-US" sz="1600" dirty="0"/>
          </a:p>
          <a:p>
            <a:r>
              <a:rPr lang="ar-IQ" sz="1600" dirty="0"/>
              <a:t>       في بعض انواع الطحالب مثل طحلب </a:t>
            </a:r>
            <a:r>
              <a:rPr lang="en-US" sz="1600" i="1" dirty="0"/>
              <a:t>Chamaesiphon</a:t>
            </a:r>
            <a:r>
              <a:rPr lang="ar-IQ" sz="1600" dirty="0"/>
              <a:t> يتكون نوع من الابواغ اللاجنسية الخارجية والتي تنشا بتخصر قمة الجدار الخلوي للخلية الام وانفصاله بشكل تركيب كروي مع جزء من محتويات الخلية الام وقد تبقى هذه الابواغ متصلة بالخلية الام لتكون سلسلة متلاصقة تسقط بعدها وينمو كل منها الى طحلب جديد (شكل 16 جـ )</a:t>
            </a:r>
            <a:endParaRPr lang="en-US" sz="1600" dirty="0"/>
          </a:p>
        </p:txBody>
      </p:sp>
    </p:spTree>
    <p:extLst>
      <p:ext uri="{BB962C8B-B14F-4D97-AF65-F5344CB8AC3E}">
        <p14:creationId xmlns:p14="http://schemas.microsoft.com/office/powerpoint/2010/main" val="53370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ircle(in)">
                                      <p:cBhvr>
                                        <p:cTn id="25" dur="2000"/>
                                        <p:tgtEl>
                                          <p:spTgt spid="2">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circle(in)">
                                      <p:cBhvr>
                                        <p:cTn id="28" dur="2000"/>
                                        <p:tgtEl>
                                          <p:spTgt spid="2">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circle(in)">
                                      <p:cBhvr>
                                        <p:cTn id="31" dur="2000"/>
                                        <p:tgtEl>
                                          <p:spTgt spid="2">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circle(in)">
                                      <p:cBhvr>
                                        <p:cTn id="34" dur="2000"/>
                                        <p:tgtEl>
                                          <p:spTgt spid="2">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circle(in)">
                                      <p:cBhvr>
                                        <p:cTn id="37" dur="2000"/>
                                        <p:tgtEl>
                                          <p:spTgt spid="2">
                                            <p:txEl>
                                              <p:pRg st="10" end="10"/>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circle(in)">
                                      <p:cBhvr>
                                        <p:cTn id="40" dur="2000"/>
                                        <p:tgtEl>
                                          <p:spTgt spid="2">
                                            <p:txEl>
                                              <p:pRg st="11" end="11"/>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circle(in)">
                                      <p:cBhvr>
                                        <p:cTn id="43" dur="2000"/>
                                        <p:tgtEl>
                                          <p:spTgt spid="2">
                                            <p:txEl>
                                              <p:pRg st="12" end="12"/>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circle(in)">
                                      <p:cBhvr>
                                        <p:cTn id="46" dur="2000"/>
                                        <p:tgtEl>
                                          <p:spTgt spid="2">
                                            <p:txEl>
                                              <p:pRg st="13" end="13"/>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animEffect transition="in" filter="circle(in)">
                                      <p:cBhvr>
                                        <p:cTn id="49" dur="2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TotalTime>
  <Words>1651</Words>
  <Application>Microsoft Office PowerPoint</Application>
  <PresentationFormat>عرض على الشاشة (3:4)‏</PresentationFormat>
  <Paragraphs>180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غلاف فني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mustafa</dc:creator>
  <cp:lastModifiedBy>mustafa</cp:lastModifiedBy>
  <cp:revision>3</cp:revision>
  <dcterms:created xsi:type="dcterms:W3CDTF">2018-11-14T12:08:25Z</dcterms:created>
  <dcterms:modified xsi:type="dcterms:W3CDTF">2018-11-14T12:34:52Z</dcterms:modified>
</cp:coreProperties>
</file>