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7BAED97F-812C-4790-838A-2C2EC8C2A53D}" type="datetimeFigureOut">
              <a:rPr lang="en-US" smtClean="0"/>
              <a:t>11/17/2018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3F246D6-4CA9-4016-9831-C51DF60D428E}" type="slidenum">
              <a:rPr lang="en-US" smtClean="0"/>
              <a:t>‹#›</a:t>
            </a:fld>
            <a:endParaRPr lang="en-US"/>
          </a:p>
        </p:txBody>
      </p:sp>
    </p:spTree>
    <p:extLst>
      <p:ext uri="{BB962C8B-B14F-4D97-AF65-F5344CB8AC3E}">
        <p14:creationId xmlns:p14="http://schemas.microsoft.com/office/powerpoint/2010/main" val="2361457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BAED97F-812C-4790-838A-2C2EC8C2A53D}" type="datetimeFigureOut">
              <a:rPr lang="en-US" smtClean="0"/>
              <a:t>11/17/2018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3F246D6-4CA9-4016-9831-C51DF60D428E}" type="slidenum">
              <a:rPr lang="en-US" smtClean="0"/>
              <a:t>‹#›</a:t>
            </a:fld>
            <a:endParaRPr lang="en-US"/>
          </a:p>
        </p:txBody>
      </p:sp>
    </p:spTree>
    <p:extLst>
      <p:ext uri="{BB962C8B-B14F-4D97-AF65-F5344CB8AC3E}">
        <p14:creationId xmlns:p14="http://schemas.microsoft.com/office/powerpoint/2010/main" val="8780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BAED97F-812C-4790-838A-2C2EC8C2A53D}" type="datetimeFigureOut">
              <a:rPr lang="en-US" smtClean="0"/>
              <a:t>11/17/2018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3F246D6-4CA9-4016-9831-C51DF60D428E}" type="slidenum">
              <a:rPr lang="en-US" smtClean="0"/>
              <a:t>‹#›</a:t>
            </a:fld>
            <a:endParaRPr lang="en-US"/>
          </a:p>
        </p:txBody>
      </p:sp>
    </p:spTree>
    <p:extLst>
      <p:ext uri="{BB962C8B-B14F-4D97-AF65-F5344CB8AC3E}">
        <p14:creationId xmlns:p14="http://schemas.microsoft.com/office/powerpoint/2010/main" val="4112120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BAED97F-812C-4790-838A-2C2EC8C2A53D}" type="datetimeFigureOut">
              <a:rPr lang="en-US" smtClean="0"/>
              <a:t>11/17/2018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3F246D6-4CA9-4016-9831-C51DF60D428E}" type="slidenum">
              <a:rPr lang="en-US" smtClean="0"/>
              <a:t>‹#›</a:t>
            </a:fld>
            <a:endParaRPr lang="en-US"/>
          </a:p>
        </p:txBody>
      </p:sp>
    </p:spTree>
    <p:extLst>
      <p:ext uri="{BB962C8B-B14F-4D97-AF65-F5344CB8AC3E}">
        <p14:creationId xmlns:p14="http://schemas.microsoft.com/office/powerpoint/2010/main" val="3202345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BAED97F-812C-4790-838A-2C2EC8C2A53D}" type="datetimeFigureOut">
              <a:rPr lang="en-US" smtClean="0"/>
              <a:t>11/17/2018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3F246D6-4CA9-4016-9831-C51DF60D428E}" type="slidenum">
              <a:rPr lang="en-US" smtClean="0"/>
              <a:t>‹#›</a:t>
            </a:fld>
            <a:endParaRPr lang="en-US"/>
          </a:p>
        </p:txBody>
      </p:sp>
    </p:spTree>
    <p:extLst>
      <p:ext uri="{BB962C8B-B14F-4D97-AF65-F5344CB8AC3E}">
        <p14:creationId xmlns:p14="http://schemas.microsoft.com/office/powerpoint/2010/main" val="1135745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7BAED97F-812C-4790-838A-2C2EC8C2A53D}" type="datetimeFigureOut">
              <a:rPr lang="en-US" smtClean="0"/>
              <a:t>11/17/2018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3F246D6-4CA9-4016-9831-C51DF60D428E}" type="slidenum">
              <a:rPr lang="en-US" smtClean="0"/>
              <a:t>‹#›</a:t>
            </a:fld>
            <a:endParaRPr lang="en-US"/>
          </a:p>
        </p:txBody>
      </p:sp>
    </p:spTree>
    <p:extLst>
      <p:ext uri="{BB962C8B-B14F-4D97-AF65-F5344CB8AC3E}">
        <p14:creationId xmlns:p14="http://schemas.microsoft.com/office/powerpoint/2010/main" val="2156534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7BAED97F-812C-4790-838A-2C2EC8C2A53D}" type="datetimeFigureOut">
              <a:rPr lang="en-US" smtClean="0"/>
              <a:t>11/17/2018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13F246D6-4CA9-4016-9831-C51DF60D428E}" type="slidenum">
              <a:rPr lang="en-US" smtClean="0"/>
              <a:t>‹#›</a:t>
            </a:fld>
            <a:endParaRPr lang="en-US"/>
          </a:p>
        </p:txBody>
      </p:sp>
    </p:spTree>
    <p:extLst>
      <p:ext uri="{BB962C8B-B14F-4D97-AF65-F5344CB8AC3E}">
        <p14:creationId xmlns:p14="http://schemas.microsoft.com/office/powerpoint/2010/main" val="276403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7BAED97F-812C-4790-838A-2C2EC8C2A53D}" type="datetimeFigureOut">
              <a:rPr lang="en-US" smtClean="0"/>
              <a:t>11/17/2018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13F246D6-4CA9-4016-9831-C51DF60D428E}" type="slidenum">
              <a:rPr lang="en-US" smtClean="0"/>
              <a:t>‹#›</a:t>
            </a:fld>
            <a:endParaRPr lang="en-US"/>
          </a:p>
        </p:txBody>
      </p:sp>
    </p:spTree>
    <p:extLst>
      <p:ext uri="{BB962C8B-B14F-4D97-AF65-F5344CB8AC3E}">
        <p14:creationId xmlns:p14="http://schemas.microsoft.com/office/powerpoint/2010/main" val="3615824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BAED97F-812C-4790-838A-2C2EC8C2A53D}" type="datetimeFigureOut">
              <a:rPr lang="en-US" smtClean="0"/>
              <a:t>11/17/2018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13F246D6-4CA9-4016-9831-C51DF60D428E}" type="slidenum">
              <a:rPr lang="en-US" smtClean="0"/>
              <a:t>‹#›</a:t>
            </a:fld>
            <a:endParaRPr lang="en-US"/>
          </a:p>
        </p:txBody>
      </p:sp>
    </p:spTree>
    <p:extLst>
      <p:ext uri="{BB962C8B-B14F-4D97-AF65-F5344CB8AC3E}">
        <p14:creationId xmlns:p14="http://schemas.microsoft.com/office/powerpoint/2010/main" val="1094906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BAED97F-812C-4790-838A-2C2EC8C2A53D}" type="datetimeFigureOut">
              <a:rPr lang="en-US" smtClean="0"/>
              <a:t>11/17/2018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3F246D6-4CA9-4016-9831-C51DF60D428E}" type="slidenum">
              <a:rPr lang="en-US" smtClean="0"/>
              <a:t>‹#›</a:t>
            </a:fld>
            <a:endParaRPr lang="en-US"/>
          </a:p>
        </p:txBody>
      </p:sp>
    </p:spTree>
    <p:extLst>
      <p:ext uri="{BB962C8B-B14F-4D97-AF65-F5344CB8AC3E}">
        <p14:creationId xmlns:p14="http://schemas.microsoft.com/office/powerpoint/2010/main" val="4081456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BAED97F-812C-4790-838A-2C2EC8C2A53D}" type="datetimeFigureOut">
              <a:rPr lang="en-US" smtClean="0"/>
              <a:t>11/17/2018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3F246D6-4CA9-4016-9831-C51DF60D428E}" type="slidenum">
              <a:rPr lang="en-US" smtClean="0"/>
              <a:t>‹#›</a:t>
            </a:fld>
            <a:endParaRPr lang="en-US"/>
          </a:p>
        </p:txBody>
      </p:sp>
    </p:spTree>
    <p:extLst>
      <p:ext uri="{BB962C8B-B14F-4D97-AF65-F5344CB8AC3E}">
        <p14:creationId xmlns:p14="http://schemas.microsoft.com/office/powerpoint/2010/main" val="4022941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AED97F-812C-4790-838A-2C2EC8C2A53D}" type="datetimeFigureOut">
              <a:rPr lang="en-US" smtClean="0"/>
              <a:t>11/17/2018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246D6-4CA9-4016-9831-C51DF60D428E}" type="slidenum">
              <a:rPr lang="en-US" smtClean="0"/>
              <a:t>‹#›</a:t>
            </a:fld>
            <a:endParaRPr lang="en-US"/>
          </a:p>
        </p:txBody>
      </p:sp>
    </p:spTree>
    <p:extLst>
      <p:ext uri="{BB962C8B-B14F-4D97-AF65-F5344CB8AC3E}">
        <p14:creationId xmlns:p14="http://schemas.microsoft.com/office/powerpoint/2010/main" val="2389434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http://hazemsakeek.com/Physics_Lectures/Mechanics/mechanicsimages/lect%2089.gif"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755576" y="751344"/>
            <a:ext cx="8064896" cy="4647426"/>
          </a:xfrm>
          <a:prstGeom prst="rect">
            <a:avLst/>
          </a:prstGeom>
        </p:spPr>
        <p:txBody>
          <a:bodyPr wrap="square">
            <a:spAutoFit/>
          </a:bodyPr>
          <a:lstStyle/>
          <a:p>
            <a:pPr algn="ctr" rtl="1"/>
            <a:r>
              <a:rPr lang="ar-SA" sz="4400" b="1" dirty="0">
                <a:solidFill>
                  <a:srgbClr val="FF0000"/>
                </a:solidFill>
              </a:rPr>
              <a:t>قوة الاحتكاك</a:t>
            </a:r>
            <a:endParaRPr lang="en-US" sz="4400" dirty="0">
              <a:solidFill>
                <a:srgbClr val="FF0000"/>
              </a:solidFill>
            </a:endParaRPr>
          </a:p>
          <a:p>
            <a:pPr algn="ctr"/>
            <a:r>
              <a:rPr lang="en-GB" sz="2800" b="1" dirty="0"/>
              <a:t>Force of friction</a:t>
            </a:r>
            <a:endParaRPr lang="en-US" sz="2800" dirty="0"/>
          </a:p>
          <a:p>
            <a:pPr algn="r" rtl="1"/>
            <a:r>
              <a:rPr lang="ar-SA" sz="2800" b="1" dirty="0"/>
              <a:t>لقد أهملنا سابقاً القوة الناتجة عن الاحتكاك وذلك بفرض أن الأجسام تتحرك على أسطح ناعمة </a:t>
            </a:r>
            <a:r>
              <a:rPr lang="en-GB" sz="2800" b="1" dirty="0"/>
              <a:t>smooth surfaces</a:t>
            </a:r>
            <a:r>
              <a:rPr lang="ar-SA" sz="2800" b="1" dirty="0"/>
              <a:t> وذلك حتى لا نزيد عدد المعادلات الرياضية المصاحبة لحل مسائل الميكانيكا، ولكن وبعد أن قطعنا شوطاً في التعامل مع متجهات القوة بمختلف أنواعها مثل الوزن </a:t>
            </a:r>
            <a:r>
              <a:rPr lang="en-GB" sz="2800" b="1" i="1" dirty="0"/>
              <a:t>W</a:t>
            </a:r>
            <a:r>
              <a:rPr lang="ar-SA" sz="2800" b="1" dirty="0"/>
              <a:t> والشد </a:t>
            </a:r>
            <a:r>
              <a:rPr lang="en-GB" sz="2800" b="1" i="1" dirty="0"/>
              <a:t>T</a:t>
            </a:r>
            <a:r>
              <a:rPr lang="ar-SA" sz="2800" b="1" dirty="0"/>
              <a:t> ورد الفعل </a:t>
            </a:r>
            <a:r>
              <a:rPr lang="en-GB" sz="2800" b="1" i="1" dirty="0"/>
              <a:t>N</a:t>
            </a:r>
            <a:r>
              <a:rPr lang="ar-SA" sz="2800" b="1" dirty="0"/>
              <a:t> والقوة الخارجية المؤثرة على الحركة </a:t>
            </a:r>
            <a:r>
              <a:rPr lang="en-GB" sz="2800" b="1" i="1" dirty="0"/>
              <a:t>F</a:t>
            </a:r>
            <a:r>
              <a:rPr lang="ar-SA" sz="2800" b="1" dirty="0"/>
              <a:t>،  سندخل نوع آخر من القوة المؤثرة على الحركة وهى قوة الاحتكاك </a:t>
            </a:r>
            <a:r>
              <a:rPr lang="en-GB" sz="2800" b="1" i="1" dirty="0"/>
              <a:t>force of friction</a:t>
            </a:r>
            <a:r>
              <a:rPr lang="ar-SA" sz="2800" b="1" dirty="0"/>
              <a:t> ويرمز لها بالرمز </a:t>
            </a:r>
            <a:r>
              <a:rPr lang="en-GB" sz="2800" b="1" i="1" dirty="0"/>
              <a:t>f</a:t>
            </a:r>
            <a:r>
              <a:rPr lang="ar-SA" sz="2800" b="1" dirty="0"/>
              <a:t>  واتجاه هذه القوة دائماً عكس اتجاه الحركة وهي ناتجة عن خشونة الأسطح المتحركة</a:t>
            </a:r>
            <a:r>
              <a:rPr lang="ar-SA" sz="2800" b="1" dirty="0" smtClean="0"/>
              <a:t>.</a:t>
            </a:r>
            <a:endParaRPr lang="en-US" sz="2800" dirty="0"/>
          </a:p>
        </p:txBody>
      </p:sp>
    </p:spTree>
    <p:extLst>
      <p:ext uri="{BB962C8B-B14F-4D97-AF65-F5344CB8AC3E}">
        <p14:creationId xmlns:p14="http://schemas.microsoft.com/office/powerpoint/2010/main" val="1594275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1628800"/>
            <a:ext cx="7038528" cy="3108543"/>
          </a:xfrm>
          <a:prstGeom prst="rect">
            <a:avLst/>
          </a:prstGeom>
        </p:spPr>
        <p:txBody>
          <a:bodyPr wrap="square">
            <a:spAutoFit/>
          </a:bodyPr>
          <a:lstStyle/>
          <a:p>
            <a:pPr algn="just" rtl="1"/>
            <a:r>
              <a:rPr lang="ar-SA" sz="2800" b="1" dirty="0" smtClean="0"/>
              <a:t>من التجارب العملية لوحظ أن قوة الاحتكاك للأجسام الساكنة أكبر من قوة الاحتكاك للأجسام المتحركة.  وهذا شيء نلاحظه في حياتنا العملية حيث يحتاج الشخص إلى قوة كبيرة في بداية الأمر لتحريك صندوق خشبي على الأرض ولكن بعد أن يتحرك الجسم نلاحظ أن القوة اللازمة أصبحت أقل من ذي قبل وهذا لأن الجسم أصبح متحركاً وبالتالي فإن قوة الاحتكاك تصبح أقل.</a:t>
            </a:r>
            <a:endParaRPr lang="en-US" sz="2800" dirty="0"/>
          </a:p>
        </p:txBody>
      </p:sp>
    </p:spTree>
    <p:extLst>
      <p:ext uri="{BB962C8B-B14F-4D97-AF65-F5344CB8AC3E}">
        <p14:creationId xmlns:p14="http://schemas.microsoft.com/office/powerpoint/2010/main" val="3974455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ect%20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548680"/>
            <a:ext cx="4741019" cy="553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4455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908720"/>
            <a:ext cx="6984776" cy="1384995"/>
          </a:xfrm>
          <a:prstGeom prst="rect">
            <a:avLst/>
          </a:prstGeom>
        </p:spPr>
        <p:txBody>
          <a:bodyPr wrap="square">
            <a:spAutoFit/>
          </a:bodyPr>
          <a:lstStyle/>
          <a:p>
            <a:pPr algn="r" rtl="1"/>
            <a:r>
              <a:rPr lang="ar-SA" sz="2800" b="1" dirty="0"/>
              <a:t>لهذا السبب يمكن تقسيم الاحتكاك إلى نوعين هما الاحتكاك السكوني </a:t>
            </a:r>
            <a:r>
              <a:rPr lang="en-GB" sz="2800" b="1" i="1" dirty="0"/>
              <a:t>static friction</a:t>
            </a:r>
            <a:r>
              <a:rPr lang="en-GB" sz="2800" b="1" dirty="0"/>
              <a:t> </a:t>
            </a:r>
            <a:r>
              <a:rPr lang="ar-SA" sz="2800" b="1" dirty="0"/>
              <a:t>والاحتكاك الحركي </a:t>
            </a:r>
            <a:r>
              <a:rPr lang="en-GB" sz="2800" b="1" i="1" dirty="0"/>
              <a:t>kinetic friction</a:t>
            </a:r>
            <a:r>
              <a:rPr lang="ar-SA" sz="2800" b="1" dirty="0"/>
              <a:t>.</a:t>
            </a:r>
            <a:endParaRPr lang="en-US" sz="2800" dirty="0"/>
          </a:p>
        </p:txBody>
      </p:sp>
      <p:pic>
        <p:nvPicPr>
          <p:cNvPr id="2050" name="Picture 2" descr="lect%208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293714"/>
            <a:ext cx="7567097" cy="2935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4455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969690"/>
            <a:ext cx="7776864" cy="3539430"/>
          </a:xfrm>
          <a:prstGeom prst="rect">
            <a:avLst/>
          </a:prstGeom>
        </p:spPr>
        <p:txBody>
          <a:bodyPr wrap="square">
            <a:spAutoFit/>
          </a:bodyPr>
          <a:lstStyle/>
          <a:p>
            <a:pPr algn="r" rtl="1"/>
            <a:r>
              <a:rPr lang="ar-SA" sz="2800" b="1" dirty="0"/>
              <a:t>ولقد وجد عمليا أن قوة الاحتكاك تتناسب طردياً مع قوة رد الفعل لهذا فإن الاحتكاك يمكن أن يكتب كالتالي:</a:t>
            </a:r>
            <a:endParaRPr lang="en-US" sz="2800" dirty="0"/>
          </a:p>
          <a:p>
            <a:pPr algn="r"/>
            <a:r>
              <a:rPr lang="en-GB" sz="2800" b="1" i="1" dirty="0"/>
              <a:t>f</a:t>
            </a:r>
            <a:r>
              <a:rPr lang="en-GB" sz="2800" b="1" dirty="0"/>
              <a:t> = m </a:t>
            </a:r>
            <a:r>
              <a:rPr lang="en-GB" sz="2800" b="1" i="1" dirty="0"/>
              <a:t>N</a:t>
            </a:r>
            <a:r>
              <a:rPr lang="en-US" sz="2800" b="1" dirty="0"/>
              <a:t>   </a:t>
            </a:r>
            <a:endParaRPr lang="en-US" sz="2800" dirty="0"/>
          </a:p>
          <a:p>
            <a:pPr algn="r" rtl="1"/>
            <a:r>
              <a:rPr lang="ar-SA" sz="2800" b="1" dirty="0"/>
              <a:t>حيث </a:t>
            </a:r>
            <a:r>
              <a:rPr lang="en-GB" sz="2800" b="1" dirty="0"/>
              <a:t>m</a:t>
            </a:r>
            <a:r>
              <a:rPr lang="ar-SA" sz="2800" b="1" dirty="0"/>
              <a:t> تسمى معامل الاحتكاك، وفى حالة الاحتكاك السكوني تسمى </a:t>
            </a:r>
            <a:r>
              <a:rPr lang="en-GB" sz="2800" b="1" i="1" dirty="0"/>
              <a:t>Coefficient of static friction</a:t>
            </a:r>
            <a:r>
              <a:rPr lang="ar-SA" sz="2800" b="1" dirty="0"/>
              <a:t>، </a:t>
            </a:r>
            <a:r>
              <a:rPr lang="en-GB" sz="2800" b="1" dirty="0" err="1"/>
              <a:t>m</a:t>
            </a:r>
            <a:r>
              <a:rPr lang="en-GB" sz="2800" b="1" baseline="-25000" dirty="0" err="1"/>
              <a:t>s</a:t>
            </a:r>
            <a:r>
              <a:rPr lang="ar-SA" sz="2800" b="1" dirty="0"/>
              <a:t> أما في حالة الاحتكاك الحركي تسمى </a:t>
            </a:r>
            <a:r>
              <a:rPr lang="en-GB" sz="2800" b="1" i="1" dirty="0"/>
              <a:t>Coefficient of kinetic friction</a:t>
            </a:r>
            <a:r>
              <a:rPr lang="en-GB" sz="2800" b="1" dirty="0"/>
              <a:t>, </a:t>
            </a:r>
            <a:r>
              <a:rPr lang="en-GB" sz="2800" b="1" dirty="0" err="1"/>
              <a:t>m</a:t>
            </a:r>
            <a:r>
              <a:rPr lang="en-GB" sz="2800" b="1" baseline="-25000" dirty="0" err="1"/>
              <a:t>k</a:t>
            </a:r>
            <a:r>
              <a:rPr lang="ar-SA" sz="2800" b="1" dirty="0"/>
              <a:t>.</a:t>
            </a:r>
            <a:endParaRPr lang="en-US" sz="2800" dirty="0"/>
          </a:p>
          <a:p>
            <a:pPr algn="r" rtl="1"/>
            <a:r>
              <a:rPr lang="ar-SA" sz="2800" b="1" dirty="0"/>
              <a:t>وعند تمثيل العلاقة بين القوة المؤثرة على جسم وقوة الاحتكاك بيانياً ينتج الشكل التالي:</a:t>
            </a:r>
            <a:endParaRPr lang="en-US" sz="2800" dirty="0"/>
          </a:p>
        </p:txBody>
      </p:sp>
    </p:spTree>
    <p:extLst>
      <p:ext uri="{BB962C8B-B14F-4D97-AF65-F5344CB8AC3E}">
        <p14:creationId xmlns:p14="http://schemas.microsoft.com/office/powerpoint/2010/main" val="3974455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ect%208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7685" y="1124744"/>
            <a:ext cx="6320659"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4455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07704" y="548680"/>
            <a:ext cx="6678488" cy="1015663"/>
          </a:xfrm>
          <a:prstGeom prst="rect">
            <a:avLst/>
          </a:prstGeom>
        </p:spPr>
        <p:txBody>
          <a:bodyPr wrap="square">
            <a:spAutoFit/>
          </a:bodyPr>
          <a:lstStyle/>
          <a:p>
            <a:pPr algn="r" rtl="1"/>
            <a:r>
              <a:rPr lang="ar-SA" sz="2000" b="1" dirty="0"/>
              <a:t>معامل الاحتكاك الحركي يكون دائما أكبر من معامل الاحتكاك السكوني ومعامل الاحتكاك ليس له وحدة.</a:t>
            </a:r>
            <a:endParaRPr lang="en-US" sz="2000" dirty="0"/>
          </a:p>
          <a:p>
            <a:pPr algn="r"/>
            <a:r>
              <a:rPr lang="en-US" sz="2000" b="1" dirty="0"/>
              <a:t>Evaluation of the force of friction</a:t>
            </a:r>
            <a:endParaRPr lang="en-US" sz="2000" dirty="0"/>
          </a:p>
        </p:txBody>
      </p:sp>
      <p:sp>
        <p:nvSpPr>
          <p:cNvPr id="4" name="مستطيل 3"/>
          <p:cNvSpPr/>
          <p:nvPr/>
        </p:nvSpPr>
        <p:spPr>
          <a:xfrm>
            <a:off x="899592" y="1564343"/>
            <a:ext cx="5526360" cy="646331"/>
          </a:xfrm>
          <a:prstGeom prst="rect">
            <a:avLst/>
          </a:prstGeom>
        </p:spPr>
        <p:txBody>
          <a:bodyPr wrap="square">
            <a:spAutoFit/>
          </a:bodyPr>
          <a:lstStyle/>
          <a:p>
            <a:r>
              <a:rPr lang="en-US" b="1" dirty="0"/>
              <a:t> </a:t>
            </a:r>
            <a:endParaRPr lang="en-US" dirty="0"/>
          </a:p>
          <a:p>
            <a:r>
              <a:rPr lang="en-GB" b="1" dirty="0"/>
              <a:t>Case (1)</a:t>
            </a:r>
            <a:r>
              <a:rPr lang="en-US" b="1" dirty="0"/>
              <a:t> when a body slides on a horizontal surface</a:t>
            </a:r>
            <a:endParaRPr lang="en-US" dirty="0"/>
          </a:p>
        </p:txBody>
      </p:sp>
      <p:pic>
        <p:nvPicPr>
          <p:cNvPr id="1027" name="Picture 3" descr="lect%208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2052" y="2302966"/>
            <a:ext cx="3987800" cy="151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917848" y="3779748"/>
            <a:ext cx="6390456" cy="369332"/>
          </a:xfrm>
          <a:prstGeom prst="rect">
            <a:avLst/>
          </a:prstGeom>
        </p:spPr>
        <p:txBody>
          <a:bodyPr wrap="square">
            <a:spAutoFit/>
          </a:bodyPr>
          <a:lstStyle/>
          <a:p>
            <a:r>
              <a:rPr lang="en-GB" b="1" dirty="0"/>
              <a:t>Case (2)</a:t>
            </a:r>
            <a:r>
              <a:rPr lang="en-US" b="1" dirty="0"/>
              <a:t> when a body slides on an inclined surface</a:t>
            </a:r>
            <a:endParaRPr lang="en-US" dirty="0"/>
          </a:p>
        </p:txBody>
      </p:sp>
      <p:pic>
        <p:nvPicPr>
          <p:cNvPr id="1028" name="Picture 4" descr="lect%208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1616" y="4264025"/>
            <a:ext cx="4114800" cy="126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4455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476672"/>
            <a:ext cx="6984776" cy="1754326"/>
          </a:xfrm>
          <a:prstGeom prst="rect">
            <a:avLst/>
          </a:prstGeom>
        </p:spPr>
        <p:txBody>
          <a:bodyPr wrap="square">
            <a:spAutoFit/>
          </a:bodyPr>
          <a:lstStyle/>
          <a:p>
            <a:r>
              <a:rPr lang="en-US" b="1" dirty="0"/>
              <a:t>Example</a:t>
            </a:r>
            <a:endParaRPr lang="en-US" dirty="0"/>
          </a:p>
          <a:p>
            <a:r>
              <a:rPr lang="en-US" b="1" dirty="0"/>
              <a:t>Two blocks are connected by a light string over a frictionless pulley as shown in Figure 3.14.  The coefficient of sliding friction between </a:t>
            </a:r>
            <a:r>
              <a:rPr lang="en-US" b="1" i="1" dirty="0"/>
              <a:t>m</a:t>
            </a:r>
            <a:r>
              <a:rPr lang="en-US" b="1" baseline="-25000" dirty="0"/>
              <a:t>1</a:t>
            </a:r>
            <a:r>
              <a:rPr lang="en-US" b="1" dirty="0"/>
              <a:t> and the surface is m.  </a:t>
            </a:r>
            <a:r>
              <a:rPr lang="en-GB" b="1" dirty="0"/>
              <a:t>Find the acceleration of the two blocks and the tension in the string.</a:t>
            </a:r>
            <a:endParaRPr lang="en-US" dirty="0"/>
          </a:p>
          <a:p>
            <a:r>
              <a:rPr lang="en-US" b="1" dirty="0"/>
              <a:t>Solution</a:t>
            </a:r>
            <a:endParaRPr lang="en-US" dirty="0"/>
          </a:p>
        </p:txBody>
      </p:sp>
      <p:pic>
        <p:nvPicPr>
          <p:cNvPr id="3" name="Picture 2" descr="lect%208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2052369"/>
            <a:ext cx="6423050" cy="3968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 name="Picture 1" descr="http://hazemsakeek.com/Physics_Lectures/Mechanics/mechanicsimages/lect%2089.gif"/>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457200"/>
            <a:ext cx="1485900" cy="6953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1228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rPr>
              <a:t>The tension </a:t>
            </a:r>
            <a:r>
              <a:rPr kumimoji="0" lang="en-US" sz="1600" b="1" i="1" u="none" strike="noStrike" cap="none" normalizeH="0" baseline="0" smtClean="0">
                <a:ln>
                  <a:noFill/>
                </a:ln>
                <a:solidFill>
                  <a:schemeClr val="tx1"/>
                </a:solidFill>
                <a:effectLst/>
                <a:latin typeface="Arial" pitchFamily="34" charset="0"/>
                <a:ea typeface="Times New Roman" pitchFamily="18" charset="0"/>
                <a:cs typeface="Simplified Arabic" pitchFamily="18" charset="-78"/>
              </a:rPr>
              <a:t>T</a:t>
            </a:r>
            <a:r>
              <a:rPr kumimoji="0" lang="en-US" sz="16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rPr>
              <a:t> is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74455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51520" y="764704"/>
            <a:ext cx="8568952"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Consider the motion of </a:t>
            </a:r>
            <a:r>
              <a:rPr kumimoji="0" lang="en-GB"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m</a:t>
            </a:r>
            <a:r>
              <a:rPr kumimoji="0" lang="en-GB" sz="1600" b="1" i="0" u="none" strike="noStrike" cap="none" normalizeH="0" baseline="-30000" dirty="0" smtClean="0">
                <a:ln>
                  <a:noFill/>
                </a:ln>
                <a:solidFill>
                  <a:schemeClr val="tx1"/>
                </a:solidFill>
                <a:effectLst/>
                <a:latin typeface="Arial" pitchFamily="34" charset="0"/>
                <a:ea typeface="Times New Roman" pitchFamily="18" charset="0"/>
                <a:cs typeface="Simplified Arabic" pitchFamily="18" charset="-78"/>
              </a:rPr>
              <a:t>1</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Since its motion to the right, then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T </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&gt;</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f</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If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T</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were less than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f</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the blocks would remain stationary.</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a:t>
            </a:r>
            <a:r>
              <a:rPr kumimoji="0" lang="en-US" sz="1600" b="1" i="0" u="none" strike="noStrike" cap="none" normalizeH="0" baseline="0" dirty="0" err="1" smtClean="0">
                <a:ln>
                  <a:noFill/>
                </a:ln>
                <a:solidFill>
                  <a:schemeClr val="tx1"/>
                </a:solidFill>
                <a:effectLst/>
                <a:latin typeface="Symbol" pitchFamily="18" charset="2"/>
                <a:ea typeface="Times New Roman" pitchFamily="18" charset="0"/>
                <a:cs typeface="Simplified Arabic" pitchFamily="18" charset="-78"/>
              </a:rPr>
              <a:t>å</a:t>
            </a:r>
            <a:r>
              <a:rPr kumimoji="0" lang="en-US" sz="1600" b="1" i="1" u="none" strike="noStrike" cap="none" normalizeH="0" baseline="0" dirty="0" err="1" smtClean="0">
                <a:ln>
                  <a:noFill/>
                </a:ln>
                <a:solidFill>
                  <a:schemeClr val="tx1"/>
                </a:solidFill>
                <a:effectLst/>
                <a:latin typeface="Arial" pitchFamily="34" charset="0"/>
                <a:ea typeface="Times New Roman" pitchFamily="18" charset="0"/>
                <a:cs typeface="Simplified Arabic" pitchFamily="18" charset="-78"/>
              </a:rPr>
              <a:t>F</a:t>
            </a:r>
            <a:r>
              <a:rPr kumimoji="0" lang="en-US" sz="1600" b="1" i="0" u="none" strike="noStrike" cap="none" normalizeH="0" baseline="-30000" dirty="0" err="1" smtClean="0">
                <a:ln>
                  <a:noFill/>
                </a:ln>
                <a:solidFill>
                  <a:schemeClr val="tx1"/>
                </a:solidFill>
                <a:effectLst/>
                <a:latin typeface="Arial" pitchFamily="34" charset="0"/>
                <a:ea typeface="Times New Roman" pitchFamily="18" charset="0"/>
                <a:cs typeface="Simplified Arabic" pitchFamily="18" charset="-78"/>
              </a:rPr>
              <a:t>x</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(on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m</a:t>
            </a:r>
            <a:r>
              <a:rPr kumimoji="0" lang="en-US" sz="1600" b="1" i="0" u="none" strike="noStrike" cap="none" normalizeH="0" baseline="-30000" dirty="0" smtClean="0">
                <a:ln>
                  <a:noFill/>
                </a:ln>
                <a:solidFill>
                  <a:schemeClr val="tx1"/>
                </a:solidFill>
                <a:effectLst/>
                <a:latin typeface="Arial" pitchFamily="34" charset="0"/>
                <a:ea typeface="Times New Roman" pitchFamily="18" charset="0"/>
                <a:cs typeface="Simplified Arabic" pitchFamily="18" charset="-78"/>
              </a:rPr>
              <a:t>1</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T</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f</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m</a:t>
            </a:r>
            <a:r>
              <a:rPr kumimoji="0" lang="en-US" sz="1600" b="1" i="0" u="none" strike="noStrike" cap="none" normalizeH="0" baseline="-30000" dirty="0" smtClean="0">
                <a:ln>
                  <a:noFill/>
                </a:ln>
                <a:solidFill>
                  <a:schemeClr val="tx1"/>
                </a:solidFill>
                <a:effectLst/>
                <a:latin typeface="Arial" pitchFamily="34" charset="0"/>
                <a:ea typeface="Times New Roman" pitchFamily="18" charset="0"/>
                <a:cs typeface="Simplified Arabic" pitchFamily="18" charset="-78"/>
              </a:rPr>
              <a:t>1</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a</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a:t>
            </a:r>
            <a:r>
              <a:rPr kumimoji="0" lang="en-US" sz="1600" b="1" i="0" u="none" strike="noStrike" cap="none" normalizeH="0" baseline="0" dirty="0" err="1" smtClean="0">
                <a:ln>
                  <a:noFill/>
                </a:ln>
                <a:solidFill>
                  <a:schemeClr val="tx1"/>
                </a:solidFill>
                <a:effectLst/>
                <a:latin typeface="Symbol" pitchFamily="18" charset="2"/>
                <a:ea typeface="Times New Roman" pitchFamily="18" charset="0"/>
                <a:cs typeface="Simplified Arabic" pitchFamily="18" charset="-78"/>
              </a:rPr>
              <a:t>å</a:t>
            </a:r>
            <a:r>
              <a:rPr kumimoji="0" lang="en-US" sz="1600" b="1" i="1" u="none" strike="noStrike" cap="none" normalizeH="0" baseline="0" dirty="0" err="1" smtClean="0">
                <a:ln>
                  <a:noFill/>
                </a:ln>
                <a:solidFill>
                  <a:schemeClr val="tx1"/>
                </a:solidFill>
                <a:effectLst/>
                <a:latin typeface="Arial" pitchFamily="34" charset="0"/>
                <a:ea typeface="Times New Roman" pitchFamily="18" charset="0"/>
                <a:cs typeface="Simplified Arabic" pitchFamily="18" charset="-78"/>
              </a:rPr>
              <a:t>F</a:t>
            </a:r>
            <a:r>
              <a:rPr kumimoji="0" lang="en-US" sz="1600" b="1" i="0" u="none" strike="noStrike" cap="none" normalizeH="0" baseline="-30000" dirty="0" err="1" smtClean="0">
                <a:ln>
                  <a:noFill/>
                </a:ln>
                <a:solidFill>
                  <a:schemeClr val="tx1"/>
                </a:solidFill>
                <a:effectLst/>
                <a:latin typeface="Arial" pitchFamily="34" charset="0"/>
                <a:ea typeface="Times New Roman" pitchFamily="18" charset="0"/>
                <a:cs typeface="Simplified Arabic" pitchFamily="18" charset="-78"/>
              </a:rPr>
              <a:t>y</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(on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m</a:t>
            </a:r>
            <a:r>
              <a:rPr kumimoji="0" lang="en-US" sz="1600" b="1" i="0" u="none" strike="noStrike" cap="none" normalizeH="0" baseline="-30000" dirty="0" smtClean="0">
                <a:ln>
                  <a:noFill/>
                </a:ln>
                <a:solidFill>
                  <a:schemeClr val="tx1"/>
                </a:solidFill>
                <a:effectLst/>
                <a:latin typeface="Arial" pitchFamily="34" charset="0"/>
                <a:ea typeface="Times New Roman" pitchFamily="18" charset="0"/>
                <a:cs typeface="Simplified Arabic" pitchFamily="18" charset="-78"/>
              </a:rPr>
              <a:t>1</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N</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m</a:t>
            </a:r>
            <a:r>
              <a:rPr kumimoji="0" lang="en-US" sz="1600" b="1" i="0" u="none" strike="noStrike" cap="none" normalizeH="0" baseline="-30000" dirty="0" smtClean="0">
                <a:ln>
                  <a:noFill/>
                </a:ln>
                <a:solidFill>
                  <a:schemeClr val="tx1"/>
                </a:solidFill>
                <a:effectLst/>
                <a:latin typeface="Arial" pitchFamily="34" charset="0"/>
                <a:ea typeface="Times New Roman" pitchFamily="18" charset="0"/>
                <a:cs typeface="Simplified Arabic" pitchFamily="18" charset="-78"/>
              </a:rPr>
              <a:t>1</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g</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 0</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since </a:t>
            </a:r>
            <a:r>
              <a:rPr kumimoji="0" lang="en-GB"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f </a:t>
            </a: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a:t>
            </a:r>
            <a:r>
              <a:rPr kumimoji="0" lang="en-GB" sz="1600" b="1" i="0" u="none" strike="noStrike" cap="none" normalizeH="0" baseline="0" dirty="0" err="1" smtClean="0">
                <a:ln>
                  <a:noFill/>
                </a:ln>
                <a:solidFill>
                  <a:schemeClr val="tx1"/>
                </a:solidFill>
                <a:effectLst/>
                <a:latin typeface="Symbol" pitchFamily="18" charset="2"/>
                <a:ea typeface="Times New Roman" pitchFamily="18" charset="0"/>
                <a:cs typeface="Simplified Arabic" pitchFamily="18" charset="-78"/>
              </a:rPr>
              <a:t>m</a:t>
            </a:r>
            <a:r>
              <a:rPr kumimoji="0" lang="en-GB" sz="1600" b="1" i="1" u="none" strike="noStrike" cap="none" normalizeH="0" baseline="0" dirty="0" err="1" smtClean="0">
                <a:ln>
                  <a:noFill/>
                </a:ln>
                <a:solidFill>
                  <a:schemeClr val="tx1"/>
                </a:solidFill>
                <a:effectLst/>
                <a:latin typeface="Arial" pitchFamily="34" charset="0"/>
                <a:ea typeface="Times New Roman" pitchFamily="18" charset="0"/>
                <a:cs typeface="Simplified Arabic" pitchFamily="18" charset="-78"/>
              </a:rPr>
              <a:t>N</a:t>
            </a: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 </a:t>
            </a:r>
            <a:r>
              <a:rPr kumimoji="0" lang="en-GB"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m</a:t>
            </a:r>
            <a:r>
              <a:rPr kumimoji="0" lang="en-GB" sz="1600" b="1" i="0" u="none" strike="noStrike" cap="none" normalizeH="0" baseline="-30000" dirty="0" smtClean="0">
                <a:ln>
                  <a:noFill/>
                </a:ln>
                <a:solidFill>
                  <a:schemeClr val="tx1"/>
                </a:solidFill>
                <a:effectLst/>
                <a:latin typeface="Arial" pitchFamily="34" charset="0"/>
                <a:ea typeface="Times New Roman" pitchFamily="18" charset="0"/>
                <a:cs typeface="Simplified Arabic" pitchFamily="18" charset="-78"/>
              </a:rPr>
              <a:t>1</a:t>
            </a:r>
            <a:r>
              <a:rPr kumimoji="0" lang="en-GB"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g</a:t>
            </a: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 then</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a:t>
            </a:r>
            <a:r>
              <a:rPr kumimoji="0" lang="en-GB"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T</a:t>
            </a: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 </a:t>
            </a:r>
            <a:r>
              <a:rPr kumimoji="0" lang="en-GB"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m</a:t>
            </a:r>
            <a:r>
              <a:rPr kumimoji="0" lang="en-GB" sz="1600" b="1" i="0" u="none" strike="noStrike" cap="none" normalizeH="0" baseline="-30000" dirty="0" smtClean="0">
                <a:ln>
                  <a:noFill/>
                </a:ln>
                <a:solidFill>
                  <a:schemeClr val="tx1"/>
                </a:solidFill>
                <a:effectLst/>
                <a:latin typeface="Arial" pitchFamily="34" charset="0"/>
                <a:ea typeface="Times New Roman" pitchFamily="18" charset="0"/>
                <a:cs typeface="Simplified Arabic" pitchFamily="18" charset="-78"/>
              </a:rPr>
              <a:t>1</a:t>
            </a: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a:t>
            </a:r>
            <a:r>
              <a:rPr kumimoji="0" lang="en-GB" sz="1600" b="1" i="1" u="none" strike="noStrike" cap="none" normalizeH="0" baseline="0" dirty="0" err="1" smtClean="0">
                <a:ln>
                  <a:noFill/>
                </a:ln>
                <a:solidFill>
                  <a:schemeClr val="tx1"/>
                </a:solidFill>
                <a:effectLst/>
                <a:latin typeface="Arial" pitchFamily="34" charset="0"/>
                <a:ea typeface="Times New Roman" pitchFamily="18" charset="0"/>
                <a:cs typeface="Simplified Arabic" pitchFamily="18" charset="-78"/>
              </a:rPr>
              <a:t>a</a:t>
            </a:r>
            <a:r>
              <a:rPr kumimoji="0" lang="en-GB" sz="1600" b="1" i="0" u="none" strike="noStrike" cap="none" normalizeH="0" baseline="0" dirty="0" err="1" smtClean="0">
                <a:ln>
                  <a:noFill/>
                </a:ln>
                <a:solidFill>
                  <a:schemeClr val="tx1"/>
                </a:solidFill>
                <a:effectLst/>
                <a:latin typeface="Arial" pitchFamily="34" charset="0"/>
                <a:ea typeface="Times New Roman" pitchFamily="18" charset="0"/>
                <a:cs typeface="Simplified Arabic" pitchFamily="18" charset="-78"/>
              </a:rPr>
              <a:t>+</a:t>
            </a:r>
            <a:r>
              <a:rPr kumimoji="0" lang="en-GB" sz="1600" b="1" i="0" u="none" strike="noStrike" cap="none" normalizeH="0" baseline="0" dirty="0" err="1" smtClean="0">
                <a:ln>
                  <a:noFill/>
                </a:ln>
                <a:solidFill>
                  <a:schemeClr val="tx1"/>
                </a:solidFill>
                <a:effectLst/>
                <a:latin typeface="Symbol" pitchFamily="18" charset="2"/>
                <a:ea typeface="Times New Roman" pitchFamily="18" charset="0"/>
                <a:cs typeface="Simplified Arabic" pitchFamily="18" charset="-78"/>
              </a:rPr>
              <a:t>m</a:t>
            </a:r>
            <a:r>
              <a:rPr kumimoji="0" lang="en-GB" sz="1600" b="1" i="1" u="none" strike="noStrike" cap="none" normalizeH="0" baseline="0" dirty="0" err="1" smtClean="0">
                <a:ln>
                  <a:noFill/>
                </a:ln>
                <a:solidFill>
                  <a:schemeClr val="tx1"/>
                </a:solidFill>
                <a:effectLst/>
                <a:latin typeface="Arial" pitchFamily="34" charset="0"/>
                <a:ea typeface="Times New Roman" pitchFamily="18" charset="0"/>
                <a:cs typeface="Simplified Arabic" pitchFamily="18" charset="-78"/>
              </a:rPr>
              <a:t>g</a:t>
            </a: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For </a:t>
            </a:r>
            <a:r>
              <a:rPr kumimoji="0" lang="en-GB"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m</a:t>
            </a:r>
            <a:r>
              <a:rPr kumimoji="0" lang="en-GB" sz="1600" b="1" i="0" u="none" strike="noStrike" cap="none" normalizeH="0" baseline="-30000" dirty="0" smtClean="0">
                <a:ln>
                  <a:noFill/>
                </a:ln>
                <a:solidFill>
                  <a:schemeClr val="tx1"/>
                </a:solidFill>
                <a:effectLst/>
                <a:latin typeface="Arial" pitchFamily="34" charset="0"/>
                <a:ea typeface="Times New Roman" pitchFamily="18" charset="0"/>
                <a:cs typeface="Simplified Arabic" pitchFamily="18" charset="-78"/>
              </a:rPr>
              <a:t>2</a:t>
            </a: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the motion is downward, therefore </a:t>
            </a:r>
            <a:r>
              <a:rPr kumimoji="0" lang="en-GB"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m</a:t>
            </a:r>
            <a:r>
              <a:rPr kumimoji="0" lang="en-GB" sz="1600" b="1" i="0" u="none" strike="noStrike" cap="none" normalizeH="0" baseline="-30000" dirty="0" smtClean="0">
                <a:ln>
                  <a:noFill/>
                </a:ln>
                <a:solidFill>
                  <a:schemeClr val="tx1"/>
                </a:solidFill>
                <a:effectLst/>
                <a:latin typeface="Arial" pitchFamily="34" charset="0"/>
                <a:ea typeface="Times New Roman" pitchFamily="18" charset="0"/>
                <a:cs typeface="Simplified Arabic" pitchFamily="18" charset="-78"/>
              </a:rPr>
              <a:t>2</a:t>
            </a:r>
            <a:r>
              <a:rPr kumimoji="0" lang="en-GB"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g </a:t>
            </a: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&gt;</a:t>
            </a:r>
            <a:r>
              <a:rPr kumimoji="0" lang="en-GB"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T</a:t>
            </a: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Note that </a:t>
            </a:r>
            <a:r>
              <a:rPr kumimoji="0" lang="en-GB"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T</a:t>
            </a: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is uniform through the rope.  That is the force which acts on the right is also the force which keeps </a:t>
            </a:r>
            <a:r>
              <a:rPr kumimoji="0" lang="en-GB"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m</a:t>
            </a:r>
            <a:r>
              <a:rPr kumimoji="0" lang="en-GB" sz="1600" b="1" i="0" u="none" strike="noStrike" cap="none" normalizeH="0" baseline="-30000" dirty="0" smtClean="0">
                <a:ln>
                  <a:noFill/>
                </a:ln>
                <a:solidFill>
                  <a:schemeClr val="tx1"/>
                </a:solidFill>
                <a:effectLst/>
                <a:latin typeface="Arial" pitchFamily="34" charset="0"/>
                <a:ea typeface="Times New Roman" pitchFamily="18" charset="0"/>
                <a:cs typeface="Simplified Arabic" pitchFamily="18" charset="-78"/>
              </a:rPr>
              <a:t>2</a:t>
            </a: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from free falling. The equation of motion for </a:t>
            </a:r>
            <a:r>
              <a:rPr kumimoji="0" lang="en-GB"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m</a:t>
            </a:r>
            <a:r>
              <a:rPr kumimoji="0" lang="en-GB" sz="1600" b="1" i="0" u="none" strike="noStrike" cap="none" normalizeH="0" baseline="-30000" dirty="0" smtClean="0">
                <a:ln>
                  <a:noFill/>
                </a:ln>
                <a:solidFill>
                  <a:schemeClr val="tx1"/>
                </a:solidFill>
                <a:effectLst/>
                <a:latin typeface="Arial" pitchFamily="34" charset="0"/>
                <a:ea typeface="Times New Roman" pitchFamily="18" charset="0"/>
                <a:cs typeface="Simplified Arabic" pitchFamily="18" charset="-78"/>
              </a:rPr>
              <a:t>2</a:t>
            </a: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is: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a:t>
            </a:r>
            <a:r>
              <a:rPr kumimoji="0" lang="en-US" sz="1600" b="1" i="0" u="none" strike="noStrike" cap="none" normalizeH="0" baseline="0" dirty="0" err="1" smtClean="0">
                <a:ln>
                  <a:noFill/>
                </a:ln>
                <a:solidFill>
                  <a:schemeClr val="tx1"/>
                </a:solidFill>
                <a:effectLst/>
                <a:latin typeface="Symbol" pitchFamily="18" charset="2"/>
                <a:ea typeface="Times New Roman" pitchFamily="18" charset="0"/>
                <a:cs typeface="Simplified Arabic" pitchFamily="18" charset="-78"/>
              </a:rPr>
              <a:t>å</a:t>
            </a:r>
            <a:r>
              <a:rPr kumimoji="0" lang="en-US" sz="1600" b="1" i="1" u="none" strike="noStrike" cap="none" normalizeH="0" baseline="0" dirty="0" err="1" smtClean="0">
                <a:ln>
                  <a:noFill/>
                </a:ln>
                <a:solidFill>
                  <a:schemeClr val="tx1"/>
                </a:solidFill>
                <a:effectLst/>
                <a:latin typeface="Arial" pitchFamily="34" charset="0"/>
                <a:ea typeface="Times New Roman" pitchFamily="18" charset="0"/>
                <a:cs typeface="Simplified Arabic" pitchFamily="18" charset="-78"/>
              </a:rPr>
              <a:t>F</a:t>
            </a:r>
            <a:r>
              <a:rPr kumimoji="0" lang="en-US" sz="1600" b="1" i="0" u="none" strike="noStrike" cap="none" normalizeH="0" baseline="-30000" dirty="0" err="1" smtClean="0">
                <a:ln>
                  <a:noFill/>
                </a:ln>
                <a:solidFill>
                  <a:schemeClr val="tx1"/>
                </a:solidFill>
                <a:effectLst/>
                <a:latin typeface="Arial" pitchFamily="34" charset="0"/>
                <a:ea typeface="Times New Roman" pitchFamily="18" charset="0"/>
                <a:cs typeface="Simplified Arabic" pitchFamily="18" charset="-78"/>
              </a:rPr>
              <a:t>y</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(on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m</a:t>
            </a:r>
            <a:r>
              <a:rPr kumimoji="0" lang="en-US" sz="1600" b="1" i="0" u="none" strike="noStrike" cap="none" normalizeH="0" baseline="-30000" dirty="0" smtClean="0">
                <a:ln>
                  <a:noFill/>
                </a:ln>
                <a:solidFill>
                  <a:schemeClr val="tx1"/>
                </a:solidFill>
                <a:effectLst/>
                <a:latin typeface="Arial" pitchFamily="34" charset="0"/>
                <a:ea typeface="Times New Roman" pitchFamily="18" charset="0"/>
                <a:cs typeface="Simplified Arabic" pitchFamily="18" charset="-78"/>
              </a:rPr>
              <a:t>2</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T</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m</a:t>
            </a:r>
            <a:r>
              <a:rPr kumimoji="0" lang="en-US" sz="1600" b="1" i="0" u="none" strike="noStrike" cap="none" normalizeH="0" baseline="-30000" dirty="0" smtClean="0">
                <a:ln>
                  <a:noFill/>
                </a:ln>
                <a:solidFill>
                  <a:schemeClr val="tx1"/>
                </a:solidFill>
                <a:effectLst/>
                <a:latin typeface="Arial" pitchFamily="34" charset="0"/>
                <a:ea typeface="Times New Roman" pitchFamily="18" charset="0"/>
                <a:cs typeface="Simplified Arabic" pitchFamily="18" charset="-78"/>
              </a:rPr>
              <a:t>2</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g</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 -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m</a:t>
            </a:r>
            <a:r>
              <a:rPr kumimoji="0" lang="en-US" sz="1600" b="1" i="0" u="none" strike="noStrike" cap="none" normalizeH="0" baseline="-30000" dirty="0" smtClean="0">
                <a:ln>
                  <a:noFill/>
                </a:ln>
                <a:solidFill>
                  <a:schemeClr val="tx1"/>
                </a:solidFill>
                <a:effectLst/>
                <a:latin typeface="Arial" pitchFamily="34" charset="0"/>
                <a:ea typeface="Times New Roman" pitchFamily="18" charset="0"/>
                <a:cs typeface="Simplified Arabic" pitchFamily="18" charset="-78"/>
              </a:rPr>
              <a:t>2</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a</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a:t>
            </a:r>
            <a:r>
              <a:rPr kumimoji="0" lang="en-US" sz="1600" b="1" i="0" u="none" strike="noStrike" cap="none" normalizeH="0" baseline="0" dirty="0" smtClean="0">
                <a:ln>
                  <a:noFill/>
                </a:ln>
                <a:solidFill>
                  <a:schemeClr val="tx1"/>
                </a:solidFill>
                <a:effectLst/>
                <a:latin typeface="Symbol" pitchFamily="18" charset="2"/>
                <a:ea typeface="Times New Roman" pitchFamily="18" charset="0"/>
                <a:cs typeface="Simplified Arabic" pitchFamily="18" charset="-78"/>
              </a:rPr>
              <a:t>Þ</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T</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m</a:t>
            </a:r>
            <a:r>
              <a:rPr kumimoji="0" lang="en-US" sz="1600" b="1" i="0" u="none" strike="noStrike" cap="none" normalizeH="0" baseline="-30000" dirty="0" smtClean="0">
                <a:ln>
                  <a:noFill/>
                </a:ln>
                <a:solidFill>
                  <a:schemeClr val="tx1"/>
                </a:solidFill>
                <a:effectLst/>
                <a:latin typeface="Arial" pitchFamily="34" charset="0"/>
                <a:ea typeface="Times New Roman" pitchFamily="18" charset="0"/>
                <a:cs typeface="Simplified Arabic" pitchFamily="18" charset="-78"/>
              </a:rPr>
              <a:t>2</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g</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a</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Solving the above equation</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m</a:t>
            </a:r>
            <a:r>
              <a:rPr kumimoji="0" lang="en-US" sz="1600" b="1" i="0" u="none" strike="noStrike" cap="none" normalizeH="0" baseline="-30000" dirty="0" smtClean="0">
                <a:ln>
                  <a:noFill/>
                </a:ln>
                <a:solidFill>
                  <a:schemeClr val="tx1"/>
                </a:solidFill>
                <a:effectLst/>
                <a:latin typeface="Arial" pitchFamily="34" charset="0"/>
                <a:ea typeface="Times New Roman" pitchFamily="18" charset="0"/>
                <a:cs typeface="Simplified Arabic" pitchFamily="18" charset="-78"/>
              </a:rPr>
              <a:t>2</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a:t>
            </a:r>
            <a:r>
              <a:rPr kumimoji="0" lang="en-US" sz="1600" b="1" i="1" u="none" strike="noStrike" cap="none" normalizeH="0" baseline="0" dirty="0" err="1" smtClean="0">
                <a:ln>
                  <a:noFill/>
                </a:ln>
                <a:solidFill>
                  <a:schemeClr val="tx1"/>
                </a:solidFill>
                <a:effectLst/>
                <a:latin typeface="Arial" pitchFamily="34" charset="0"/>
                <a:ea typeface="Times New Roman" pitchFamily="18" charset="0"/>
                <a:cs typeface="Simplified Arabic" pitchFamily="18" charset="-78"/>
              </a:rPr>
              <a:t>a</a:t>
            </a:r>
            <a:r>
              <a:rPr kumimoji="0" lang="en-US" sz="1600" b="1" i="0" u="none" strike="noStrike" cap="none" normalizeH="0" baseline="0" dirty="0" err="1" smtClean="0">
                <a:ln>
                  <a:noFill/>
                </a:ln>
                <a:solidFill>
                  <a:schemeClr val="tx1"/>
                </a:solidFill>
                <a:effectLst/>
                <a:latin typeface="Arial" pitchFamily="34" charset="0"/>
                <a:ea typeface="Times New Roman" pitchFamily="18" charset="0"/>
                <a:cs typeface="Simplified Arabic" pitchFamily="18" charset="-78"/>
              </a:rPr>
              <a:t>+</a:t>
            </a:r>
            <a:r>
              <a:rPr kumimoji="0" lang="en-US" sz="1600" b="1" i="0" u="none" strike="noStrike" cap="none" normalizeH="0" baseline="0" dirty="0" err="1" smtClean="0">
                <a:ln>
                  <a:noFill/>
                </a:ln>
                <a:solidFill>
                  <a:schemeClr val="tx1"/>
                </a:solidFill>
                <a:effectLst/>
                <a:latin typeface="Symbol" pitchFamily="18" charset="2"/>
                <a:ea typeface="Times New Roman" pitchFamily="18" charset="0"/>
                <a:cs typeface="Simplified Arabic" pitchFamily="18" charset="-78"/>
              </a:rPr>
              <a:t>m</a:t>
            </a:r>
            <a:r>
              <a:rPr kumimoji="0" lang="en-US" sz="1600" b="1" i="1" u="none" strike="noStrike" cap="none" normalizeH="0" baseline="0" dirty="0" err="1" smtClean="0">
                <a:ln>
                  <a:noFill/>
                </a:ln>
                <a:solidFill>
                  <a:schemeClr val="tx1"/>
                </a:solidFill>
                <a:effectLst/>
                <a:latin typeface="Arial" pitchFamily="34" charset="0"/>
                <a:ea typeface="Times New Roman" pitchFamily="18" charset="0"/>
                <a:cs typeface="Simplified Arabic" pitchFamily="18" charset="-78"/>
              </a:rPr>
              <a:t>g</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 </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m</a:t>
            </a:r>
            <a:r>
              <a:rPr kumimoji="0" lang="en-US" sz="1600" b="1" i="0" u="none" strike="noStrike" cap="none" normalizeH="0" baseline="-30000" dirty="0" smtClean="0">
                <a:ln>
                  <a:noFill/>
                </a:ln>
                <a:solidFill>
                  <a:schemeClr val="tx1"/>
                </a:solidFill>
                <a:effectLst/>
                <a:latin typeface="Arial" pitchFamily="34" charset="0"/>
                <a:ea typeface="Times New Roman" pitchFamily="18" charset="0"/>
                <a:cs typeface="Simplified Arabic" pitchFamily="18" charset="-78"/>
              </a:rPr>
              <a:t>2</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g</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a</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 0</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4" name="Picture 2" descr="lect%208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4158" y="4293096"/>
            <a:ext cx="5429654"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445517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181</Words>
  <Application>Microsoft Office PowerPoint</Application>
  <PresentationFormat>عرض على الشاشة (3:4)‏</PresentationFormat>
  <Paragraphs>27</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zoher</dc:creator>
  <cp:lastModifiedBy>zoher</cp:lastModifiedBy>
  <cp:revision>5</cp:revision>
  <dcterms:created xsi:type="dcterms:W3CDTF">2018-11-17T19:29:44Z</dcterms:created>
  <dcterms:modified xsi:type="dcterms:W3CDTF">2018-11-17T20:14:42Z</dcterms:modified>
</cp:coreProperties>
</file>