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3477000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195749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6287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381946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1A8E9A7-7CCF-40DE-9C7A-4A470E7DED93}"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63831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1A8E9A7-7CCF-40DE-9C7A-4A470E7DED93}" type="datetimeFigureOut">
              <a:rPr lang="en-US" smtClean="0"/>
              <a:t>11/17/2018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407824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1A8E9A7-7CCF-40DE-9C7A-4A470E7DED93}" type="datetimeFigureOut">
              <a:rPr lang="en-US" smtClean="0"/>
              <a:t>11/17/2018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415974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1A8E9A7-7CCF-40DE-9C7A-4A470E7DED93}" type="datetimeFigureOut">
              <a:rPr lang="en-US" smtClean="0"/>
              <a:t>11/17/2018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112241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A8E9A7-7CCF-40DE-9C7A-4A470E7DED93}" type="datetimeFigureOut">
              <a:rPr lang="en-US" smtClean="0"/>
              <a:t>11/17/2018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192773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A8E9A7-7CCF-40DE-9C7A-4A470E7DED93}" type="datetimeFigureOut">
              <a:rPr lang="en-US" smtClean="0"/>
              <a:t>11/17/2018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2665785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A8E9A7-7CCF-40DE-9C7A-4A470E7DED93}" type="datetimeFigureOut">
              <a:rPr lang="en-US" smtClean="0"/>
              <a:t>11/17/2018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404648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8E9A7-7CCF-40DE-9C7A-4A470E7DED93}" type="datetimeFigureOut">
              <a:rPr lang="en-US" smtClean="0"/>
              <a:t>11/17/2018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DFCF9-2A91-4BAE-9FC5-44023475DF77}" type="slidenum">
              <a:rPr lang="en-US" smtClean="0"/>
              <a:t>‹#›</a:t>
            </a:fld>
            <a:endParaRPr lang="en-US"/>
          </a:p>
        </p:txBody>
      </p:sp>
    </p:spTree>
    <p:extLst>
      <p:ext uri="{BB962C8B-B14F-4D97-AF65-F5344CB8AC3E}">
        <p14:creationId xmlns:p14="http://schemas.microsoft.com/office/powerpoint/2010/main" val="2184194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5.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2819400" y="212725"/>
            <a:ext cx="2971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4000" b="1">
                <a:solidFill>
                  <a:srgbClr val="FF0000"/>
                </a:solidFill>
                <a:latin typeface="Constantia" pitchFamily="18" charset="0"/>
                <a:ea typeface="Majalla UI"/>
                <a:cs typeface="Times New Roman" pitchFamily="18" charset="0"/>
              </a:rPr>
              <a:t>ديناميكا الجسيم</a:t>
            </a:r>
          </a:p>
        </p:txBody>
      </p:sp>
      <p:sp>
        <p:nvSpPr>
          <p:cNvPr id="4" name="مربع نص 3"/>
          <p:cNvSpPr txBox="1">
            <a:spLocks noChangeArrowheads="1"/>
          </p:cNvSpPr>
          <p:nvPr/>
        </p:nvSpPr>
        <p:spPr bwMode="auto">
          <a:xfrm>
            <a:off x="152400" y="37338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في الجزء السابق ”علم الكينماتيكا“ ركزنا على وصف الحركة من إزاحة وسرعة وتسارع دون النظر الى مسبباتها. </a:t>
            </a:r>
          </a:p>
        </p:txBody>
      </p:sp>
      <p:sp>
        <p:nvSpPr>
          <p:cNvPr id="2" name="مربع نص 3"/>
          <p:cNvSpPr txBox="1">
            <a:spLocks noChangeArrowheads="1"/>
          </p:cNvSpPr>
          <p:nvPr/>
        </p:nvSpPr>
        <p:spPr bwMode="auto">
          <a:xfrm>
            <a:off x="152400" y="5119688"/>
            <a:ext cx="883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وفي هذه المحاضرة سوف نتعرض إلى كمية فيزيائية هامة وهي القوة. </a:t>
            </a:r>
          </a:p>
        </p:txBody>
      </p:sp>
      <p:sp>
        <p:nvSpPr>
          <p:cNvPr id="5" name="مربع نص 3"/>
          <p:cNvSpPr txBox="1">
            <a:spLocks noChangeArrowheads="1"/>
          </p:cNvSpPr>
          <p:nvPr/>
        </p:nvSpPr>
        <p:spPr bwMode="auto">
          <a:xfrm>
            <a:off x="152400" y="12192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rtl="1"/>
            <a:r>
              <a:rPr lang="ar-SA" sz="2800" b="1" dirty="0">
                <a:latin typeface="Times New Roman" pitchFamily="18" charset="0"/>
                <a:ea typeface="Majalla UI"/>
                <a:cs typeface="Times New Roman" pitchFamily="18" charset="0"/>
              </a:rPr>
              <a:t>علم الديناميكا هو العلم الذي يبحث في القوي المؤثرة في الجسم، وما تحدثه هذه القوي من </a:t>
            </a:r>
            <a:r>
              <a:rPr lang="ar-SA" sz="2800" b="1" dirty="0" err="1">
                <a:latin typeface="Times New Roman" pitchFamily="18" charset="0"/>
                <a:ea typeface="Majalla UI"/>
                <a:cs typeface="Times New Roman" pitchFamily="18" charset="0"/>
              </a:rPr>
              <a:t>تسارعات</a:t>
            </a:r>
            <a:r>
              <a:rPr lang="ar-SA" sz="2800" b="1" dirty="0">
                <a:latin typeface="Times New Roman" pitchFamily="18" charset="0"/>
                <a:ea typeface="Majalla UI"/>
                <a:cs typeface="Times New Roman" pitchFamily="18" charset="0"/>
              </a:rPr>
              <a:t>.</a:t>
            </a:r>
          </a:p>
        </p:txBody>
      </p:sp>
      <p:sp>
        <p:nvSpPr>
          <p:cNvPr id="6" name="مربع نص 3"/>
          <p:cNvSpPr txBox="1">
            <a:spLocks noChangeArrowheads="1"/>
          </p:cNvSpPr>
          <p:nvPr/>
        </p:nvSpPr>
        <p:spPr bwMode="auto">
          <a:xfrm>
            <a:off x="152400" y="5957888"/>
            <a:ext cx="883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وسوف ندرس قوانين نيوتن للحركة بالإضافة لقانون الجذب العام.</a:t>
            </a:r>
          </a:p>
        </p:txBody>
      </p:sp>
      <p:sp>
        <p:nvSpPr>
          <p:cNvPr id="7" name="مربع نص 3"/>
          <p:cNvSpPr txBox="1">
            <a:spLocks noChangeArrowheads="1"/>
          </p:cNvSpPr>
          <p:nvPr/>
        </p:nvSpPr>
        <p:spPr bwMode="auto">
          <a:xfrm>
            <a:off x="152400" y="23622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dirty="0">
                <a:latin typeface="Times New Roman" pitchFamily="18" charset="0"/>
                <a:ea typeface="Majalla UI"/>
                <a:cs typeface="Times New Roman" pitchFamily="18" charset="0"/>
              </a:rPr>
              <a:t>ويمكن تعريف علم الديناميكا بأنه العلم الذي يهتم بدراسة حركة الأجسام تحت تأثير القوي المختلفة. </a:t>
            </a:r>
          </a:p>
        </p:txBody>
      </p:sp>
    </p:spTree>
    <p:extLst>
      <p:ext uri="{BB962C8B-B14F-4D97-AF65-F5344CB8AC3E}">
        <p14:creationId xmlns:p14="http://schemas.microsoft.com/office/powerpoint/2010/main" val="3655926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مربع نص 77"/>
          <p:cNvSpPr txBox="1">
            <a:spLocks noChangeArrowheads="1"/>
          </p:cNvSpPr>
          <p:nvPr/>
        </p:nvSpPr>
        <p:spPr bwMode="auto">
          <a:xfrm>
            <a:off x="4343400" y="622300"/>
            <a:ext cx="46720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علقت ثريا وزنها </a:t>
            </a:r>
            <a:r>
              <a:rPr lang="en-US" sz="2800" b="1">
                <a:latin typeface="Times New Roman" pitchFamily="18" charset="0"/>
                <a:ea typeface="Majalla UI"/>
                <a:cs typeface="Times New Roman" pitchFamily="18" charset="0"/>
              </a:rPr>
              <a:t>15</a:t>
            </a:r>
            <a:r>
              <a:rPr lang="ar-SA" sz="2800" b="1">
                <a:latin typeface="Times New Roman" pitchFamily="18" charset="0"/>
                <a:ea typeface="Majalla UI"/>
                <a:cs typeface="Times New Roman" pitchFamily="18" charset="0"/>
              </a:rPr>
              <a:t> نيوتن بواسطة حبل مهمل الوزن إلى سقف غرفة، فإذا كانت الثريا متزنة فاحسب الشد في الحبل وبين قوى الفعل ورد الفعل.</a:t>
            </a:r>
          </a:p>
        </p:txBody>
      </p:sp>
      <p:sp>
        <p:nvSpPr>
          <p:cNvPr id="3"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6</a:t>
            </a:r>
            <a:r>
              <a:rPr lang="ar-SA" sz="3200" b="1">
                <a:solidFill>
                  <a:srgbClr val="CC0000"/>
                </a:solidFill>
                <a:latin typeface="Times New Roman" pitchFamily="18" charset="0"/>
                <a:ea typeface="Majalla UI"/>
                <a:cs typeface="Times New Roman" pitchFamily="18" charset="0"/>
              </a:rPr>
              <a:t>):</a:t>
            </a:r>
          </a:p>
        </p:txBody>
      </p:sp>
      <p:sp>
        <p:nvSpPr>
          <p:cNvPr id="2" name="مربع نص 2"/>
          <p:cNvSpPr txBox="1">
            <a:spLocks noChangeArrowheads="1"/>
          </p:cNvSpPr>
          <p:nvPr/>
        </p:nvSpPr>
        <p:spPr bwMode="auto">
          <a:xfrm>
            <a:off x="7458075" y="24384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الحل:</a:t>
            </a:r>
          </a:p>
        </p:txBody>
      </p:sp>
      <p:sp>
        <p:nvSpPr>
          <p:cNvPr id="4" name="مربع نص 2"/>
          <p:cNvSpPr txBox="1">
            <a:spLocks noChangeArrowheads="1"/>
          </p:cNvSpPr>
          <p:nvPr/>
        </p:nvSpPr>
        <p:spPr bwMode="auto">
          <a:xfrm>
            <a:off x="0" y="3121025"/>
            <a:ext cx="9001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القوتين المؤثرتين في الثريا هما الوزن  </a:t>
            </a:r>
            <a:r>
              <a:rPr lang="en-US" sz="2800" b="1">
                <a:latin typeface="Times New Roman" pitchFamily="18" charset="0"/>
                <a:ea typeface="Majalla UI"/>
                <a:cs typeface="Times New Roman" pitchFamily="18" charset="0"/>
              </a:rPr>
              <a:t>W</a:t>
            </a:r>
            <a:r>
              <a:rPr lang="ar-SA" sz="2800" b="1">
                <a:latin typeface="Times New Roman" pitchFamily="18" charset="0"/>
                <a:ea typeface="Majalla UI"/>
                <a:cs typeface="Times New Roman" pitchFamily="18" charset="0"/>
              </a:rPr>
              <a:t> إلى أسفل وقوة الشد في الحبل </a:t>
            </a:r>
            <a:r>
              <a:rPr lang="en-US" sz="2800" b="1">
                <a:latin typeface="Times New Roman" pitchFamily="18" charset="0"/>
                <a:ea typeface="Majalla UI"/>
                <a:cs typeface="Times New Roman" pitchFamily="18" charset="0"/>
              </a:rPr>
              <a:t>T</a:t>
            </a:r>
            <a:r>
              <a:rPr lang="ar-SA" sz="2800" b="1">
                <a:latin typeface="Times New Roman" pitchFamily="18" charset="0"/>
                <a:ea typeface="Majalla UI"/>
                <a:cs typeface="Times New Roman" pitchFamily="18" charset="0"/>
              </a:rPr>
              <a:t> إلى أعلى. وحيث أن الثريا متزنة فإن:</a:t>
            </a:r>
          </a:p>
        </p:txBody>
      </p:sp>
      <p:sp>
        <p:nvSpPr>
          <p:cNvPr id="5" name="مربع نص 2"/>
          <p:cNvSpPr txBox="1">
            <a:spLocks noChangeArrowheads="1"/>
          </p:cNvSpPr>
          <p:nvPr/>
        </p:nvSpPr>
        <p:spPr bwMode="auto">
          <a:xfrm>
            <a:off x="685800" y="4114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a:r>
              <a:rPr lang="en-US" sz="2800" b="1">
                <a:latin typeface="Times New Roman" pitchFamily="18" charset="0"/>
                <a:ea typeface="Majalla UI"/>
                <a:cs typeface="Times New Roman" pitchFamily="18" charset="0"/>
              </a:rPr>
              <a:t>T-15 = 0</a:t>
            </a:r>
          </a:p>
        </p:txBody>
      </p:sp>
      <p:sp>
        <p:nvSpPr>
          <p:cNvPr id="6" name="مربع نص 2"/>
          <p:cNvSpPr txBox="1">
            <a:spLocks noChangeArrowheads="1"/>
          </p:cNvSpPr>
          <p:nvPr/>
        </p:nvSpPr>
        <p:spPr bwMode="auto">
          <a:xfrm>
            <a:off x="4867275" y="4129088"/>
            <a:ext cx="1533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a:r>
              <a:rPr lang="en-US" sz="2800" b="1">
                <a:latin typeface="Times New Roman" pitchFamily="18" charset="0"/>
                <a:ea typeface="Majalla UI"/>
                <a:cs typeface="Times New Roman" pitchFamily="18" charset="0"/>
              </a:rPr>
              <a:t>T = 15 N</a:t>
            </a:r>
          </a:p>
        </p:txBody>
      </p:sp>
      <p:sp>
        <p:nvSpPr>
          <p:cNvPr id="7" name="مربع نص 2"/>
          <p:cNvSpPr txBox="1">
            <a:spLocks noChangeArrowheads="1"/>
          </p:cNvSpPr>
          <p:nvPr/>
        </p:nvSpPr>
        <p:spPr bwMode="auto">
          <a:xfrm>
            <a:off x="76200" y="4800600"/>
            <a:ext cx="87725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وعند نقطة التعليق في السقف تكون قوة الفعل هي الشد في الحبل </a:t>
            </a:r>
            <a:r>
              <a:rPr lang="en-US" sz="2800" b="1">
                <a:latin typeface="Times New Roman" pitchFamily="18" charset="0"/>
                <a:ea typeface="Majalla UI"/>
                <a:cs typeface="Times New Roman" pitchFamily="18" charset="0"/>
              </a:rPr>
              <a:t>T</a:t>
            </a:r>
            <a:r>
              <a:rPr lang="en-US" sz="2800" b="1" baseline="30000">
                <a:latin typeface="Times New Roman" pitchFamily="18" charset="0"/>
                <a:ea typeface="Majalla UI"/>
                <a:cs typeface="Times New Roman" pitchFamily="18" charset="0"/>
              </a:rPr>
              <a:t>'</a:t>
            </a:r>
            <a:r>
              <a:rPr lang="ar-SA" sz="2800" b="1">
                <a:latin typeface="Times New Roman" pitchFamily="18" charset="0"/>
                <a:ea typeface="Majalla UI"/>
                <a:cs typeface="Times New Roman" pitchFamily="18" charset="0"/>
              </a:rPr>
              <a:t> وتؤثر في سقف الغرفة إلى أسفل بينما قوة رد الفعل فهي القوة </a:t>
            </a:r>
            <a:r>
              <a:rPr lang="en-US" sz="2800" b="1">
                <a:latin typeface="Times New Roman" pitchFamily="18" charset="0"/>
                <a:ea typeface="Majalla UI"/>
                <a:cs typeface="Times New Roman" pitchFamily="18" charset="0"/>
              </a:rPr>
              <a:t>T</a:t>
            </a:r>
            <a:r>
              <a:rPr lang="ar-SA" sz="2800" b="1">
                <a:latin typeface="Times New Roman" pitchFamily="18" charset="0"/>
                <a:ea typeface="Majalla UI"/>
                <a:cs typeface="Times New Roman" pitchFamily="18" charset="0"/>
              </a:rPr>
              <a:t> التي يؤثر بها سقف الغرفة في الحبل وإتجاهها إلى أعلي.</a:t>
            </a:r>
          </a:p>
        </p:txBody>
      </p:sp>
      <p:sp>
        <p:nvSpPr>
          <p:cNvPr id="11" name="سهم إلى اليمين 10"/>
          <p:cNvSpPr>
            <a:spLocks noChangeArrowheads="1"/>
          </p:cNvSpPr>
          <p:nvPr/>
        </p:nvSpPr>
        <p:spPr bwMode="auto">
          <a:xfrm>
            <a:off x="2895600" y="4281488"/>
            <a:ext cx="1285875" cy="214312"/>
          </a:xfrm>
          <a:prstGeom prst="rightArrow">
            <a:avLst>
              <a:gd name="adj1" fmla="val 50000"/>
              <a:gd name="adj2" fmla="val 50000"/>
            </a:avLst>
          </a:prstGeom>
          <a:solidFill>
            <a:srgbClr val="3399FF"/>
          </a:solidFill>
          <a:ln w="25400" algn="ctr">
            <a:solidFill>
              <a:srgbClr val="085091"/>
            </a:solidFill>
            <a:miter lim="800000"/>
            <a:headEnd/>
            <a:tailEnd/>
          </a:ln>
        </p:spPr>
        <p:txBody>
          <a:bodyPr anchor="ctr"/>
          <a:lstStyle/>
          <a:p>
            <a:pPr algn="ctr"/>
            <a:endParaRPr lang="ar-SA">
              <a:solidFill>
                <a:srgbClr val="6600FF"/>
              </a:solidFill>
              <a:latin typeface="Constantia" pitchFamily="18" charset="0"/>
              <a:ea typeface="Majalla UI"/>
              <a:cs typeface="Simplified Arabic" pitchFamily="18" charset="-78"/>
            </a:endParaRPr>
          </a:p>
        </p:txBody>
      </p:sp>
      <p:sp>
        <p:nvSpPr>
          <p:cNvPr id="8" name="مربع نص 2"/>
          <p:cNvSpPr txBox="1">
            <a:spLocks noChangeArrowheads="1"/>
          </p:cNvSpPr>
          <p:nvPr/>
        </p:nvSpPr>
        <p:spPr bwMode="auto">
          <a:xfrm>
            <a:off x="990600" y="6186488"/>
            <a:ext cx="7858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لاحظ أن القوتين متساويتين في المقدار وعلي خط عمل واحد.</a:t>
            </a:r>
          </a:p>
        </p:txBody>
      </p:sp>
      <p:pic>
        <p:nvPicPr>
          <p:cNvPr id="9831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
            <a:ext cx="27051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747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randombar(horizontal)">
                                      <p:cBhvr>
                                        <p:cTn id="16" dur="500"/>
                                        <p:tgtEl>
                                          <p:spTgt spid="78"/>
                                        </p:tgtEl>
                                      </p:cBhvr>
                                    </p:animEffect>
                                  </p:childTnLst>
                                </p:cTn>
                              </p:par>
                            </p:childTnLst>
                          </p:cTn>
                        </p:par>
                        <p:par>
                          <p:cTn id="17" fill="hold" nodeType="afterGroup">
                            <p:stCondLst>
                              <p:cond delay="500"/>
                            </p:stCondLst>
                            <p:childTnLst>
                              <p:par>
                                <p:cTn id="18" presetID="51" presetClass="entr" presetSubtype="0" fill="hold" nodeType="afterEffect">
                                  <p:stCondLst>
                                    <p:cond delay="0"/>
                                  </p:stCondLst>
                                  <p:childTnLst>
                                    <p:set>
                                      <p:cBhvr>
                                        <p:cTn id="19" dur="1" fill="hold">
                                          <p:stCondLst>
                                            <p:cond delay="0"/>
                                          </p:stCondLst>
                                        </p:cTn>
                                        <p:tgtEl>
                                          <p:spTgt spid="98315"/>
                                        </p:tgtEl>
                                        <p:attrNameLst>
                                          <p:attrName>style.visibility</p:attrName>
                                        </p:attrNameLst>
                                      </p:cBhvr>
                                      <p:to>
                                        <p:strVal val="visible"/>
                                      </p:to>
                                    </p:set>
                                    <p:animEffect transition="in" filter="fade">
                                      <p:cBhvr>
                                        <p:cTn id="20" dur="192" decel="100000"/>
                                        <p:tgtEl>
                                          <p:spTgt spid="98315"/>
                                        </p:tgtEl>
                                      </p:cBhvr>
                                    </p:animEffect>
                                    <p:animScale>
                                      <p:cBhvr>
                                        <p:cTn id="21" dur="192" decel="100000"/>
                                        <p:tgtEl>
                                          <p:spTgt spid="98315"/>
                                        </p:tgtEl>
                                      </p:cBhvr>
                                      <p:from x="10000" y="10000"/>
                                      <p:to x="200000" y="450000"/>
                                    </p:animScale>
                                    <p:animScale>
                                      <p:cBhvr>
                                        <p:cTn id="22" dur="308" accel="100000" fill="hold">
                                          <p:stCondLst>
                                            <p:cond delay="192"/>
                                          </p:stCondLst>
                                        </p:cTn>
                                        <p:tgtEl>
                                          <p:spTgt spid="98315"/>
                                        </p:tgtEl>
                                      </p:cBhvr>
                                      <p:from x="200000" y="450000"/>
                                      <p:to x="100000" y="100000"/>
                                    </p:animScale>
                                    <p:set>
                                      <p:cBhvr>
                                        <p:cTn id="23" dur="192" fill="hold"/>
                                        <p:tgtEl>
                                          <p:spTgt spid="98315"/>
                                        </p:tgtEl>
                                        <p:attrNameLst>
                                          <p:attrName>ppt_x</p:attrName>
                                        </p:attrNameLst>
                                      </p:cBhvr>
                                      <p:to>
                                        <p:strVal val="(0.5)"/>
                                      </p:to>
                                    </p:set>
                                    <p:anim from="(0.5)" to="(#ppt_x)" calcmode="lin" valueType="num">
                                      <p:cBhvr>
                                        <p:cTn id="24" dur="308" accel="100000" fill="hold">
                                          <p:stCondLst>
                                            <p:cond delay="192"/>
                                          </p:stCondLst>
                                        </p:cTn>
                                        <p:tgtEl>
                                          <p:spTgt spid="98315"/>
                                        </p:tgtEl>
                                        <p:attrNameLst>
                                          <p:attrName>ppt_x</p:attrName>
                                        </p:attrNameLst>
                                      </p:cBhvr>
                                    </p:anim>
                                    <p:set>
                                      <p:cBhvr>
                                        <p:cTn id="25" dur="192" fill="hold"/>
                                        <p:tgtEl>
                                          <p:spTgt spid="98315"/>
                                        </p:tgtEl>
                                        <p:attrNameLst>
                                          <p:attrName>ppt_y</p:attrName>
                                        </p:attrNameLst>
                                      </p:cBhvr>
                                      <p:to>
                                        <p:strVal val="(#ppt_y+0.4)"/>
                                      </p:to>
                                    </p:set>
                                    <p:anim from="(#ppt_y+0.4)" to="(#ppt_y)" calcmode="lin" valueType="num">
                                      <p:cBhvr>
                                        <p:cTn id="26" dur="308" accel="100000" fill="hold">
                                          <p:stCondLst>
                                            <p:cond delay="192"/>
                                          </p:stCondLst>
                                        </p:cTn>
                                        <p:tgtEl>
                                          <p:spTgt spid="98315"/>
                                        </p:tgtEl>
                                        <p:attrNameLst>
                                          <p:attrName>ppt_y</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strVal val="#ppt_w*0.05"/>
                                          </p:val>
                                        </p:tav>
                                        <p:tav tm="100000">
                                          <p:val>
                                            <p:strVal val="#ppt_w"/>
                                          </p:val>
                                        </p:tav>
                                      </p:tavLst>
                                    </p:anim>
                                    <p:anim calcmode="lin" valueType="num">
                                      <p:cBhvr>
                                        <p:cTn id="32" dur="500" fill="hold"/>
                                        <p:tgtEl>
                                          <p:spTgt spid="2"/>
                                        </p:tgtEl>
                                        <p:attrNameLst>
                                          <p:attrName>ppt_h</p:attrName>
                                        </p:attrNameLst>
                                      </p:cBhvr>
                                      <p:tavLst>
                                        <p:tav tm="0">
                                          <p:val>
                                            <p:strVal val="#ppt_h"/>
                                          </p:val>
                                        </p:tav>
                                        <p:tav tm="100000">
                                          <p:val>
                                            <p:strVal val="#ppt_h"/>
                                          </p:val>
                                        </p:tav>
                                      </p:tavLst>
                                    </p:anim>
                                    <p:anim calcmode="lin" valueType="num">
                                      <p:cBhvr>
                                        <p:cTn id="33" dur="500" fill="hold"/>
                                        <p:tgtEl>
                                          <p:spTgt spid="2"/>
                                        </p:tgtEl>
                                        <p:attrNameLst>
                                          <p:attrName>ppt_x</p:attrName>
                                        </p:attrNameLst>
                                      </p:cBhvr>
                                      <p:tavLst>
                                        <p:tav tm="0">
                                          <p:val>
                                            <p:strVal val="#ppt_x-.2"/>
                                          </p:val>
                                        </p:tav>
                                        <p:tav tm="100000">
                                          <p:val>
                                            <p:strVal val="#ppt_x"/>
                                          </p:val>
                                        </p:tav>
                                      </p:tavLst>
                                    </p:anim>
                                    <p:anim calcmode="lin" valueType="num">
                                      <p:cBhvr>
                                        <p:cTn id="34" dur="500" fill="hold"/>
                                        <p:tgtEl>
                                          <p:spTgt spid="2"/>
                                        </p:tgtEl>
                                        <p:attrNameLst>
                                          <p:attrName>ppt_y</p:attrName>
                                        </p:attrNameLst>
                                      </p:cBhvr>
                                      <p:tavLst>
                                        <p:tav tm="0">
                                          <p:val>
                                            <p:strVal val="#ppt_y"/>
                                          </p:val>
                                        </p:tav>
                                        <p:tav tm="100000">
                                          <p:val>
                                            <p:strVal val="#ppt_y"/>
                                          </p:val>
                                        </p:tav>
                                      </p:tavLst>
                                    </p:anim>
                                    <p:animEffect transition="in" filter="fade">
                                      <p:cBhvr>
                                        <p:cTn id="35" dur="5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0" dur="500"/>
                                        <p:tgtEl>
                                          <p:spTgt spid="4">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randombar(horizontal)">
                                      <p:cBhvr>
                                        <p:cTn id="45" dur="500"/>
                                        <p:tgtEl>
                                          <p:spTgt spid="5">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par>
                                <p:cTn id="51" presetID="14" presetClass="entr" presetSubtype="10" fill="hold" nodeType="with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Effect transition="in" filter="randombar(horizontal)">
                                      <p:cBhvr>
                                        <p:cTn id="53" dur="500"/>
                                        <p:tgtEl>
                                          <p:spTgt spid="6">
                                            <p:txEl>
                                              <p:pRg st="0" end="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4" presetClass="entr" presetSubtype="10" fill="hold" nodeType="clickEffect">
                                  <p:stCondLst>
                                    <p:cond delay="0"/>
                                  </p:stCondLst>
                                  <p:childTnLst>
                                    <p:set>
                                      <p:cBhvr>
                                        <p:cTn id="57" dur="1" fill="hold">
                                          <p:stCondLst>
                                            <p:cond delay="0"/>
                                          </p:stCondLst>
                                        </p:cTn>
                                        <p:tgtEl>
                                          <p:spTgt spid="7">
                                            <p:txEl>
                                              <p:pRg st="0" end="0"/>
                                            </p:txEl>
                                          </p:spTgt>
                                        </p:tgtEl>
                                        <p:attrNameLst>
                                          <p:attrName>style.visibility</p:attrName>
                                        </p:attrNameLst>
                                      </p:cBhvr>
                                      <p:to>
                                        <p:strVal val="visible"/>
                                      </p:to>
                                    </p:set>
                                    <p:animEffect transition="in" filter="randombar(horizontal)">
                                      <p:cBhvr>
                                        <p:cTn id="58" dur="500"/>
                                        <p:tgtEl>
                                          <p:spTgt spid="7">
                                            <p:txEl>
                                              <p:pRg st="0" end="0"/>
                                            </p:txEl>
                                          </p:spTgt>
                                        </p:tgtEl>
                                      </p:cBhvr>
                                    </p:animEffect>
                                  </p:childTnLst>
                                </p:cTn>
                              </p:par>
                              <p:par>
                                <p:cTn id="59" presetID="14" presetClass="entr" presetSubtype="10" fill="hold" nodeType="withEffect">
                                  <p:stCondLst>
                                    <p:cond delay="0"/>
                                  </p:stCondLst>
                                  <p:childTnLst>
                                    <p:set>
                                      <p:cBhvr>
                                        <p:cTn id="60" dur="1" fill="hold">
                                          <p:stCondLst>
                                            <p:cond delay="0"/>
                                          </p:stCondLst>
                                        </p:cTn>
                                        <p:tgtEl>
                                          <p:spTgt spid="7">
                                            <p:txEl>
                                              <p:pRg st="0" end="0"/>
                                            </p:txEl>
                                          </p:spTgt>
                                        </p:tgtEl>
                                        <p:attrNameLst>
                                          <p:attrName>style.visibility</p:attrName>
                                        </p:attrNameLst>
                                      </p:cBhvr>
                                      <p:to>
                                        <p:strVal val="visible"/>
                                      </p:to>
                                    </p:set>
                                    <p:animEffect transition="in" filter="randombar(horizontal)">
                                      <p:cBhvr>
                                        <p:cTn id="61" dur="500"/>
                                        <p:tgtEl>
                                          <p:spTgt spid="7">
                                            <p:txEl>
                                              <p:pRg st="0" end="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4" presetClass="entr" presetSubtype="10" fill="hold" nodeType="clickEffect">
                                  <p:stCondLst>
                                    <p:cond delay="0"/>
                                  </p:stCondLst>
                                  <p:childTnLst>
                                    <p:set>
                                      <p:cBhvr>
                                        <p:cTn id="65" dur="1" fill="hold">
                                          <p:stCondLst>
                                            <p:cond delay="0"/>
                                          </p:stCondLst>
                                        </p:cTn>
                                        <p:tgtEl>
                                          <p:spTgt spid="8">
                                            <p:txEl>
                                              <p:pRg st="0" end="0"/>
                                            </p:txEl>
                                          </p:spTgt>
                                        </p:tgtEl>
                                        <p:attrNameLst>
                                          <p:attrName>style.visibility</p:attrName>
                                        </p:attrNameLst>
                                      </p:cBhvr>
                                      <p:to>
                                        <p:strVal val="visible"/>
                                      </p:to>
                                    </p:set>
                                    <p:animEffect transition="in" filter="randombar(horizontal)">
                                      <p:cBhvr>
                                        <p:cTn id="66"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3" grpId="0"/>
      <p:bldP spid="2"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a:spLocks noChangeArrowheads="1"/>
          </p:cNvSpPr>
          <p:nvPr/>
        </p:nvSpPr>
        <p:spPr bwMode="auto">
          <a:xfrm>
            <a:off x="6019800" y="76200"/>
            <a:ext cx="2909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قانون الجذب العام:</a:t>
            </a:r>
          </a:p>
        </p:txBody>
      </p:sp>
      <p:graphicFrame>
        <p:nvGraphicFramePr>
          <p:cNvPr id="5" name="Object 2"/>
          <p:cNvGraphicFramePr>
            <a:graphicFrameLocks noChangeAspect="1"/>
          </p:cNvGraphicFramePr>
          <p:nvPr/>
        </p:nvGraphicFramePr>
        <p:xfrm>
          <a:off x="571500" y="2057400"/>
          <a:ext cx="2286000" cy="928688"/>
        </p:xfrm>
        <a:graphic>
          <a:graphicData uri="http://schemas.openxmlformats.org/presentationml/2006/ole">
            <mc:AlternateContent xmlns:mc="http://schemas.openxmlformats.org/markup-compatibility/2006">
              <mc:Choice xmlns:v="urn:schemas-microsoft-com:vml" Requires="v">
                <p:oleObj spid="_x0000_s3074" name="Equation" r:id="rId3" imgW="698400" imgH="393480" progId="Equation.3">
                  <p:embed/>
                </p:oleObj>
              </mc:Choice>
              <mc:Fallback>
                <p:oleObj name="Equation" r:id="rId3" imgW="6984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057400"/>
                        <a:ext cx="2286000" cy="928688"/>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مربع نص 5"/>
          <p:cNvSpPr txBox="1">
            <a:spLocks noChangeArrowheads="1"/>
          </p:cNvSpPr>
          <p:nvPr/>
        </p:nvSpPr>
        <p:spPr bwMode="auto">
          <a:xfrm>
            <a:off x="7696200" y="2286000"/>
            <a:ext cx="1300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حيث أن:</a:t>
            </a:r>
          </a:p>
        </p:txBody>
      </p:sp>
      <p:sp>
        <p:nvSpPr>
          <p:cNvPr id="2" name="مربع نص 3"/>
          <p:cNvSpPr txBox="1">
            <a:spLocks noChangeArrowheads="1"/>
          </p:cNvSpPr>
          <p:nvPr/>
        </p:nvSpPr>
        <p:spPr bwMode="auto">
          <a:xfrm>
            <a:off x="61913" y="561975"/>
            <a:ext cx="89296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ينص القانون على </a:t>
            </a:r>
            <a:r>
              <a:rPr lang="ar-SA" sz="2800" b="1">
                <a:solidFill>
                  <a:srgbClr val="0000FF"/>
                </a:solidFill>
                <a:latin typeface="Times New Roman" pitchFamily="18" charset="0"/>
                <a:ea typeface="Majalla UI"/>
                <a:cs typeface="Times New Roman" pitchFamily="18" charset="0"/>
              </a:rPr>
              <a:t>”كل جسمين في الكون يتجاذبان بقوة تتناسب طردياً مع حاصل ضرب كتلتيهما وعكسياً مع مربع المسافة بينهما“.</a:t>
            </a:r>
            <a:r>
              <a:rPr lang="ar-SA" sz="2800" b="1">
                <a:latin typeface="Times New Roman" pitchFamily="18" charset="0"/>
                <a:ea typeface="Majalla UI"/>
                <a:cs typeface="Times New Roman" pitchFamily="18" charset="0"/>
              </a:rPr>
              <a:t> </a:t>
            </a:r>
          </a:p>
        </p:txBody>
      </p:sp>
      <p:sp>
        <p:nvSpPr>
          <p:cNvPr id="7" name="مربع نص 3"/>
          <p:cNvSpPr txBox="1">
            <a:spLocks noChangeArrowheads="1"/>
          </p:cNvSpPr>
          <p:nvPr/>
        </p:nvSpPr>
        <p:spPr bwMode="auto">
          <a:xfrm>
            <a:off x="138113" y="1447800"/>
            <a:ext cx="89296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أول من توصل إلى هذا القانون هو العالم الإنجليزي اسحق نيوتن ويكتب رياضيا على الصورة:</a:t>
            </a:r>
          </a:p>
        </p:txBody>
      </p:sp>
      <p:sp>
        <p:nvSpPr>
          <p:cNvPr id="3" name="مربع نص 2"/>
          <p:cNvSpPr txBox="1">
            <a:spLocks noChangeArrowheads="1"/>
          </p:cNvSpPr>
          <p:nvPr/>
        </p:nvSpPr>
        <p:spPr bwMode="auto">
          <a:xfrm>
            <a:off x="76200" y="4191000"/>
            <a:ext cx="8991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وقوة التجاذب بين أي جسيمين في الكون تكون متبادلة أي تحقق قانون نيوتن الثالث (الفعل ورد الفعل)، بمعني أن الجسم الأول يجذب الجسم الثاني بقوة </a:t>
            </a:r>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وهذه القوة تساوي القوة التي يجذب بها الجسم الثاني الجسم الأول </a:t>
            </a:r>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a:t>
            </a:r>
          </a:p>
        </p:txBody>
      </p:sp>
      <p:sp>
        <p:nvSpPr>
          <p:cNvPr id="8" name="مربع نص 3"/>
          <p:cNvSpPr txBox="1">
            <a:spLocks noChangeArrowheads="1"/>
          </p:cNvSpPr>
          <p:nvPr/>
        </p:nvSpPr>
        <p:spPr bwMode="auto">
          <a:xfrm>
            <a:off x="0" y="36576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وقيمة ثابت الجذب العام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في النظام  </a:t>
            </a:r>
            <a:r>
              <a:rPr lang="en-US" sz="2800" b="1">
                <a:latin typeface="Times New Roman" pitchFamily="18" charset="0"/>
                <a:ea typeface="Majalla UI"/>
                <a:cs typeface="Times New Roman" pitchFamily="18" charset="0"/>
              </a:rPr>
              <a:t>KMS</a:t>
            </a:r>
            <a:r>
              <a:rPr lang="ar-SA" sz="2800" b="1">
                <a:latin typeface="Times New Roman" pitchFamily="18" charset="0"/>
                <a:ea typeface="Majalla UI"/>
                <a:cs typeface="Times New Roman" pitchFamily="18" charset="0"/>
              </a:rPr>
              <a:t> هي </a:t>
            </a:r>
            <a:r>
              <a:rPr lang="en-US" sz="2800" b="1">
                <a:latin typeface="Times New Roman" pitchFamily="18" charset="0"/>
                <a:ea typeface="Majalla UI"/>
                <a:cs typeface="Times New Roman" pitchFamily="18" charset="0"/>
              </a:rPr>
              <a:t>6.67</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a:t>
            </a:r>
            <a:r>
              <a:rPr lang="en-US" sz="2800" b="1" baseline="30000">
                <a:latin typeface="Times New Roman" pitchFamily="18" charset="0"/>
                <a:ea typeface="Majalla UI"/>
                <a:cs typeface="Times New Roman" pitchFamily="18" charset="0"/>
              </a:rPr>
              <a:t>-11</a:t>
            </a:r>
            <a:r>
              <a:rPr lang="en-US" sz="2800" b="1">
                <a:latin typeface="Times New Roman" pitchFamily="18" charset="0"/>
                <a:ea typeface="Majalla UI"/>
                <a:cs typeface="Times New Roman" pitchFamily="18" charset="0"/>
              </a:rPr>
              <a:t>  N m</a:t>
            </a:r>
            <a:r>
              <a:rPr lang="en-US" sz="2800" b="1" baseline="30000">
                <a:latin typeface="Times New Roman" pitchFamily="18" charset="0"/>
                <a:ea typeface="Majalla UI"/>
                <a:cs typeface="Times New Roman" pitchFamily="18" charset="0"/>
              </a:rPr>
              <a:t>2</a:t>
            </a:r>
            <a:r>
              <a:rPr lang="en-US" sz="2800" b="1">
                <a:latin typeface="Times New Roman" pitchFamily="18" charset="0"/>
                <a:ea typeface="Majalla UI"/>
                <a:cs typeface="Times New Roman" pitchFamily="18" charset="0"/>
              </a:rPr>
              <a:t> /Kg</a:t>
            </a:r>
            <a:r>
              <a:rPr lang="en-US" sz="2800" b="1" baseline="30000">
                <a:latin typeface="Times New Roman" pitchFamily="18" charset="0"/>
                <a:ea typeface="Majalla UI"/>
                <a:cs typeface="Times New Roman" pitchFamily="18" charset="0"/>
              </a:rPr>
              <a:t>2</a:t>
            </a:r>
            <a:endParaRPr lang="ar-SA" sz="2800" b="1">
              <a:latin typeface="Times New Roman" pitchFamily="18" charset="0"/>
              <a:ea typeface="Majalla UI"/>
              <a:cs typeface="Times New Roman" pitchFamily="18" charset="0"/>
            </a:endParaRPr>
          </a:p>
        </p:txBody>
      </p:sp>
      <p:sp>
        <p:nvSpPr>
          <p:cNvPr id="9" name="مربع نص 5"/>
          <p:cNvSpPr txBox="1">
            <a:spLocks noChangeArrowheads="1"/>
          </p:cNvSpPr>
          <p:nvPr/>
        </p:nvSpPr>
        <p:spPr bwMode="auto">
          <a:xfrm>
            <a:off x="3429000" y="2286000"/>
            <a:ext cx="434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هي قوة التجاذب بين الجسمين</a:t>
            </a:r>
          </a:p>
        </p:txBody>
      </p:sp>
      <p:sp>
        <p:nvSpPr>
          <p:cNvPr id="10" name="مربع نص 5"/>
          <p:cNvSpPr txBox="1">
            <a:spLocks noChangeArrowheads="1"/>
          </p:cNvSpPr>
          <p:nvPr/>
        </p:nvSpPr>
        <p:spPr bwMode="auto">
          <a:xfrm>
            <a:off x="2819400" y="2743200"/>
            <a:ext cx="61007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كتلة الجسم الأول             </a:t>
            </a:r>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كتلة الجسم الثاني</a:t>
            </a:r>
          </a:p>
        </p:txBody>
      </p:sp>
      <p:sp>
        <p:nvSpPr>
          <p:cNvPr id="11" name="مربع نص 5"/>
          <p:cNvSpPr txBox="1">
            <a:spLocks noChangeArrowheads="1"/>
          </p:cNvSpPr>
          <p:nvPr/>
        </p:nvSpPr>
        <p:spPr bwMode="auto">
          <a:xfrm>
            <a:off x="2814638" y="3200400"/>
            <a:ext cx="61007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en-US" sz="2800" b="1">
                <a:latin typeface="Times New Roman" pitchFamily="18" charset="0"/>
                <a:ea typeface="Majalla UI"/>
                <a:cs typeface="Times New Roman" pitchFamily="18" charset="0"/>
              </a:rPr>
              <a:t>r</a:t>
            </a:r>
            <a:r>
              <a:rPr lang="ar-SA" sz="2800" b="1">
                <a:latin typeface="Times New Roman" pitchFamily="18" charset="0"/>
                <a:ea typeface="Majalla UI"/>
                <a:cs typeface="Times New Roman" pitchFamily="18" charset="0"/>
              </a:rPr>
              <a:t> المسافة بين الجسمين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ثابت الجذب العام</a:t>
            </a:r>
          </a:p>
        </p:txBody>
      </p:sp>
      <p:sp>
        <p:nvSpPr>
          <p:cNvPr id="12" name="مربع نص 2"/>
          <p:cNvSpPr txBox="1">
            <a:spLocks noChangeArrowheads="1"/>
          </p:cNvSpPr>
          <p:nvPr/>
        </p:nvSpPr>
        <p:spPr bwMode="auto">
          <a:xfrm>
            <a:off x="0" y="5486400"/>
            <a:ext cx="9067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يرجع الفضل إلى قوى التجاذب في تماسك الكون فالشمس مثلا تجذب نحوها الكواكب، كالأرض والمريخ و........، والأرض تجذب نحوها القمر والأقمار الصناعية. </a:t>
            </a:r>
          </a:p>
        </p:txBody>
      </p:sp>
    </p:spTree>
    <p:extLst>
      <p:ext uri="{BB962C8B-B14F-4D97-AF65-F5344CB8AC3E}">
        <p14:creationId xmlns:p14="http://schemas.microsoft.com/office/powerpoint/2010/main" val="2259821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2">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p:cTn id="23" dur="500" fill="hold"/>
                                        <p:tgtEl>
                                          <p:spTgt spid="7">
                                            <p:txEl>
                                              <p:pRg st="0" end="0"/>
                                            </p:txEl>
                                          </p:spTgt>
                                        </p:tgtEl>
                                        <p:attrNameLst>
                                          <p:attrName>ppt_w</p:attrName>
                                        </p:attrNameLst>
                                      </p:cBhvr>
                                      <p:tavLst>
                                        <p:tav tm="0">
                                          <p:val>
                                            <p:strVal val="#ppt_w*0.05"/>
                                          </p:val>
                                        </p:tav>
                                        <p:tav tm="100000">
                                          <p:val>
                                            <p:strVal val="#ppt_w"/>
                                          </p:val>
                                        </p:tav>
                                      </p:tavLst>
                                    </p:anim>
                                    <p:anim calcmode="lin" valueType="num">
                                      <p:cBhvr>
                                        <p:cTn id="24" dur="5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25"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6" dur="5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27" dur="500"/>
                                        <p:tgtEl>
                                          <p:spTgt spid="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strVal val="#ppt_w*0.05"/>
                                          </p:val>
                                        </p:tav>
                                        <p:tav tm="100000">
                                          <p:val>
                                            <p:strVal val="#ppt_w"/>
                                          </p:val>
                                        </p:tav>
                                      </p:tavLst>
                                    </p:anim>
                                    <p:anim calcmode="lin" valueType="num">
                                      <p:cBhvr>
                                        <p:cTn id="33" dur="500" fill="hold"/>
                                        <p:tgtEl>
                                          <p:spTgt spid="5"/>
                                        </p:tgtEl>
                                        <p:attrNameLst>
                                          <p:attrName>ppt_h</p:attrName>
                                        </p:attrNameLst>
                                      </p:cBhvr>
                                      <p:tavLst>
                                        <p:tav tm="0">
                                          <p:val>
                                            <p:strVal val="#ppt_h"/>
                                          </p:val>
                                        </p:tav>
                                        <p:tav tm="100000">
                                          <p:val>
                                            <p:strVal val="#ppt_h"/>
                                          </p:val>
                                        </p:tav>
                                      </p:tavLst>
                                    </p:anim>
                                    <p:anim calcmode="lin" valueType="num">
                                      <p:cBhvr>
                                        <p:cTn id="34" dur="500" fill="hold"/>
                                        <p:tgtEl>
                                          <p:spTgt spid="5"/>
                                        </p:tgtEl>
                                        <p:attrNameLst>
                                          <p:attrName>ppt_x</p:attrName>
                                        </p:attrNameLst>
                                      </p:cBhvr>
                                      <p:tavLst>
                                        <p:tav tm="0">
                                          <p:val>
                                            <p:strVal val="#ppt_x-.2"/>
                                          </p:val>
                                        </p:tav>
                                        <p:tav tm="100000">
                                          <p:val>
                                            <p:strVal val="#ppt_x"/>
                                          </p:val>
                                        </p:tav>
                                      </p:tavLst>
                                    </p:anim>
                                    <p:anim calcmode="lin" valueType="num">
                                      <p:cBhvr>
                                        <p:cTn id="35" dur="500" fill="hold"/>
                                        <p:tgtEl>
                                          <p:spTgt spid="5"/>
                                        </p:tgtEl>
                                        <p:attrNameLst>
                                          <p:attrName>ppt_y</p:attrName>
                                        </p:attrNameLst>
                                      </p:cBhvr>
                                      <p:tavLst>
                                        <p:tav tm="0">
                                          <p:val>
                                            <p:strVal val="#ppt_y"/>
                                          </p:val>
                                        </p:tav>
                                        <p:tav tm="100000">
                                          <p:val>
                                            <p:strVal val="#ppt_y"/>
                                          </p:val>
                                        </p:tav>
                                      </p:tavLst>
                                    </p:anim>
                                    <p:animEffect transition="in" filter="fade">
                                      <p:cBhvr>
                                        <p:cTn id="36" dur="500"/>
                                        <p:tgtEl>
                                          <p:spTgt spid="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randombar(horizontal)">
                                      <p:cBhvr>
                                        <p:cTn id="46" dur="500"/>
                                        <p:tgtEl>
                                          <p:spTgt spid="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randombar(horizontal)">
                                      <p:cBhvr>
                                        <p:cTn id="51" dur="500"/>
                                        <p:tgtEl>
                                          <p:spTgt spid="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randombar(horizontal)">
                                      <p:cBhvr>
                                        <p:cTn id="56" dur="500"/>
                                        <p:tgtEl>
                                          <p:spTgt spid="1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4"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to="" calcmode="lin" valueType="num">
                                      <p:cBhvr>
                                        <p:cTn id="61" dur="1" fill="hold"/>
                                        <p:tgtEl>
                                          <p:spTgt spid="8"/>
                                        </p:tgtEl>
                                        <p:attrNameLst>
                                          <p:attrName/>
                                        </p:attrNameLst>
                                      </p:cBhvr>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randombar(horizontal)">
                                      <p:cBhvr>
                                        <p:cTn id="66" dur="500"/>
                                        <p:tgtEl>
                                          <p:spTgt spid="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randombar(horizontal)">
                                      <p:cBhvr>
                                        <p:cTn id="7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a:spLocks noChangeArrowheads="1"/>
          </p:cNvSpPr>
          <p:nvPr/>
        </p:nvSpPr>
        <p:spPr bwMode="auto">
          <a:xfrm>
            <a:off x="1981200" y="0"/>
            <a:ext cx="7019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علاقة ثابت الجذب العام مع تسارع الجاذبية الأرضية:</a:t>
            </a:r>
          </a:p>
        </p:txBody>
      </p:sp>
      <p:sp>
        <p:nvSpPr>
          <p:cNvPr id="7" name="مربع نص 6"/>
          <p:cNvSpPr txBox="1">
            <a:spLocks noChangeArrowheads="1"/>
          </p:cNvSpPr>
          <p:nvPr/>
        </p:nvSpPr>
        <p:spPr bwMode="auto">
          <a:xfrm>
            <a:off x="0" y="1828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وبفضل هذه القوة يكتسب الجسم تسارعاً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يعطى من قانون نيوتن الثاني على الصورة:</a:t>
            </a:r>
          </a:p>
        </p:txBody>
      </p:sp>
      <p:sp>
        <p:nvSpPr>
          <p:cNvPr id="8" name="مربع نص 7"/>
          <p:cNvSpPr txBox="1">
            <a:spLocks noChangeArrowheads="1"/>
          </p:cNvSpPr>
          <p:nvPr/>
        </p:nvSpPr>
        <p:spPr bwMode="auto">
          <a:xfrm>
            <a:off x="3643313" y="2667000"/>
            <a:ext cx="5272087"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ومن العلاقتين الأخيرتين يمكننا الحصول على علاقة بين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عندما يكون الجسم قريب جداً من سطح الأرض:</a:t>
            </a:r>
          </a:p>
        </p:txBody>
      </p:sp>
      <p:sp>
        <p:nvSpPr>
          <p:cNvPr id="2" name="مربع نص 4"/>
          <p:cNvSpPr txBox="1">
            <a:spLocks noChangeArrowheads="1"/>
          </p:cNvSpPr>
          <p:nvPr/>
        </p:nvSpPr>
        <p:spPr bwMode="auto">
          <a:xfrm>
            <a:off x="3352800" y="457200"/>
            <a:ext cx="55721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إذا كان لدينا جسما كتلته </a:t>
            </a:r>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موجود بالقرب من سطح الأرض التي كتلتها </a:t>
            </a:r>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ونصف قطرها </a:t>
            </a:r>
            <a:r>
              <a:rPr lang="en-US" sz="2800" b="1">
                <a:latin typeface="Times New Roman" pitchFamily="18" charset="0"/>
                <a:ea typeface="Majalla UI"/>
                <a:cs typeface="Times New Roman" pitchFamily="18" charset="0"/>
              </a:rPr>
              <a:t>R</a:t>
            </a:r>
            <a:r>
              <a:rPr lang="en-US" sz="2800" b="1" baseline="-25000">
                <a:latin typeface="Times New Roman" pitchFamily="18" charset="0"/>
                <a:ea typeface="Majalla UI"/>
                <a:cs typeface="Times New Roman" pitchFamily="18" charset="0"/>
              </a:rPr>
              <a:t>E</a:t>
            </a:r>
            <a:r>
              <a:rPr lang="ar-SA" sz="2800" b="1">
                <a:latin typeface="Times New Roman" pitchFamily="18" charset="0"/>
                <a:ea typeface="Majalla UI"/>
                <a:cs typeface="Times New Roman" pitchFamily="18" charset="0"/>
              </a:rPr>
              <a:t>، فان قوة جذب الأرض للجسم هي:</a:t>
            </a:r>
          </a:p>
        </p:txBody>
      </p:sp>
      <p:sp>
        <p:nvSpPr>
          <p:cNvPr id="4" name="مربع نص 3"/>
          <p:cNvSpPr txBox="1">
            <a:spLocks noChangeArrowheads="1"/>
          </p:cNvSpPr>
          <p:nvPr/>
        </p:nvSpPr>
        <p:spPr bwMode="auto">
          <a:xfrm>
            <a:off x="3200400" y="4038600"/>
            <a:ext cx="5715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 أما إذا كان الجسم يرتفع عن سطح الأرض بمسافة </a:t>
            </a:r>
            <a:r>
              <a:rPr lang="en-US" sz="2800" b="1">
                <a:latin typeface="Times New Roman" pitchFamily="18" charset="0"/>
                <a:ea typeface="Majalla UI"/>
                <a:cs typeface="Times New Roman" pitchFamily="18" charset="0"/>
              </a:rPr>
              <a:t>h</a:t>
            </a:r>
            <a:r>
              <a:rPr lang="ar-SA" sz="2800" b="1">
                <a:latin typeface="Times New Roman" pitchFamily="18" charset="0"/>
                <a:ea typeface="Majalla UI"/>
                <a:cs typeface="Times New Roman" pitchFamily="18" charset="0"/>
              </a:rPr>
              <a:t> بحيث يكون بعده عن مركز الأرض </a:t>
            </a:r>
            <a:r>
              <a:rPr lang="en-US" sz="2800" b="1">
                <a:latin typeface="Times New Roman" pitchFamily="18" charset="0"/>
                <a:ea typeface="Majalla UI"/>
                <a:cs typeface="Times New Roman" pitchFamily="18" charset="0"/>
              </a:rPr>
              <a:t>d</a:t>
            </a:r>
            <a:r>
              <a:rPr lang="ar-SA" sz="2800" b="1">
                <a:latin typeface="Times New Roman" pitchFamily="18" charset="0"/>
                <a:ea typeface="Majalla UI"/>
                <a:cs typeface="Times New Roman" pitchFamily="18" charset="0"/>
              </a:rPr>
              <a:t>، فإن العلاقة السابقة تكتب على الصورة:</a:t>
            </a:r>
          </a:p>
        </p:txBody>
      </p:sp>
      <p:sp>
        <p:nvSpPr>
          <p:cNvPr id="6" name="مربع نص 5"/>
          <p:cNvSpPr txBox="1">
            <a:spLocks noChangeArrowheads="1"/>
          </p:cNvSpPr>
          <p:nvPr/>
        </p:nvSpPr>
        <p:spPr bwMode="auto">
          <a:xfrm>
            <a:off x="152400" y="59436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ويلاحظ أن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تتناسب عكسياً مع بعد الجسم </a:t>
            </a:r>
            <a:r>
              <a:rPr lang="en-US" sz="2800" b="1">
                <a:latin typeface="Times New Roman" pitchFamily="18" charset="0"/>
                <a:ea typeface="Majalla UI"/>
                <a:cs typeface="Times New Roman" pitchFamily="18" charset="0"/>
              </a:rPr>
              <a:t>d</a:t>
            </a:r>
            <a:r>
              <a:rPr lang="ar-SA" sz="2800" b="1">
                <a:latin typeface="Times New Roman" pitchFamily="18" charset="0"/>
                <a:ea typeface="Majalla UI"/>
                <a:cs typeface="Times New Roman" pitchFamily="18" charset="0"/>
              </a:rPr>
              <a:t> عن مركز الأرض، أي </a:t>
            </a:r>
            <a:r>
              <a:rPr lang="ar-SA" sz="2800" b="1">
                <a:latin typeface="Times New Roman" pitchFamily="18" charset="0"/>
                <a:cs typeface="Times New Roman" pitchFamily="18" charset="0"/>
              </a:rPr>
              <a:t>أن </a:t>
            </a:r>
            <a:r>
              <a:rPr lang="en-US" sz="2800" b="1">
                <a:latin typeface="Times New Roman" pitchFamily="18" charset="0"/>
                <a:cs typeface="Times New Roman" pitchFamily="18" charset="0"/>
              </a:rPr>
              <a:t>g</a:t>
            </a:r>
            <a:r>
              <a:rPr lang="ar-SA" sz="2800" b="1">
                <a:latin typeface="Times New Roman" pitchFamily="18" charset="0"/>
                <a:cs typeface="Times New Roman" pitchFamily="18" charset="0"/>
              </a:rPr>
              <a:t> تتناسب عكسياً مع إرتفاع الجسم </a:t>
            </a:r>
            <a:r>
              <a:rPr lang="en-US" sz="2800" b="1">
                <a:latin typeface="Times New Roman" pitchFamily="18" charset="0"/>
                <a:cs typeface="Times New Roman" pitchFamily="18" charset="0"/>
              </a:rPr>
              <a:t>h</a:t>
            </a:r>
            <a:r>
              <a:rPr lang="ar-SA" sz="2800" b="1">
                <a:latin typeface="Times New Roman" pitchFamily="18" charset="0"/>
                <a:cs typeface="Times New Roman" pitchFamily="18" charset="0"/>
              </a:rPr>
              <a:t> عن سطح الأرض.</a:t>
            </a:r>
          </a:p>
        </p:txBody>
      </p:sp>
      <p:graphicFrame>
        <p:nvGraphicFramePr>
          <p:cNvPr id="3" name="Object 2"/>
          <p:cNvGraphicFramePr>
            <a:graphicFrameLocks noChangeAspect="1"/>
          </p:cNvGraphicFramePr>
          <p:nvPr/>
        </p:nvGraphicFramePr>
        <p:xfrm>
          <a:off x="1041400" y="2743200"/>
          <a:ext cx="1473200" cy="977900"/>
        </p:xfrm>
        <a:graphic>
          <a:graphicData uri="http://schemas.openxmlformats.org/presentationml/2006/ole">
            <mc:AlternateContent xmlns:mc="http://schemas.openxmlformats.org/markup-compatibility/2006">
              <mc:Choice xmlns:v="urn:schemas-microsoft-com:vml" Requires="v">
                <p:oleObj spid="_x0000_s4098" name="Equation" r:id="rId3" imgW="1473120" imgH="977760" progId="Equation.3">
                  <p:embed/>
                </p:oleObj>
              </mc:Choice>
              <mc:Fallback>
                <p:oleObj name="Equation" r:id="rId3" imgW="1473120" imgH="977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00" y="2743200"/>
                        <a:ext cx="1473200" cy="9779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07" name="Object 3"/>
          <p:cNvGraphicFramePr>
            <a:graphicFrameLocks noChangeAspect="1"/>
          </p:cNvGraphicFramePr>
          <p:nvPr/>
        </p:nvGraphicFramePr>
        <p:xfrm>
          <a:off x="1231900" y="4343400"/>
          <a:ext cx="1206500" cy="901700"/>
        </p:xfrm>
        <a:graphic>
          <a:graphicData uri="http://schemas.openxmlformats.org/presentationml/2006/ole">
            <mc:AlternateContent xmlns:mc="http://schemas.openxmlformats.org/markup-compatibility/2006">
              <mc:Choice xmlns:v="urn:schemas-microsoft-com:vml" Requires="v">
                <p:oleObj spid="_x0000_s4099" name="Equation" r:id="rId5" imgW="1206360" imgH="901440" progId="Equation.3">
                  <p:embed/>
                </p:oleObj>
              </mc:Choice>
              <mc:Fallback>
                <p:oleObj name="Equation" r:id="rId5" imgW="1206360" imgH="9014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1900" y="4343400"/>
                        <a:ext cx="1206500" cy="9017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3"/>
          <p:cNvGraphicFramePr>
            <a:graphicFrameLocks noChangeAspect="1"/>
          </p:cNvGraphicFramePr>
          <p:nvPr/>
        </p:nvGraphicFramePr>
        <p:xfrm>
          <a:off x="4038600" y="2286000"/>
          <a:ext cx="1028700" cy="381000"/>
        </p:xfrm>
        <a:graphic>
          <a:graphicData uri="http://schemas.openxmlformats.org/presentationml/2006/ole">
            <mc:AlternateContent xmlns:mc="http://schemas.openxmlformats.org/markup-compatibility/2006">
              <mc:Choice xmlns:v="urn:schemas-microsoft-com:vml" Requires="v">
                <p:oleObj spid="_x0000_s4100" name="Equation" r:id="rId7" imgW="1028520" imgH="380880" progId="Equation.3">
                  <p:embed/>
                </p:oleObj>
              </mc:Choice>
              <mc:Fallback>
                <p:oleObj name="Equation" r:id="rId7" imgW="102852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2286000"/>
                        <a:ext cx="1028700" cy="3810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2"/>
          <p:cNvGraphicFramePr>
            <a:graphicFrameLocks noChangeAspect="1"/>
          </p:cNvGraphicFramePr>
          <p:nvPr/>
        </p:nvGraphicFramePr>
        <p:xfrm>
          <a:off x="685800" y="698500"/>
          <a:ext cx="1841500" cy="977900"/>
        </p:xfrm>
        <a:graphic>
          <a:graphicData uri="http://schemas.openxmlformats.org/presentationml/2006/ole">
            <mc:AlternateContent xmlns:mc="http://schemas.openxmlformats.org/markup-compatibility/2006">
              <mc:Choice xmlns:v="urn:schemas-microsoft-com:vml" Requires="v">
                <p:oleObj spid="_x0000_s4101" name="Equation" r:id="rId9" imgW="1841400" imgH="977760" progId="Equation.3">
                  <p:embed/>
                </p:oleObj>
              </mc:Choice>
              <mc:Fallback>
                <p:oleObj name="Equation" r:id="rId9" imgW="1841400" imgH="9777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698500"/>
                        <a:ext cx="1841500" cy="9779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0364" name="Text Box 12"/>
          <p:cNvSpPr txBox="1">
            <a:spLocks noChangeArrowheads="1"/>
          </p:cNvSpPr>
          <p:nvPr/>
        </p:nvSpPr>
        <p:spPr bwMode="auto">
          <a:xfrm>
            <a:off x="5486400" y="5410200"/>
            <a:ext cx="320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latin typeface="Times New Roman" pitchFamily="18" charset="0"/>
                <a:cs typeface="Times New Roman" pitchFamily="18" charset="0"/>
              </a:rPr>
              <a:t>حيث: </a:t>
            </a:r>
            <a:r>
              <a:rPr lang="en-US" sz="2800" b="1">
                <a:latin typeface="Times New Roman" pitchFamily="18" charset="0"/>
                <a:cs typeface="Times New Roman" pitchFamily="18" charset="0"/>
              </a:rPr>
              <a:t>d=R</a:t>
            </a:r>
            <a:r>
              <a:rPr lang="en-US" sz="2800" b="1" baseline="-25000">
                <a:latin typeface="Times New Roman" pitchFamily="18" charset="0"/>
                <a:cs typeface="Times New Roman" pitchFamily="18" charset="0"/>
              </a:rPr>
              <a:t>E</a:t>
            </a:r>
            <a:r>
              <a:rPr lang="en-US" sz="2800" b="1">
                <a:latin typeface="Times New Roman" pitchFamily="18" charset="0"/>
                <a:cs typeface="Times New Roman" pitchFamily="18" charset="0"/>
              </a:rPr>
              <a:t>+h</a:t>
            </a:r>
          </a:p>
        </p:txBody>
      </p:sp>
    </p:spTree>
    <p:extLst>
      <p:ext uri="{BB962C8B-B14F-4D97-AF65-F5344CB8AC3E}">
        <p14:creationId xmlns:p14="http://schemas.microsoft.com/office/powerpoint/2010/main" val="2913210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to="" calcmode="lin" valueType="num">
                                      <p:cBhvr>
                                        <p:cTn id="14" dur="1" fill="hold"/>
                                        <p:tgtEl>
                                          <p:spTgt spid="2">
                                            <p:txEl>
                                              <p:pRg st="0" end="0"/>
                                            </p:txEl>
                                          </p:spTgt>
                                        </p:tgtEl>
                                        <p:attrNameLst>
                                          <p:attrName/>
                                        </p:attrNameLst>
                                      </p:cBhvr>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92" decel="100000"/>
                                        <p:tgtEl>
                                          <p:spTgt spid="10"/>
                                        </p:tgtEl>
                                      </p:cBhvr>
                                    </p:animEffect>
                                    <p:animScale>
                                      <p:cBhvr>
                                        <p:cTn id="20" dur="192" decel="100000"/>
                                        <p:tgtEl>
                                          <p:spTgt spid="10"/>
                                        </p:tgtEl>
                                      </p:cBhvr>
                                      <p:from x="10000" y="10000"/>
                                      <p:to x="200000" y="450000"/>
                                    </p:animScale>
                                    <p:animScale>
                                      <p:cBhvr>
                                        <p:cTn id="21" dur="308" accel="100000" fill="hold">
                                          <p:stCondLst>
                                            <p:cond delay="192"/>
                                          </p:stCondLst>
                                        </p:cTn>
                                        <p:tgtEl>
                                          <p:spTgt spid="10"/>
                                        </p:tgtEl>
                                      </p:cBhvr>
                                      <p:from x="200000" y="450000"/>
                                      <p:to x="100000" y="100000"/>
                                    </p:animScale>
                                    <p:set>
                                      <p:cBhvr>
                                        <p:cTn id="22" dur="192" fill="hold"/>
                                        <p:tgtEl>
                                          <p:spTgt spid="10"/>
                                        </p:tgtEl>
                                        <p:attrNameLst>
                                          <p:attrName>ppt_x</p:attrName>
                                        </p:attrNameLst>
                                      </p:cBhvr>
                                      <p:to>
                                        <p:strVal val="(0.5)"/>
                                      </p:to>
                                    </p:set>
                                    <p:anim from="(0.5)" to="(#ppt_x)" calcmode="lin" valueType="num">
                                      <p:cBhvr>
                                        <p:cTn id="23" dur="308" accel="100000" fill="hold">
                                          <p:stCondLst>
                                            <p:cond delay="192"/>
                                          </p:stCondLst>
                                        </p:cTn>
                                        <p:tgtEl>
                                          <p:spTgt spid="10"/>
                                        </p:tgtEl>
                                        <p:attrNameLst>
                                          <p:attrName>ppt_x</p:attrName>
                                        </p:attrNameLst>
                                      </p:cBhvr>
                                    </p:anim>
                                    <p:set>
                                      <p:cBhvr>
                                        <p:cTn id="24" dur="192" fill="hold"/>
                                        <p:tgtEl>
                                          <p:spTgt spid="10"/>
                                        </p:tgtEl>
                                        <p:attrNameLst>
                                          <p:attrName>ppt_y</p:attrName>
                                        </p:attrNameLst>
                                      </p:cBhvr>
                                      <p:to>
                                        <p:strVal val="(#ppt_y+0.4)"/>
                                      </p:to>
                                    </p:set>
                                    <p:anim from="(#ppt_y+0.4)" to="(#ppt_y)" calcmode="lin" valueType="num">
                                      <p:cBhvr>
                                        <p:cTn id="25" dur="308" accel="100000" fill="hold">
                                          <p:stCondLst>
                                            <p:cond delay="192"/>
                                          </p:stCondLst>
                                        </p:cTn>
                                        <p:tgtEl>
                                          <p:spTgt spid="10"/>
                                        </p:tgtEl>
                                        <p:attrNameLst>
                                          <p:attrName>ppt_y</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p:cTn id="30" dur="500" fill="hold"/>
                                        <p:tgtEl>
                                          <p:spTgt spid="7">
                                            <p:txEl>
                                              <p:pRg st="0" end="0"/>
                                            </p:txEl>
                                          </p:spTgt>
                                        </p:tgtEl>
                                        <p:attrNameLst>
                                          <p:attrName>ppt_w</p:attrName>
                                        </p:attrNameLst>
                                      </p:cBhvr>
                                      <p:tavLst>
                                        <p:tav tm="0">
                                          <p:val>
                                            <p:strVal val="#ppt_w*0.05"/>
                                          </p:val>
                                        </p:tav>
                                        <p:tav tm="100000">
                                          <p:val>
                                            <p:strVal val="#ppt_w"/>
                                          </p:val>
                                        </p:tav>
                                      </p:tavLst>
                                    </p:anim>
                                    <p:anim calcmode="lin" valueType="num">
                                      <p:cBhvr>
                                        <p:cTn id="31" dur="5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32"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3" dur="5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34" dur="500"/>
                                        <p:tgtEl>
                                          <p:spTgt spid="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6"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Horizontal)">
                                      <p:cBhvr>
                                        <p:cTn id="39" dur="500"/>
                                        <p:tgtEl>
                                          <p:spTgt spid="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to="" calcmode="lin" valueType="num">
                                      <p:cBhvr>
                                        <p:cTn id="44" dur="1" fill="hold"/>
                                        <p:tgtEl>
                                          <p:spTgt spid="8"/>
                                        </p:tgtEl>
                                        <p:attrNameLst>
                                          <p:attrName/>
                                        </p:attrNameLst>
                                      </p:cBhvr>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ntr" presetSubtype="26"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barn(inHorizontal)">
                                      <p:cBhvr>
                                        <p:cTn id="49" dur="500"/>
                                        <p:tgtEl>
                                          <p:spTgt spid="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4" presetClass="entr" presetSubtype="0" accel="10000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500" fill="hold"/>
                                        <p:tgtEl>
                                          <p:spTgt spid="4"/>
                                        </p:tgtEl>
                                        <p:attrNameLst>
                                          <p:attrName>ppt_w</p:attrName>
                                        </p:attrNameLst>
                                      </p:cBhvr>
                                      <p:tavLst>
                                        <p:tav tm="0">
                                          <p:val>
                                            <p:strVal val="#ppt_w*0.05"/>
                                          </p:val>
                                        </p:tav>
                                        <p:tav tm="100000">
                                          <p:val>
                                            <p:strVal val="#ppt_w"/>
                                          </p:val>
                                        </p:tav>
                                      </p:tavLst>
                                    </p:anim>
                                    <p:anim calcmode="lin" valueType="num">
                                      <p:cBhvr>
                                        <p:cTn id="55" dur="500" fill="hold"/>
                                        <p:tgtEl>
                                          <p:spTgt spid="4"/>
                                        </p:tgtEl>
                                        <p:attrNameLst>
                                          <p:attrName>ppt_h</p:attrName>
                                        </p:attrNameLst>
                                      </p:cBhvr>
                                      <p:tavLst>
                                        <p:tav tm="0">
                                          <p:val>
                                            <p:strVal val="#ppt_h"/>
                                          </p:val>
                                        </p:tav>
                                        <p:tav tm="100000">
                                          <p:val>
                                            <p:strVal val="#ppt_h"/>
                                          </p:val>
                                        </p:tav>
                                      </p:tavLst>
                                    </p:anim>
                                    <p:anim calcmode="lin" valueType="num">
                                      <p:cBhvr>
                                        <p:cTn id="56" dur="500" fill="hold"/>
                                        <p:tgtEl>
                                          <p:spTgt spid="4"/>
                                        </p:tgtEl>
                                        <p:attrNameLst>
                                          <p:attrName>ppt_x</p:attrName>
                                        </p:attrNameLst>
                                      </p:cBhvr>
                                      <p:tavLst>
                                        <p:tav tm="0">
                                          <p:val>
                                            <p:strVal val="#ppt_x-.2"/>
                                          </p:val>
                                        </p:tav>
                                        <p:tav tm="100000">
                                          <p:val>
                                            <p:strVal val="#ppt_x"/>
                                          </p:val>
                                        </p:tav>
                                      </p:tavLst>
                                    </p:anim>
                                    <p:anim calcmode="lin" valueType="num">
                                      <p:cBhvr>
                                        <p:cTn id="57" dur="500" fill="hold"/>
                                        <p:tgtEl>
                                          <p:spTgt spid="4"/>
                                        </p:tgtEl>
                                        <p:attrNameLst>
                                          <p:attrName>ppt_y</p:attrName>
                                        </p:attrNameLst>
                                      </p:cBhvr>
                                      <p:tavLst>
                                        <p:tav tm="0">
                                          <p:val>
                                            <p:strVal val="#ppt_y"/>
                                          </p:val>
                                        </p:tav>
                                        <p:tav tm="100000">
                                          <p:val>
                                            <p:strVal val="#ppt_y"/>
                                          </p:val>
                                        </p:tav>
                                      </p:tavLst>
                                    </p:anim>
                                    <p:animEffect transition="in" filter="fade">
                                      <p:cBhvr>
                                        <p:cTn id="58" dur="500"/>
                                        <p:tgtEl>
                                          <p:spTgt spid="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9" presetClass="entr" presetSubtype="10" fill="hold" nodeType="clickEffect">
                                  <p:stCondLst>
                                    <p:cond delay="0"/>
                                  </p:stCondLst>
                                  <p:childTnLst>
                                    <p:set>
                                      <p:cBhvr>
                                        <p:cTn id="62" dur="1" fill="hold">
                                          <p:stCondLst>
                                            <p:cond delay="0"/>
                                          </p:stCondLst>
                                        </p:cTn>
                                        <p:tgtEl>
                                          <p:spTgt spid="47107"/>
                                        </p:tgtEl>
                                        <p:attrNameLst>
                                          <p:attrName>style.visibility</p:attrName>
                                        </p:attrNameLst>
                                      </p:cBhvr>
                                      <p:to>
                                        <p:strVal val="visible"/>
                                      </p:to>
                                    </p:set>
                                    <p:anim calcmode="lin" valueType="num">
                                      <p:cBhvr>
                                        <p:cTn id="63" dur="500" fill="hold"/>
                                        <p:tgtEl>
                                          <p:spTgt spid="47107"/>
                                        </p:tgtEl>
                                        <p:attrNameLst>
                                          <p:attrName>ppt_w</p:attrName>
                                        </p:attrNameLst>
                                      </p:cBhvr>
                                      <p:tavLst>
                                        <p:tav tm="0" fmla="#ppt_w*sin(2.5*pi*$)">
                                          <p:val>
                                            <p:fltVal val="0"/>
                                          </p:val>
                                        </p:tav>
                                        <p:tav tm="100000">
                                          <p:val>
                                            <p:fltVal val="1"/>
                                          </p:val>
                                        </p:tav>
                                      </p:tavLst>
                                    </p:anim>
                                    <p:anim calcmode="lin" valueType="num">
                                      <p:cBhvr>
                                        <p:cTn id="64" dur="500" fill="hold"/>
                                        <p:tgtEl>
                                          <p:spTgt spid="47107"/>
                                        </p:tgtEl>
                                        <p:attrNameLst>
                                          <p:attrName>ppt_h</p:attrName>
                                        </p:attrNameLst>
                                      </p:cBhvr>
                                      <p:tavLst>
                                        <p:tav tm="0">
                                          <p:val>
                                            <p:strVal val="#ppt_h"/>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100364"/>
                                        </p:tgtEl>
                                        <p:attrNameLst>
                                          <p:attrName>style.visibility</p:attrName>
                                        </p:attrNameLst>
                                      </p:cBhvr>
                                      <p:to>
                                        <p:strVal val="visible"/>
                                      </p:to>
                                    </p:set>
                                    <p:anim calcmode="lin" valueType="num">
                                      <p:cBhvr>
                                        <p:cTn id="69" dur="500" fill="hold"/>
                                        <p:tgtEl>
                                          <p:spTgt spid="100364"/>
                                        </p:tgtEl>
                                        <p:attrNameLst>
                                          <p:attrName>ppt_w</p:attrName>
                                        </p:attrNameLst>
                                      </p:cBhvr>
                                      <p:tavLst>
                                        <p:tav tm="0">
                                          <p:val>
                                            <p:fltVal val="0"/>
                                          </p:val>
                                        </p:tav>
                                        <p:tav tm="100000">
                                          <p:val>
                                            <p:strVal val="#ppt_w"/>
                                          </p:val>
                                        </p:tav>
                                      </p:tavLst>
                                    </p:anim>
                                    <p:anim calcmode="lin" valueType="num">
                                      <p:cBhvr>
                                        <p:cTn id="70" dur="500" fill="hold"/>
                                        <p:tgtEl>
                                          <p:spTgt spid="100364"/>
                                        </p:tgtEl>
                                        <p:attrNameLst>
                                          <p:attrName>ppt_h</p:attrName>
                                        </p:attrNameLst>
                                      </p:cBhvr>
                                      <p:tavLst>
                                        <p:tav tm="0">
                                          <p:val>
                                            <p:strVal val="#ppt_h"/>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animEffect transition="in" filter="strips(downLeft)">
                                      <p:cBhvr>
                                        <p:cTn id="7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6" grpId="0"/>
      <p:bldP spid="1003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a:spLocks noChangeArrowheads="1"/>
          </p:cNvSpPr>
          <p:nvPr/>
        </p:nvSpPr>
        <p:spPr bwMode="auto">
          <a:xfrm>
            <a:off x="990600" y="609600"/>
            <a:ext cx="7848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احسب كتلة الأرض إذا علمت أن </a:t>
            </a:r>
            <a:r>
              <a:rPr lang="en-US" sz="2800" b="1">
                <a:latin typeface="Times New Roman" pitchFamily="18" charset="0"/>
                <a:ea typeface="Majalla UI"/>
                <a:cs typeface="Times New Roman" pitchFamily="18" charset="0"/>
              </a:rPr>
              <a:t>G =6.67</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a:t>
            </a:r>
            <a:r>
              <a:rPr lang="en-US" sz="2800" b="1" baseline="30000">
                <a:latin typeface="Times New Roman" pitchFamily="18" charset="0"/>
                <a:ea typeface="Majalla UI"/>
                <a:cs typeface="Times New Roman" pitchFamily="18" charset="0"/>
              </a:rPr>
              <a:t>-11</a:t>
            </a:r>
            <a:r>
              <a:rPr lang="en-US" sz="2800" b="1">
                <a:latin typeface="Times New Roman" pitchFamily="18" charset="0"/>
                <a:ea typeface="Majalla UI"/>
                <a:cs typeface="Times New Roman" pitchFamily="18" charset="0"/>
              </a:rPr>
              <a:t>  N m</a:t>
            </a:r>
            <a:r>
              <a:rPr lang="en-US" sz="2800" b="1" baseline="30000">
                <a:latin typeface="Times New Roman" pitchFamily="18" charset="0"/>
                <a:ea typeface="Majalla UI"/>
                <a:cs typeface="Times New Roman" pitchFamily="18" charset="0"/>
              </a:rPr>
              <a:t>2</a:t>
            </a:r>
            <a:r>
              <a:rPr lang="en-US" sz="2800" b="1">
                <a:latin typeface="Times New Roman" pitchFamily="18" charset="0"/>
                <a:ea typeface="Majalla UI"/>
                <a:cs typeface="Times New Roman" pitchFamily="18" charset="0"/>
              </a:rPr>
              <a:t> /Kg</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R</a:t>
            </a:r>
            <a:r>
              <a:rPr lang="en-US" sz="2800" b="1" baseline="-25000">
                <a:latin typeface="Times New Roman" pitchFamily="18" charset="0"/>
                <a:ea typeface="Majalla UI"/>
                <a:cs typeface="Times New Roman" pitchFamily="18" charset="0"/>
              </a:rPr>
              <a:t>E</a:t>
            </a:r>
            <a:r>
              <a:rPr lang="en-US" sz="2800" b="1">
                <a:latin typeface="Times New Roman" pitchFamily="18" charset="0"/>
                <a:ea typeface="Majalla UI"/>
                <a:cs typeface="Times New Roman" pitchFamily="18" charset="0"/>
              </a:rPr>
              <a:t> = 6.37</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a:t>
            </a:r>
            <a:r>
              <a:rPr lang="en-US" sz="2800" b="1" baseline="30000">
                <a:latin typeface="Times New Roman" pitchFamily="18" charset="0"/>
                <a:ea typeface="Majalla UI"/>
                <a:cs typeface="Times New Roman" pitchFamily="18" charset="0"/>
              </a:rPr>
              <a:t>6</a:t>
            </a:r>
            <a:r>
              <a:rPr lang="en-US" sz="2800" b="1">
                <a:latin typeface="Times New Roman" pitchFamily="18" charset="0"/>
                <a:ea typeface="Majalla UI"/>
                <a:cs typeface="Times New Roman" pitchFamily="18" charset="0"/>
              </a:rPr>
              <a:t> m</a:t>
            </a:r>
            <a:r>
              <a:rPr lang="ar-SA" sz="2800" b="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g= 9.8 m/sec</a:t>
            </a:r>
            <a:r>
              <a:rPr lang="en-US" sz="2800" b="1" baseline="30000">
                <a:latin typeface="Times New Roman" pitchFamily="18" charset="0"/>
                <a:ea typeface="Majalla UI"/>
                <a:cs typeface="Times New Roman" pitchFamily="18" charset="0"/>
              </a:rPr>
              <a:t>2</a:t>
            </a:r>
            <a:r>
              <a:rPr lang="en-US" sz="2800" b="1">
                <a:latin typeface="Times New Roman" pitchFamily="18" charset="0"/>
                <a:ea typeface="Majalla UI"/>
                <a:cs typeface="Times New Roman" pitchFamily="18" charset="0"/>
              </a:rPr>
              <a:t> </a:t>
            </a:r>
            <a:endParaRPr lang="ar-SA" sz="2800" b="1">
              <a:latin typeface="Times New Roman" pitchFamily="18" charset="0"/>
              <a:ea typeface="Majalla UI"/>
              <a:cs typeface="Times New Roman" pitchFamily="18" charset="0"/>
            </a:endParaRPr>
          </a:p>
        </p:txBody>
      </p:sp>
      <p:sp>
        <p:nvSpPr>
          <p:cNvPr id="8" name="مربع نص 7"/>
          <p:cNvSpPr txBox="1">
            <a:spLocks noChangeArrowheads="1"/>
          </p:cNvSpPr>
          <p:nvPr/>
        </p:nvSpPr>
        <p:spPr bwMode="auto">
          <a:xfrm>
            <a:off x="228600" y="2559050"/>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من العلاقة التي تربط بين ثابت الجذب العام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وتسارع الجاذبية الأرضية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نجد أن:</a:t>
            </a:r>
          </a:p>
        </p:txBody>
      </p:sp>
      <p:sp>
        <p:nvSpPr>
          <p:cNvPr id="3"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7</a:t>
            </a:r>
            <a:r>
              <a:rPr lang="ar-SA" sz="3200" b="1">
                <a:solidFill>
                  <a:srgbClr val="CC0000"/>
                </a:solidFill>
                <a:latin typeface="Times New Roman" pitchFamily="18" charset="0"/>
                <a:ea typeface="Majalla UI"/>
                <a:cs typeface="Times New Roman" pitchFamily="18" charset="0"/>
              </a:rPr>
              <a:t>):</a:t>
            </a:r>
          </a:p>
        </p:txBody>
      </p:sp>
      <p:sp>
        <p:nvSpPr>
          <p:cNvPr id="2" name="مربع نص 2"/>
          <p:cNvSpPr txBox="1">
            <a:spLocks noChangeArrowheads="1"/>
          </p:cNvSpPr>
          <p:nvPr/>
        </p:nvSpPr>
        <p:spPr bwMode="auto">
          <a:xfrm>
            <a:off x="7458075" y="1782763"/>
            <a:ext cx="1533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الحل:</a:t>
            </a:r>
          </a:p>
        </p:txBody>
      </p:sp>
      <p:graphicFrame>
        <p:nvGraphicFramePr>
          <p:cNvPr id="4" name="Object 2"/>
          <p:cNvGraphicFramePr>
            <a:graphicFrameLocks noChangeAspect="1"/>
          </p:cNvGraphicFramePr>
          <p:nvPr/>
        </p:nvGraphicFramePr>
        <p:xfrm>
          <a:off x="990600" y="3352800"/>
          <a:ext cx="1930400" cy="939800"/>
        </p:xfrm>
        <a:graphic>
          <a:graphicData uri="http://schemas.openxmlformats.org/presentationml/2006/ole">
            <mc:AlternateContent xmlns:mc="http://schemas.openxmlformats.org/markup-compatibility/2006">
              <mc:Choice xmlns:v="urn:schemas-microsoft-com:vml" Requires="v">
                <p:oleObj spid="_x0000_s5122" name="Equation" r:id="rId3" imgW="1930320" imgH="939600" progId="Equation.3">
                  <p:embed/>
                </p:oleObj>
              </mc:Choice>
              <mc:Fallback>
                <p:oleObj name="Equation" r:id="rId3" imgW="1930320" imgH="93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352800"/>
                        <a:ext cx="1930400" cy="9398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1383" name="Rectangle 7"/>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1384" name="Object 8"/>
          <p:cNvGraphicFramePr>
            <a:graphicFrameLocks noChangeAspect="1"/>
          </p:cNvGraphicFramePr>
          <p:nvPr/>
        </p:nvGraphicFramePr>
        <p:xfrm>
          <a:off x="990600" y="4600575"/>
          <a:ext cx="3352800" cy="1114425"/>
        </p:xfrm>
        <a:graphic>
          <a:graphicData uri="http://schemas.openxmlformats.org/presentationml/2006/ole">
            <mc:AlternateContent xmlns:mc="http://schemas.openxmlformats.org/markup-compatibility/2006">
              <mc:Choice xmlns:v="urn:schemas-microsoft-com:vml" Requires="v">
                <p:oleObj spid="_x0000_s5123" name="Equation" r:id="rId5" imgW="3352800" imgH="1117600" progId="Equation.3">
                  <p:embed/>
                </p:oleObj>
              </mc:Choice>
              <mc:Fallback>
                <p:oleObj name="Equation" r:id="rId5" imgW="3352800" imgH="1117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600575"/>
                        <a:ext cx="3352800" cy="111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85" name="Rectangle 9"/>
          <p:cNvSpPr>
            <a:spLocks noChangeArrowheads="1"/>
          </p:cNvSpPr>
          <p:nvPr/>
        </p:nvSpPr>
        <p:spPr bwMode="auto">
          <a:xfrm>
            <a:off x="0" y="3167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1386" name="Object 10"/>
          <p:cNvGraphicFramePr>
            <a:graphicFrameLocks noChangeAspect="1"/>
          </p:cNvGraphicFramePr>
          <p:nvPr/>
        </p:nvGraphicFramePr>
        <p:xfrm>
          <a:off x="1447800" y="6029325"/>
          <a:ext cx="2447925" cy="523875"/>
        </p:xfrm>
        <a:graphic>
          <a:graphicData uri="http://schemas.openxmlformats.org/presentationml/2006/ole">
            <mc:AlternateContent xmlns:mc="http://schemas.openxmlformats.org/markup-compatibility/2006">
              <mc:Choice xmlns:v="urn:schemas-microsoft-com:vml" Requires="v">
                <p:oleObj spid="_x0000_s5124" name="Equation" r:id="rId7" imgW="2451100" imgH="520700" progId="Equation.3">
                  <p:embed/>
                </p:oleObj>
              </mc:Choice>
              <mc:Fallback>
                <p:oleObj name="Equation" r:id="rId7" imgW="2451100" imgH="520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6029325"/>
                        <a:ext cx="2447925"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13110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strVal val="#ppt_w*0.05"/>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anim calcmode="lin" valueType="num">
                                      <p:cBhvr>
                                        <p:cTn id="18" dur="500" fill="hold"/>
                                        <p:tgtEl>
                                          <p:spTgt spid="7"/>
                                        </p:tgtEl>
                                        <p:attrNameLst>
                                          <p:attrName>ppt_x</p:attrName>
                                        </p:attrNameLst>
                                      </p:cBhvr>
                                      <p:tavLst>
                                        <p:tav tm="0">
                                          <p:val>
                                            <p:strVal val="#ppt_x-.2"/>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Effect transition="in" filter="fade">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strVal val="#ppt_w*0.05"/>
                                          </p:val>
                                        </p:tav>
                                        <p:tav tm="100000">
                                          <p:val>
                                            <p:strVal val="#ppt_w"/>
                                          </p:val>
                                        </p:tav>
                                      </p:tavLst>
                                    </p:anim>
                                    <p:anim calcmode="lin" valueType="num">
                                      <p:cBhvr>
                                        <p:cTn id="26" dur="500" fill="hold"/>
                                        <p:tgtEl>
                                          <p:spTgt spid="2"/>
                                        </p:tgtEl>
                                        <p:attrNameLst>
                                          <p:attrName>ppt_h</p:attrName>
                                        </p:attrNameLst>
                                      </p:cBhvr>
                                      <p:tavLst>
                                        <p:tav tm="0">
                                          <p:val>
                                            <p:strVal val="#ppt_h"/>
                                          </p:val>
                                        </p:tav>
                                        <p:tav tm="100000">
                                          <p:val>
                                            <p:strVal val="#ppt_h"/>
                                          </p:val>
                                        </p:tav>
                                      </p:tavLst>
                                    </p:anim>
                                    <p:anim calcmode="lin" valueType="num">
                                      <p:cBhvr>
                                        <p:cTn id="27" dur="500" fill="hold"/>
                                        <p:tgtEl>
                                          <p:spTgt spid="2"/>
                                        </p:tgtEl>
                                        <p:attrNameLst>
                                          <p:attrName>ppt_x</p:attrName>
                                        </p:attrNameLst>
                                      </p:cBhvr>
                                      <p:tavLst>
                                        <p:tav tm="0">
                                          <p:val>
                                            <p:strVal val="#ppt_x-.2"/>
                                          </p:val>
                                        </p:tav>
                                        <p:tav tm="100000">
                                          <p:val>
                                            <p:strVal val="#ppt_x"/>
                                          </p:val>
                                        </p:tav>
                                      </p:tavLst>
                                    </p:anim>
                                    <p:anim calcmode="lin" valueType="num">
                                      <p:cBhvr>
                                        <p:cTn id="28" dur="500" fill="hold"/>
                                        <p:tgtEl>
                                          <p:spTgt spid="2"/>
                                        </p:tgtEl>
                                        <p:attrNameLst>
                                          <p:attrName>ppt_y</p:attrName>
                                        </p:attrNameLst>
                                      </p:cBhvr>
                                      <p:tavLst>
                                        <p:tav tm="0">
                                          <p:val>
                                            <p:strVal val="#ppt_y"/>
                                          </p:val>
                                        </p:tav>
                                        <p:tav tm="100000">
                                          <p:val>
                                            <p:strVal val="#ppt_y"/>
                                          </p:val>
                                        </p:tav>
                                      </p:tavLst>
                                    </p:anim>
                                    <p:animEffect transition="in" filter="fade">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to="" calcmode="lin" valueType="num">
                                      <p:cBhvr>
                                        <p:cTn id="34" dur="1" fill="hold"/>
                                        <p:tgtEl>
                                          <p:spTgt spid="8"/>
                                        </p:tgtEl>
                                        <p:attrNameLst>
                                          <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heel(4)">
                                      <p:cBhvr>
                                        <p:cTn id="39" dur="500"/>
                                        <p:tgtEl>
                                          <p:spTgt spid="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0" presetClass="entr" presetSubtype="0" fill="hold" nodeType="clickEffect">
                                  <p:stCondLst>
                                    <p:cond delay="0"/>
                                  </p:stCondLst>
                                  <p:childTnLst>
                                    <p:set>
                                      <p:cBhvr>
                                        <p:cTn id="43" dur="1" fill="hold">
                                          <p:stCondLst>
                                            <p:cond delay="0"/>
                                          </p:stCondLst>
                                        </p:cTn>
                                        <p:tgtEl>
                                          <p:spTgt spid="101384"/>
                                        </p:tgtEl>
                                        <p:attrNameLst>
                                          <p:attrName>style.visibility</p:attrName>
                                        </p:attrNameLst>
                                      </p:cBhvr>
                                      <p:to>
                                        <p:strVal val="visible"/>
                                      </p:to>
                                    </p:set>
                                    <p:animEffect transition="in" filter="wedge">
                                      <p:cBhvr>
                                        <p:cTn id="44" dur="500"/>
                                        <p:tgtEl>
                                          <p:spTgt spid="10138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6" presetClass="entr" presetSubtype="0" fill="hold" nodeType="clickEffect">
                                  <p:stCondLst>
                                    <p:cond delay="0"/>
                                  </p:stCondLst>
                                  <p:childTnLst>
                                    <p:set>
                                      <p:cBhvr>
                                        <p:cTn id="48" dur="1" fill="hold">
                                          <p:stCondLst>
                                            <p:cond delay="0"/>
                                          </p:stCondLst>
                                        </p:cTn>
                                        <p:tgtEl>
                                          <p:spTgt spid="101386"/>
                                        </p:tgtEl>
                                        <p:attrNameLst>
                                          <p:attrName>style.visibility</p:attrName>
                                        </p:attrNameLst>
                                      </p:cBhvr>
                                      <p:to>
                                        <p:strVal val="visible"/>
                                      </p:to>
                                    </p:set>
                                    <p:animEffect transition="in" filter="wipe(down)">
                                      <p:cBhvr>
                                        <p:cTn id="49" dur="145">
                                          <p:stCondLst>
                                            <p:cond delay="0"/>
                                          </p:stCondLst>
                                        </p:cTn>
                                        <p:tgtEl>
                                          <p:spTgt spid="101386"/>
                                        </p:tgtEl>
                                      </p:cBhvr>
                                    </p:animEffect>
                                    <p:anim calcmode="lin" valueType="num">
                                      <p:cBhvr>
                                        <p:cTn id="50" dur="456" tmFilter="0,0; 0.14,0.36; 0.43,0.73; 0.71,0.91; 1.0,1.0">
                                          <p:stCondLst>
                                            <p:cond delay="0"/>
                                          </p:stCondLst>
                                        </p:cTn>
                                        <p:tgtEl>
                                          <p:spTgt spid="101386"/>
                                        </p:tgtEl>
                                        <p:attrNameLst>
                                          <p:attrName>ppt_x</p:attrName>
                                        </p:attrNameLst>
                                      </p:cBhvr>
                                      <p:tavLst>
                                        <p:tav tm="0">
                                          <p:val>
                                            <p:strVal val="#ppt_x-0.25"/>
                                          </p:val>
                                        </p:tav>
                                        <p:tav tm="100000">
                                          <p:val>
                                            <p:strVal val="#ppt_x"/>
                                          </p:val>
                                        </p:tav>
                                      </p:tavLst>
                                    </p:anim>
                                    <p:anim calcmode="lin" valueType="num">
                                      <p:cBhvr>
                                        <p:cTn id="51" dur="166" tmFilter="0.0,0.0; 0.25,0.07; 0.50,0.2; 0.75,0.467; 1.0,1.0">
                                          <p:stCondLst>
                                            <p:cond delay="0"/>
                                          </p:stCondLst>
                                        </p:cTn>
                                        <p:tgtEl>
                                          <p:spTgt spid="101386"/>
                                        </p:tgtEl>
                                        <p:attrNameLst>
                                          <p:attrName>ppt_y</p:attrName>
                                        </p:attrNameLst>
                                      </p:cBhvr>
                                      <p:tavLst>
                                        <p:tav tm="0" fmla="#ppt_y-sin(pi*$)/3">
                                          <p:val>
                                            <p:fltVal val="0.5"/>
                                          </p:val>
                                        </p:tav>
                                        <p:tav tm="100000">
                                          <p:val>
                                            <p:fltVal val="1"/>
                                          </p:val>
                                        </p:tav>
                                      </p:tavLst>
                                    </p:anim>
                                    <p:anim calcmode="lin" valueType="num">
                                      <p:cBhvr>
                                        <p:cTn id="52" dur="166" tmFilter="0, 0; 0.125,0.2665; 0.25,0.4; 0.375,0.465; 0.5,0.5;  0.625,0.535; 0.75,0.6; 0.875,0.7335; 1,1">
                                          <p:stCondLst>
                                            <p:cond delay="166"/>
                                          </p:stCondLst>
                                        </p:cTn>
                                        <p:tgtEl>
                                          <p:spTgt spid="101386"/>
                                        </p:tgtEl>
                                        <p:attrNameLst>
                                          <p:attrName>ppt_y</p:attrName>
                                        </p:attrNameLst>
                                      </p:cBhvr>
                                      <p:tavLst>
                                        <p:tav tm="0" fmla="#ppt_y-sin(pi*$)/9">
                                          <p:val>
                                            <p:fltVal val="0"/>
                                          </p:val>
                                        </p:tav>
                                        <p:tav tm="100000">
                                          <p:val>
                                            <p:fltVal val="1"/>
                                          </p:val>
                                        </p:tav>
                                      </p:tavLst>
                                    </p:anim>
                                    <p:anim calcmode="lin" valueType="num">
                                      <p:cBhvr>
                                        <p:cTn id="53" dur="83" tmFilter="0, 0; 0.125,0.2665; 0.25,0.4; 0.375,0.465; 0.5,0.5;  0.625,0.535; 0.75,0.6; 0.875,0.7335; 1,1">
                                          <p:stCondLst>
                                            <p:cond delay="331"/>
                                          </p:stCondLst>
                                        </p:cTn>
                                        <p:tgtEl>
                                          <p:spTgt spid="101386"/>
                                        </p:tgtEl>
                                        <p:attrNameLst>
                                          <p:attrName>ppt_y</p:attrName>
                                        </p:attrNameLst>
                                      </p:cBhvr>
                                      <p:tavLst>
                                        <p:tav tm="0" fmla="#ppt_y-sin(pi*$)/27">
                                          <p:val>
                                            <p:fltVal val="0"/>
                                          </p:val>
                                        </p:tav>
                                        <p:tav tm="100000">
                                          <p:val>
                                            <p:fltVal val="1"/>
                                          </p:val>
                                        </p:tav>
                                      </p:tavLst>
                                    </p:anim>
                                    <p:anim calcmode="lin" valueType="num">
                                      <p:cBhvr>
                                        <p:cTn id="54" dur="41" tmFilter="0, 0; 0.125,0.2665; 0.25,0.4; 0.375,0.465; 0.5,0.5;  0.625,0.535; 0.75,0.6; 0.875,0.7335; 1,1">
                                          <p:stCondLst>
                                            <p:cond delay="414"/>
                                          </p:stCondLst>
                                        </p:cTn>
                                        <p:tgtEl>
                                          <p:spTgt spid="101386"/>
                                        </p:tgtEl>
                                        <p:attrNameLst>
                                          <p:attrName>ppt_y</p:attrName>
                                        </p:attrNameLst>
                                      </p:cBhvr>
                                      <p:tavLst>
                                        <p:tav tm="0" fmla="#ppt_y-sin(pi*$)/81">
                                          <p:val>
                                            <p:fltVal val="0"/>
                                          </p:val>
                                        </p:tav>
                                        <p:tav tm="100000">
                                          <p:val>
                                            <p:fltVal val="1"/>
                                          </p:val>
                                        </p:tav>
                                      </p:tavLst>
                                    </p:anim>
                                    <p:animScale>
                                      <p:cBhvr>
                                        <p:cTn id="55" dur="7">
                                          <p:stCondLst>
                                            <p:cond delay="162"/>
                                          </p:stCondLst>
                                        </p:cTn>
                                        <p:tgtEl>
                                          <p:spTgt spid="101386"/>
                                        </p:tgtEl>
                                      </p:cBhvr>
                                      <p:to x="100000" y="60000"/>
                                    </p:animScale>
                                    <p:animScale>
                                      <p:cBhvr>
                                        <p:cTn id="56" dur="41" decel="50000">
                                          <p:stCondLst>
                                            <p:cond delay="169"/>
                                          </p:stCondLst>
                                        </p:cTn>
                                        <p:tgtEl>
                                          <p:spTgt spid="101386"/>
                                        </p:tgtEl>
                                      </p:cBhvr>
                                      <p:to x="100000" y="100000"/>
                                    </p:animScale>
                                    <p:animScale>
                                      <p:cBhvr>
                                        <p:cTn id="57" dur="7">
                                          <p:stCondLst>
                                            <p:cond delay="328"/>
                                          </p:stCondLst>
                                        </p:cTn>
                                        <p:tgtEl>
                                          <p:spTgt spid="101386"/>
                                        </p:tgtEl>
                                      </p:cBhvr>
                                      <p:to x="100000" y="80000"/>
                                    </p:animScale>
                                    <p:animScale>
                                      <p:cBhvr>
                                        <p:cTn id="58" dur="41" decel="50000">
                                          <p:stCondLst>
                                            <p:cond delay="335"/>
                                          </p:stCondLst>
                                        </p:cTn>
                                        <p:tgtEl>
                                          <p:spTgt spid="101386"/>
                                        </p:tgtEl>
                                      </p:cBhvr>
                                      <p:to x="100000" y="100000"/>
                                    </p:animScale>
                                    <p:animScale>
                                      <p:cBhvr>
                                        <p:cTn id="59" dur="7">
                                          <p:stCondLst>
                                            <p:cond delay="410"/>
                                          </p:stCondLst>
                                        </p:cTn>
                                        <p:tgtEl>
                                          <p:spTgt spid="101386"/>
                                        </p:tgtEl>
                                      </p:cBhvr>
                                      <p:to x="100000" y="90000"/>
                                    </p:animScale>
                                    <p:animScale>
                                      <p:cBhvr>
                                        <p:cTn id="60" dur="41" decel="50000">
                                          <p:stCondLst>
                                            <p:cond delay="417"/>
                                          </p:stCondLst>
                                        </p:cTn>
                                        <p:tgtEl>
                                          <p:spTgt spid="101386"/>
                                        </p:tgtEl>
                                      </p:cBhvr>
                                      <p:to x="100000" y="100000"/>
                                    </p:animScale>
                                    <p:animScale>
                                      <p:cBhvr>
                                        <p:cTn id="61" dur="7">
                                          <p:stCondLst>
                                            <p:cond delay="452"/>
                                          </p:stCondLst>
                                        </p:cTn>
                                        <p:tgtEl>
                                          <p:spTgt spid="101386"/>
                                        </p:tgtEl>
                                      </p:cBhvr>
                                      <p:to x="100000" y="95000"/>
                                    </p:animScale>
                                    <p:animScale>
                                      <p:cBhvr>
                                        <p:cTn id="62" dur="41" decel="50000">
                                          <p:stCondLst>
                                            <p:cond delay="458"/>
                                          </p:stCondLst>
                                        </p:cTn>
                                        <p:tgtEl>
                                          <p:spTgt spid="1013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a:spLocks noChangeArrowheads="1"/>
          </p:cNvSpPr>
          <p:nvPr/>
        </p:nvSpPr>
        <p:spPr bwMode="auto">
          <a:xfrm>
            <a:off x="147638" y="1644650"/>
            <a:ext cx="88439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ونفهم من هذا القانون أن الجسم الساكن يظل ساكناً ما لم تؤثر فيه قوي تحركه.</a:t>
            </a:r>
          </a:p>
        </p:txBody>
      </p:sp>
      <p:sp>
        <p:nvSpPr>
          <p:cNvPr id="2" name="مربع نص 4"/>
          <p:cNvSpPr txBox="1">
            <a:spLocks noChangeArrowheads="1"/>
          </p:cNvSpPr>
          <p:nvPr/>
        </p:nvSpPr>
        <p:spPr bwMode="auto">
          <a:xfrm>
            <a:off x="6243638" y="-46038"/>
            <a:ext cx="26717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قانون نيوتن الأول</a:t>
            </a:r>
          </a:p>
        </p:txBody>
      </p:sp>
      <p:sp>
        <p:nvSpPr>
          <p:cNvPr id="3" name="مربع نص 4"/>
          <p:cNvSpPr txBox="1">
            <a:spLocks noChangeArrowheads="1"/>
          </p:cNvSpPr>
          <p:nvPr/>
        </p:nvSpPr>
        <p:spPr bwMode="auto">
          <a:xfrm>
            <a:off x="228600" y="381000"/>
            <a:ext cx="8763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ينص هذا القانون على </a:t>
            </a:r>
            <a:r>
              <a:rPr lang="ar-SA" sz="2800" b="1">
                <a:solidFill>
                  <a:srgbClr val="0000FF"/>
                </a:solidFill>
                <a:latin typeface="Times New Roman" pitchFamily="18" charset="0"/>
                <a:ea typeface="Majalla UI"/>
                <a:cs typeface="Times New Roman" pitchFamily="18" charset="0"/>
              </a:rPr>
              <a:t>” يبقي كل جسم على حالته من حيث السكون أو الحركة بسرعة منتظمة ما لم تؤثر عليه قوه خارجية تغير من حالته السكونية أو الحركية“.</a:t>
            </a:r>
          </a:p>
        </p:txBody>
      </p:sp>
      <p:sp>
        <p:nvSpPr>
          <p:cNvPr id="4" name="مربع نص 4"/>
          <p:cNvSpPr txBox="1">
            <a:spLocks noChangeArrowheads="1"/>
          </p:cNvSpPr>
          <p:nvPr/>
        </p:nvSpPr>
        <p:spPr bwMode="auto">
          <a:xfrm>
            <a:off x="152400" y="3276600"/>
            <a:ext cx="8843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والسؤال الآن: </a:t>
            </a:r>
            <a:r>
              <a:rPr lang="ar-SA" sz="2800" b="1">
                <a:solidFill>
                  <a:srgbClr val="0000FF"/>
                </a:solidFill>
                <a:latin typeface="Times New Roman" pitchFamily="18" charset="0"/>
                <a:ea typeface="Majalla UI"/>
                <a:cs typeface="Times New Roman" pitchFamily="18" charset="0"/>
              </a:rPr>
              <a:t>هل يمكن تحقيق قانون نيوتن الأول عند التأثير على الجسم بمجموعة من القوى الخارجية؟</a:t>
            </a:r>
          </a:p>
        </p:txBody>
      </p:sp>
      <p:sp>
        <p:nvSpPr>
          <p:cNvPr id="6" name="مربع نص 4"/>
          <p:cNvSpPr txBox="1">
            <a:spLocks noChangeArrowheads="1"/>
          </p:cNvSpPr>
          <p:nvPr/>
        </p:nvSpPr>
        <p:spPr bwMode="auto">
          <a:xfrm>
            <a:off x="152400" y="2406650"/>
            <a:ext cx="8843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والجسم المتحرك بسرعة منتظمة وبخط مستقيم يظل متحركاً هكذا ما لم تؤثر عليه قوة خارجية تغير من سرعته أو إتجاهه أو كلاهما معاً. </a:t>
            </a:r>
          </a:p>
        </p:txBody>
      </p:sp>
      <p:sp>
        <p:nvSpPr>
          <p:cNvPr id="7" name="مربع نص 4"/>
          <p:cNvSpPr txBox="1">
            <a:spLocks noChangeArrowheads="1"/>
          </p:cNvSpPr>
          <p:nvPr/>
        </p:nvSpPr>
        <p:spPr bwMode="auto">
          <a:xfrm>
            <a:off x="152400" y="4722813"/>
            <a:ext cx="8843963"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ونستنتج من ذلك أن محصلة القوي المؤثرة علي الجسم الساكن أو الجسم المتحرك بسرعة منتظمة تساوي صفراً، ويسمي الجسم في هاتين الحالتين بالجسم المتزن. </a:t>
            </a:r>
          </a:p>
        </p:txBody>
      </p:sp>
      <p:sp>
        <p:nvSpPr>
          <p:cNvPr id="8" name="مربع نص 4"/>
          <p:cNvSpPr txBox="1">
            <a:spLocks noChangeArrowheads="1"/>
          </p:cNvSpPr>
          <p:nvPr/>
        </p:nvSpPr>
        <p:spPr bwMode="auto">
          <a:xfrm>
            <a:off x="76200" y="4205288"/>
            <a:ext cx="8843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والإجابة: </a:t>
            </a:r>
            <a:r>
              <a:rPr lang="ar-SA" sz="2800" b="1">
                <a:solidFill>
                  <a:srgbClr val="0000FF"/>
                </a:solidFill>
                <a:latin typeface="Times New Roman" pitchFamily="18" charset="0"/>
                <a:ea typeface="Majalla UI"/>
                <a:cs typeface="Times New Roman" pitchFamily="18" charset="0"/>
              </a:rPr>
              <a:t>نعم</a:t>
            </a:r>
            <a:r>
              <a:rPr lang="ar-SA" sz="2800" b="1">
                <a:latin typeface="Times New Roman" pitchFamily="18" charset="0"/>
                <a:ea typeface="Majalla UI"/>
                <a:cs typeface="Times New Roman" pitchFamily="18" charset="0"/>
              </a:rPr>
              <a:t>، ويتحقق ذلك عندما تكون </a:t>
            </a:r>
            <a:r>
              <a:rPr lang="ar-SA" sz="2800" b="1">
                <a:solidFill>
                  <a:srgbClr val="FF0000"/>
                </a:solidFill>
                <a:latin typeface="Times New Roman" pitchFamily="18" charset="0"/>
                <a:ea typeface="Majalla UI"/>
                <a:cs typeface="Times New Roman" pitchFamily="18" charset="0"/>
              </a:rPr>
              <a:t>محصلة تلك القوى مساوية الصفر</a:t>
            </a:r>
            <a:r>
              <a:rPr lang="ar-SA" sz="2800" b="1">
                <a:latin typeface="Times New Roman" pitchFamily="18" charset="0"/>
                <a:ea typeface="Majalla UI"/>
                <a:cs typeface="Times New Roman" pitchFamily="18" charset="0"/>
              </a:rPr>
              <a:t>. </a:t>
            </a:r>
          </a:p>
        </p:txBody>
      </p:sp>
      <p:sp>
        <p:nvSpPr>
          <p:cNvPr id="9" name="مربع نص 4"/>
          <p:cNvSpPr txBox="1">
            <a:spLocks noChangeArrowheads="1"/>
          </p:cNvSpPr>
          <p:nvPr/>
        </p:nvSpPr>
        <p:spPr bwMode="auto">
          <a:xfrm>
            <a:off x="152400" y="5943600"/>
            <a:ext cx="8843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أي أن الجسم المتزن هو الجسم الذي تكون </a:t>
            </a:r>
            <a:r>
              <a:rPr lang="ar-SA" sz="2800" b="1">
                <a:ea typeface="Majalla UI"/>
                <a:cs typeface="Times New Roman" pitchFamily="18" charset="0"/>
              </a:rPr>
              <a:t>محصلة القوي المؤثرة عليه مساوية للصفر.</a:t>
            </a:r>
            <a:r>
              <a:rPr lang="ar-SA" sz="2800" b="1">
                <a:latin typeface="Times New Roman" pitchFamily="18" charset="0"/>
                <a:ea typeface="Majalla UI"/>
                <a:cs typeface="Times New Roman" pitchFamily="18" charset="0"/>
              </a:rPr>
              <a:t> </a:t>
            </a:r>
          </a:p>
        </p:txBody>
      </p:sp>
    </p:spTree>
    <p:extLst>
      <p:ext uri="{BB962C8B-B14F-4D97-AF65-F5344CB8AC3E}">
        <p14:creationId xmlns:p14="http://schemas.microsoft.com/office/powerpoint/2010/main" val="2414041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strips(downLeft)">
                                      <p:cBhvr>
                                        <p:cTn id="25" dur="500"/>
                                        <p:tgtEl>
                                          <p:spTgt spid="5">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strips(downLeft)">
                                      <p:cBhvr>
                                        <p:cTn id="30" dur="500"/>
                                        <p:tgtEl>
                                          <p:spTgt spid="6">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fade">
                                      <p:cBhvr>
                                        <p:cTn id="35" dur="192" decel="100000"/>
                                        <p:tgtEl>
                                          <p:spTgt spid="4">
                                            <p:txEl>
                                              <p:pRg st="0" end="0"/>
                                            </p:txEl>
                                          </p:spTgt>
                                        </p:tgtEl>
                                      </p:cBhvr>
                                    </p:animEffect>
                                    <p:animScale>
                                      <p:cBhvr>
                                        <p:cTn id="36" dur="192" decel="100000"/>
                                        <p:tgtEl>
                                          <p:spTgt spid="4">
                                            <p:txEl>
                                              <p:pRg st="0" end="0"/>
                                            </p:txEl>
                                          </p:spTgt>
                                        </p:tgtEl>
                                      </p:cBhvr>
                                      <p:from x="10000" y="10000"/>
                                      <p:to x="200000" y="450000"/>
                                    </p:animScale>
                                    <p:animScale>
                                      <p:cBhvr>
                                        <p:cTn id="37" dur="308" accel="100000" fill="hold">
                                          <p:stCondLst>
                                            <p:cond delay="192"/>
                                          </p:stCondLst>
                                        </p:cTn>
                                        <p:tgtEl>
                                          <p:spTgt spid="4">
                                            <p:txEl>
                                              <p:pRg st="0" end="0"/>
                                            </p:txEl>
                                          </p:spTgt>
                                        </p:tgtEl>
                                      </p:cBhvr>
                                      <p:from x="200000" y="450000"/>
                                      <p:to x="100000" y="100000"/>
                                    </p:animScale>
                                    <p:set>
                                      <p:cBhvr>
                                        <p:cTn id="38" dur="192" fill="hold"/>
                                        <p:tgtEl>
                                          <p:spTgt spid="4">
                                            <p:txEl>
                                              <p:pRg st="0" end="0"/>
                                            </p:txEl>
                                          </p:spTgt>
                                        </p:tgtEl>
                                        <p:attrNameLst>
                                          <p:attrName>ppt_x</p:attrName>
                                        </p:attrNameLst>
                                      </p:cBhvr>
                                      <p:to>
                                        <p:strVal val="(0.5)"/>
                                      </p:to>
                                    </p:set>
                                    <p:anim from="(0.5)" to="(#ppt_x)" calcmode="lin" valueType="num">
                                      <p:cBhvr>
                                        <p:cTn id="39" dur="308" accel="100000" fill="hold">
                                          <p:stCondLst>
                                            <p:cond delay="192"/>
                                          </p:stCondLst>
                                        </p:cTn>
                                        <p:tgtEl>
                                          <p:spTgt spid="4">
                                            <p:txEl>
                                              <p:pRg st="0" end="0"/>
                                            </p:txEl>
                                          </p:spTgt>
                                        </p:tgtEl>
                                        <p:attrNameLst>
                                          <p:attrName>ppt_x</p:attrName>
                                        </p:attrNameLst>
                                      </p:cBhvr>
                                    </p:anim>
                                    <p:set>
                                      <p:cBhvr>
                                        <p:cTn id="40" dur="192" fill="hold"/>
                                        <p:tgtEl>
                                          <p:spTgt spid="4">
                                            <p:txEl>
                                              <p:pRg st="0" end="0"/>
                                            </p:txEl>
                                          </p:spTgt>
                                        </p:tgtEl>
                                        <p:attrNameLst>
                                          <p:attrName>ppt_y</p:attrName>
                                        </p:attrNameLst>
                                      </p:cBhvr>
                                      <p:to>
                                        <p:strVal val="(#ppt_y+0.4)"/>
                                      </p:to>
                                    </p:set>
                                    <p:anim from="(#ppt_y+0.4)" to="(#ppt_y)" calcmode="lin" valueType="num">
                                      <p:cBhvr>
                                        <p:cTn id="41" dur="308" accel="100000" fill="hold">
                                          <p:stCondLst>
                                            <p:cond delay="192"/>
                                          </p:stCondLst>
                                        </p:cTn>
                                        <p:tgtEl>
                                          <p:spTgt spid="4">
                                            <p:txEl>
                                              <p:pRg st="0" end="0"/>
                                            </p:txEl>
                                          </p:spTgt>
                                        </p:tgtEl>
                                        <p:attrNameLst>
                                          <p:attrName>ppt_y</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0" presetClass="entr" presetSubtype="0" fill="hold" nodeType="clickEffect">
                                  <p:stCondLst>
                                    <p:cond delay="0"/>
                                  </p:stCondLst>
                                  <p:iterate type="lt">
                                    <p:tmPct val="10000"/>
                                  </p:iterate>
                                  <p:childTnLst>
                                    <p:set>
                                      <p:cBhvr>
                                        <p:cTn id="45" dur="1" fill="hold">
                                          <p:stCondLst>
                                            <p:cond delay="0"/>
                                          </p:stCondLst>
                                        </p:cTn>
                                        <p:tgtEl>
                                          <p:spTgt spid="8">
                                            <p:txEl>
                                              <p:pRg st="0" end="0"/>
                                            </p:txEl>
                                          </p:spTgt>
                                        </p:tgtEl>
                                        <p:attrNameLst>
                                          <p:attrName>style.visibility</p:attrName>
                                        </p:attrNameLst>
                                      </p:cBhvr>
                                      <p:to>
                                        <p:strVal val="visible"/>
                                      </p:to>
                                    </p:set>
                                    <p:animEffect transition="in" filter="fade">
                                      <p:cBhvr>
                                        <p:cTn id="46" dur="500"/>
                                        <p:tgtEl>
                                          <p:spTgt spid="8">
                                            <p:txEl>
                                              <p:pRg st="0" end="0"/>
                                            </p:txEl>
                                          </p:spTgt>
                                        </p:tgtEl>
                                      </p:cBhvr>
                                    </p:animEffect>
                                    <p:anim calcmode="lin" valueType="num">
                                      <p:cBhvr>
                                        <p:cTn id="47" dur="5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4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12" fill="hold" nodeType="clickEffect">
                                  <p:stCondLst>
                                    <p:cond delay="0"/>
                                  </p:stCondLst>
                                  <p:childTnLst>
                                    <p:set>
                                      <p:cBhvr>
                                        <p:cTn id="52" dur="1" fill="hold">
                                          <p:stCondLst>
                                            <p:cond delay="0"/>
                                          </p:stCondLst>
                                        </p:cTn>
                                        <p:tgtEl>
                                          <p:spTgt spid="7">
                                            <p:txEl>
                                              <p:pRg st="0" end="0"/>
                                            </p:txEl>
                                          </p:spTgt>
                                        </p:tgtEl>
                                        <p:attrNameLst>
                                          <p:attrName>style.visibility</p:attrName>
                                        </p:attrNameLst>
                                      </p:cBhvr>
                                      <p:to>
                                        <p:strVal val="visible"/>
                                      </p:to>
                                    </p:set>
                                    <p:animEffect transition="in" filter="strips(downLeft)">
                                      <p:cBhvr>
                                        <p:cTn id="53" dur="500"/>
                                        <p:tgtEl>
                                          <p:spTgt spid="7">
                                            <p:txEl>
                                              <p:pRg st="0" end="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12" fill="hold" nodeType="clickEffect">
                                  <p:stCondLst>
                                    <p:cond delay="0"/>
                                  </p:stCondLst>
                                  <p:childTnLst>
                                    <p:set>
                                      <p:cBhvr>
                                        <p:cTn id="57" dur="1" fill="hold">
                                          <p:stCondLst>
                                            <p:cond delay="0"/>
                                          </p:stCondLst>
                                        </p:cTn>
                                        <p:tgtEl>
                                          <p:spTgt spid="9">
                                            <p:txEl>
                                              <p:pRg st="0" end="0"/>
                                            </p:txEl>
                                          </p:spTgt>
                                        </p:tgtEl>
                                        <p:attrNameLst>
                                          <p:attrName>style.visibility</p:attrName>
                                        </p:attrNameLst>
                                      </p:cBhvr>
                                      <p:to>
                                        <p:strVal val="visible"/>
                                      </p:to>
                                    </p:set>
                                    <p:animEffect transition="in" filter="strips(downLeft)">
                                      <p:cBhvr>
                                        <p:cTn id="58"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5867400" y="76200"/>
            <a:ext cx="312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solidFill>
                  <a:srgbClr val="CC0000"/>
                </a:solidFill>
                <a:latin typeface="Times New Roman" pitchFamily="18" charset="0"/>
                <a:cs typeface="Times New Roman" pitchFamily="18" charset="0"/>
              </a:rPr>
              <a:t>أمثلة للأجسام المتزنة:</a:t>
            </a:r>
            <a:endParaRPr lang="en-US" sz="3200" b="1">
              <a:solidFill>
                <a:srgbClr val="CC0000"/>
              </a:solidFill>
              <a:latin typeface="Times New Roman" pitchFamily="18" charset="0"/>
              <a:cs typeface="Times New Roman" pitchFamily="18" charset="0"/>
            </a:endParaRPr>
          </a:p>
        </p:txBody>
      </p:sp>
      <p:sp>
        <p:nvSpPr>
          <p:cNvPr id="91139" name="Text Box 3"/>
          <p:cNvSpPr txBox="1">
            <a:spLocks noChangeArrowheads="1"/>
          </p:cNvSpPr>
          <p:nvPr/>
        </p:nvSpPr>
        <p:spPr bwMode="auto">
          <a:xfrm>
            <a:off x="4724400" y="533400"/>
            <a:ext cx="403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كتاب مستقر علي سطح المكتب.</a:t>
            </a:r>
            <a:endParaRPr lang="en-US" sz="2800" b="1">
              <a:latin typeface="Times New Roman" pitchFamily="18" charset="0"/>
              <a:cs typeface="Times New Roman" pitchFamily="18" charset="0"/>
            </a:endParaRPr>
          </a:p>
        </p:txBody>
      </p:sp>
      <p:sp>
        <p:nvSpPr>
          <p:cNvPr id="91140" name="Text Box 4"/>
          <p:cNvSpPr txBox="1">
            <a:spLocks noChangeArrowheads="1"/>
          </p:cNvSpPr>
          <p:nvPr/>
        </p:nvSpPr>
        <p:spPr bwMode="auto">
          <a:xfrm>
            <a:off x="1905000" y="990600"/>
            <a:ext cx="693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مظلة تهبط بإتجاه سطح الأرض بسرعة ثابتة وبخط مستقيم.</a:t>
            </a:r>
            <a:endParaRPr lang="en-US" sz="2800" b="1">
              <a:latin typeface="Times New Roman" pitchFamily="18" charset="0"/>
              <a:cs typeface="Times New Roman" pitchFamily="18" charset="0"/>
            </a:endParaRPr>
          </a:p>
        </p:txBody>
      </p:sp>
      <p:sp>
        <p:nvSpPr>
          <p:cNvPr id="91141" name="Text Box 5"/>
          <p:cNvSpPr txBox="1">
            <a:spLocks noChangeArrowheads="1"/>
          </p:cNvSpPr>
          <p:nvPr/>
        </p:nvSpPr>
        <p:spPr bwMode="auto">
          <a:xfrm>
            <a:off x="990600" y="14478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قمر صناعي يدور حول الأرض في مدار ثابت وبسرعة زاوية ثابتة.</a:t>
            </a:r>
            <a:endParaRPr lang="en-US" sz="2800" b="1">
              <a:latin typeface="Times New Roman" pitchFamily="18" charset="0"/>
              <a:cs typeface="Times New Roman" pitchFamily="18" charset="0"/>
            </a:endParaRPr>
          </a:p>
        </p:txBody>
      </p:sp>
      <p:sp>
        <p:nvSpPr>
          <p:cNvPr id="91142" name="Text Box 6"/>
          <p:cNvSpPr txBox="1">
            <a:spLocks noChangeArrowheads="1"/>
          </p:cNvSpPr>
          <p:nvPr/>
        </p:nvSpPr>
        <p:spPr bwMode="auto">
          <a:xfrm>
            <a:off x="990600" y="19812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رجل يتزلج علي الجليد في مسار دائري وبسرعة زاوية منتظمة.</a:t>
            </a:r>
            <a:endParaRPr lang="en-US" sz="2800" b="1">
              <a:latin typeface="Times New Roman" pitchFamily="18" charset="0"/>
              <a:cs typeface="Times New Roman" pitchFamily="18" charset="0"/>
            </a:endParaRPr>
          </a:p>
        </p:txBody>
      </p:sp>
      <p:sp>
        <p:nvSpPr>
          <p:cNvPr id="91143" name="Text Box 7"/>
          <p:cNvSpPr txBox="1">
            <a:spLocks noChangeArrowheads="1"/>
          </p:cNvSpPr>
          <p:nvPr/>
        </p:nvSpPr>
        <p:spPr bwMode="auto">
          <a:xfrm>
            <a:off x="457200" y="2590800"/>
            <a:ext cx="838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قطرة المطر وهي تسقط بإتجاه سطح الأرض بسرعة ثابتة وبخط مستقيم.</a:t>
            </a:r>
            <a:endParaRPr lang="en-US" sz="2800" b="1">
              <a:latin typeface="Times New Roman" pitchFamily="18" charset="0"/>
              <a:cs typeface="Times New Roman" pitchFamily="18" charset="0"/>
            </a:endParaRPr>
          </a:p>
        </p:txBody>
      </p:sp>
      <p:sp>
        <p:nvSpPr>
          <p:cNvPr id="91144" name="Text Box 8"/>
          <p:cNvSpPr txBox="1">
            <a:spLocks noChangeArrowheads="1"/>
          </p:cNvSpPr>
          <p:nvPr/>
        </p:nvSpPr>
        <p:spPr bwMode="auto">
          <a:xfrm>
            <a:off x="228600" y="3200400"/>
            <a:ext cx="8610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الكرة المعدنية في تجربة ستوكس لتعيين اللزوجة،وهي تسقط بسرعة ثابتة وبخط مستقيم.</a:t>
            </a:r>
            <a:endParaRPr lang="en-US" sz="2800" b="1">
              <a:latin typeface="Times New Roman" pitchFamily="18" charset="0"/>
              <a:cs typeface="Times New Roman" pitchFamily="18" charset="0"/>
            </a:endParaRPr>
          </a:p>
        </p:txBody>
      </p:sp>
      <p:sp>
        <p:nvSpPr>
          <p:cNvPr id="91145" name="Text Box 9"/>
          <p:cNvSpPr txBox="1">
            <a:spLocks noChangeArrowheads="1"/>
          </p:cNvSpPr>
          <p:nvPr/>
        </p:nvSpPr>
        <p:spPr bwMode="auto">
          <a:xfrm>
            <a:off x="5410200" y="4267200"/>
            <a:ext cx="3657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solidFill>
                  <a:srgbClr val="CC0000"/>
                </a:solidFill>
                <a:latin typeface="Times New Roman" pitchFamily="18" charset="0"/>
                <a:cs typeface="Times New Roman" pitchFamily="18" charset="0"/>
              </a:rPr>
              <a:t>أمثلة لأجسام غير متزنة:</a:t>
            </a:r>
            <a:endParaRPr lang="en-US" sz="3200" b="1">
              <a:solidFill>
                <a:srgbClr val="CC0000"/>
              </a:solidFill>
              <a:latin typeface="Times New Roman" pitchFamily="18" charset="0"/>
              <a:cs typeface="Times New Roman" pitchFamily="18" charset="0"/>
            </a:endParaRPr>
          </a:p>
        </p:txBody>
      </p:sp>
      <p:sp>
        <p:nvSpPr>
          <p:cNvPr id="91146" name="Text Box 10"/>
          <p:cNvSpPr txBox="1">
            <a:spLocks noChangeArrowheads="1"/>
          </p:cNvSpPr>
          <p:nvPr/>
        </p:nvSpPr>
        <p:spPr bwMode="auto">
          <a:xfrm>
            <a:off x="3276600" y="4770438"/>
            <a:ext cx="548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latin typeface="Times New Roman" pitchFamily="18" charset="0"/>
                <a:cs typeface="Times New Roman" pitchFamily="18" charset="0"/>
              </a:rPr>
              <a:t>جسم يتحرك رأسياً في مجال الجاذبية الأرضية.</a:t>
            </a:r>
            <a:endParaRPr lang="en-US" sz="2800" b="1">
              <a:latin typeface="Times New Roman" pitchFamily="18" charset="0"/>
              <a:cs typeface="Times New Roman" pitchFamily="18" charset="0"/>
            </a:endParaRPr>
          </a:p>
        </p:txBody>
      </p:sp>
      <p:sp>
        <p:nvSpPr>
          <p:cNvPr id="91147" name="Text Box 11"/>
          <p:cNvSpPr txBox="1">
            <a:spLocks noChangeArrowheads="1"/>
          </p:cNvSpPr>
          <p:nvPr/>
        </p:nvSpPr>
        <p:spPr bwMode="auto">
          <a:xfrm>
            <a:off x="2667000" y="5303838"/>
            <a:ext cx="6096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latin typeface="Times New Roman" pitchFamily="18" charset="0"/>
                <a:cs typeface="Times New Roman" pitchFamily="18" charset="0"/>
              </a:rPr>
              <a:t>سيارة متحركة وسرعتها تتناقص لإستخدام المكابح.</a:t>
            </a:r>
            <a:endParaRPr lang="en-US" sz="2800" b="1">
              <a:latin typeface="Times New Roman" pitchFamily="18" charset="0"/>
              <a:cs typeface="Times New Roman" pitchFamily="18" charset="0"/>
            </a:endParaRPr>
          </a:p>
        </p:txBody>
      </p:sp>
      <p:sp>
        <p:nvSpPr>
          <p:cNvPr id="91148" name="Text Box 12"/>
          <p:cNvSpPr txBox="1">
            <a:spLocks noChangeArrowheads="1"/>
          </p:cNvSpPr>
          <p:nvPr/>
        </p:nvSpPr>
        <p:spPr bwMode="auto">
          <a:xfrm>
            <a:off x="3276600" y="5775325"/>
            <a:ext cx="548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latin typeface="Times New Roman" pitchFamily="18" charset="0"/>
                <a:cs typeface="Times New Roman" pitchFamily="18" charset="0"/>
              </a:rPr>
              <a:t>صاروخ يرتفع بتسارع ثابت.</a:t>
            </a:r>
            <a:endParaRPr lang="en-US" sz="2800" b="1">
              <a:latin typeface="Times New Roman" pitchFamily="18" charset="0"/>
              <a:cs typeface="Times New Roman" pitchFamily="18" charset="0"/>
            </a:endParaRPr>
          </a:p>
        </p:txBody>
      </p:sp>
      <p:sp>
        <p:nvSpPr>
          <p:cNvPr id="91149" name="Text Box 13"/>
          <p:cNvSpPr txBox="1">
            <a:spLocks noChangeArrowheads="1"/>
          </p:cNvSpPr>
          <p:nvPr/>
        </p:nvSpPr>
        <p:spPr bwMode="auto">
          <a:xfrm>
            <a:off x="3276600" y="6294438"/>
            <a:ext cx="548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latin typeface="Times New Roman" pitchFamily="18" charset="0"/>
                <a:cs typeface="Times New Roman" pitchFamily="18" charset="0"/>
              </a:rPr>
              <a:t>مصعد يرتفع إلي أعلي.</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3510060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box(in)">
                                      <p:cBhvr>
                                        <p:cTn id="7" dur="500"/>
                                        <p:tgtEl>
                                          <p:spTgt spid="9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1139"/>
                                        </p:tgtEl>
                                        <p:attrNameLst>
                                          <p:attrName>style.visibility</p:attrName>
                                        </p:attrNameLst>
                                      </p:cBhvr>
                                      <p:to>
                                        <p:strVal val="visible"/>
                                      </p:to>
                                    </p:set>
                                    <p:animEffect transition="in" filter="circle(in)">
                                      <p:cBhvr>
                                        <p:cTn id="12" dur="500"/>
                                        <p:tgtEl>
                                          <p:spTgt spid="911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1140"/>
                                        </p:tgtEl>
                                        <p:attrNameLst>
                                          <p:attrName>style.visibility</p:attrName>
                                        </p:attrNameLst>
                                      </p:cBhvr>
                                      <p:to>
                                        <p:strVal val="visible"/>
                                      </p:to>
                                    </p:set>
                                    <p:animEffect transition="in" filter="diamond(in)">
                                      <p:cBhvr>
                                        <p:cTn id="17" dur="500"/>
                                        <p:tgtEl>
                                          <p:spTgt spid="911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41"/>
                                        </p:tgtEl>
                                        <p:attrNameLst>
                                          <p:attrName>style.visibility</p:attrName>
                                        </p:attrNameLst>
                                      </p:cBhvr>
                                      <p:to>
                                        <p:strVal val="visible"/>
                                      </p:to>
                                    </p:set>
                                    <p:animEffect transition="in" filter="fade">
                                      <p:cBhvr>
                                        <p:cTn id="22" dur="500"/>
                                        <p:tgtEl>
                                          <p:spTgt spid="911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91142"/>
                                        </p:tgtEl>
                                        <p:attrNameLst>
                                          <p:attrName>style.visibility</p:attrName>
                                        </p:attrNameLst>
                                      </p:cBhvr>
                                      <p:to>
                                        <p:strVal val="visible"/>
                                      </p:to>
                                    </p:set>
                                    <p:anim calcmode="lin" valueType="num">
                                      <p:cBhvr>
                                        <p:cTn id="27" dur="500" fill="hold"/>
                                        <p:tgtEl>
                                          <p:spTgt spid="91142"/>
                                        </p:tgtEl>
                                        <p:attrNameLst>
                                          <p:attrName>ppt_w</p:attrName>
                                        </p:attrNameLst>
                                      </p:cBhvr>
                                      <p:tavLst>
                                        <p:tav tm="0">
                                          <p:val>
                                            <p:fltVal val="0"/>
                                          </p:val>
                                        </p:tav>
                                        <p:tav tm="100000">
                                          <p:val>
                                            <p:strVal val="#ppt_w"/>
                                          </p:val>
                                        </p:tav>
                                      </p:tavLst>
                                    </p:anim>
                                    <p:anim calcmode="lin" valueType="num">
                                      <p:cBhvr>
                                        <p:cTn id="28" dur="500" fill="hold"/>
                                        <p:tgtEl>
                                          <p:spTgt spid="91142"/>
                                        </p:tgtEl>
                                        <p:attrNameLst>
                                          <p:attrName>ppt_h</p:attrName>
                                        </p:attrNameLst>
                                      </p:cBhvr>
                                      <p:tavLst>
                                        <p:tav tm="0">
                                          <p:val>
                                            <p:fltVal val="0"/>
                                          </p:val>
                                        </p:tav>
                                        <p:tav tm="100000">
                                          <p:val>
                                            <p:strVal val="#ppt_h"/>
                                          </p:val>
                                        </p:tav>
                                      </p:tavLst>
                                    </p:anim>
                                    <p:anim calcmode="lin" valueType="num">
                                      <p:cBhvr>
                                        <p:cTn id="29" dur="500" fill="hold"/>
                                        <p:tgtEl>
                                          <p:spTgt spid="91142"/>
                                        </p:tgtEl>
                                        <p:attrNameLst>
                                          <p:attrName>style.rotation</p:attrName>
                                        </p:attrNameLst>
                                      </p:cBhvr>
                                      <p:tavLst>
                                        <p:tav tm="0">
                                          <p:val>
                                            <p:fltVal val="360"/>
                                          </p:val>
                                        </p:tav>
                                        <p:tav tm="100000">
                                          <p:val>
                                            <p:fltVal val="0"/>
                                          </p:val>
                                        </p:tav>
                                      </p:tavLst>
                                    </p:anim>
                                    <p:animEffect transition="in" filter="fade">
                                      <p:cBhvr>
                                        <p:cTn id="30" dur="500"/>
                                        <p:tgtEl>
                                          <p:spTgt spid="9114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91143"/>
                                        </p:tgtEl>
                                        <p:attrNameLst>
                                          <p:attrName>style.visibility</p:attrName>
                                        </p:attrNameLst>
                                      </p:cBhvr>
                                      <p:to>
                                        <p:strVal val="visible"/>
                                      </p:to>
                                    </p:set>
                                    <p:anim calcmode="lin" valueType="num">
                                      <p:cBhvr>
                                        <p:cTn id="35" dur="500" fill="hold"/>
                                        <p:tgtEl>
                                          <p:spTgt spid="91143"/>
                                        </p:tgtEl>
                                        <p:attrNameLst>
                                          <p:attrName>ppt_w</p:attrName>
                                        </p:attrNameLst>
                                      </p:cBhvr>
                                      <p:tavLst>
                                        <p:tav tm="0">
                                          <p:val>
                                            <p:fltVal val="0"/>
                                          </p:val>
                                        </p:tav>
                                        <p:tav tm="100000">
                                          <p:val>
                                            <p:strVal val="#ppt_w"/>
                                          </p:val>
                                        </p:tav>
                                      </p:tavLst>
                                    </p:anim>
                                    <p:anim calcmode="lin" valueType="num">
                                      <p:cBhvr>
                                        <p:cTn id="36" dur="500" fill="hold"/>
                                        <p:tgtEl>
                                          <p:spTgt spid="91143"/>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9" presetClass="entr" presetSubtype="10" fill="hold" grpId="0" nodeType="clickEffect">
                                  <p:stCondLst>
                                    <p:cond delay="0"/>
                                  </p:stCondLst>
                                  <p:childTnLst>
                                    <p:set>
                                      <p:cBhvr>
                                        <p:cTn id="40" dur="1" fill="hold">
                                          <p:stCondLst>
                                            <p:cond delay="0"/>
                                          </p:stCondLst>
                                        </p:cTn>
                                        <p:tgtEl>
                                          <p:spTgt spid="91144"/>
                                        </p:tgtEl>
                                        <p:attrNameLst>
                                          <p:attrName>style.visibility</p:attrName>
                                        </p:attrNameLst>
                                      </p:cBhvr>
                                      <p:to>
                                        <p:strVal val="visible"/>
                                      </p:to>
                                    </p:set>
                                    <p:anim calcmode="lin" valueType="num">
                                      <p:cBhvr>
                                        <p:cTn id="41" dur="500" fill="hold"/>
                                        <p:tgtEl>
                                          <p:spTgt spid="91144"/>
                                        </p:tgtEl>
                                        <p:attrNameLst>
                                          <p:attrName>ppt_w</p:attrName>
                                        </p:attrNameLst>
                                      </p:cBhvr>
                                      <p:tavLst>
                                        <p:tav tm="0" fmla="#ppt_w*sin(2.5*pi*$)">
                                          <p:val>
                                            <p:fltVal val="0"/>
                                          </p:val>
                                        </p:tav>
                                        <p:tav tm="100000">
                                          <p:val>
                                            <p:fltVal val="1"/>
                                          </p:val>
                                        </p:tav>
                                      </p:tavLst>
                                    </p:anim>
                                    <p:anim calcmode="lin" valueType="num">
                                      <p:cBhvr>
                                        <p:cTn id="42" dur="500" fill="hold"/>
                                        <p:tgtEl>
                                          <p:spTgt spid="91144"/>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91145"/>
                                        </p:tgtEl>
                                        <p:attrNameLst>
                                          <p:attrName>style.visibility</p:attrName>
                                        </p:attrNameLst>
                                      </p:cBhvr>
                                      <p:to>
                                        <p:strVal val="visible"/>
                                      </p:to>
                                    </p:set>
                                    <p:animEffect transition="in" filter="wheel(4)">
                                      <p:cBhvr>
                                        <p:cTn id="47" dur="500"/>
                                        <p:tgtEl>
                                          <p:spTgt spid="911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9" presetClass="entr" presetSubtype="10" fill="hold" grpId="0" nodeType="clickEffect">
                                  <p:stCondLst>
                                    <p:cond delay="0"/>
                                  </p:stCondLst>
                                  <p:childTnLst>
                                    <p:set>
                                      <p:cBhvr>
                                        <p:cTn id="51" dur="1" fill="hold">
                                          <p:stCondLst>
                                            <p:cond delay="0"/>
                                          </p:stCondLst>
                                        </p:cTn>
                                        <p:tgtEl>
                                          <p:spTgt spid="91146"/>
                                        </p:tgtEl>
                                        <p:attrNameLst>
                                          <p:attrName>style.visibility</p:attrName>
                                        </p:attrNameLst>
                                      </p:cBhvr>
                                      <p:to>
                                        <p:strVal val="visible"/>
                                      </p:to>
                                    </p:set>
                                    <p:anim calcmode="lin" valueType="num">
                                      <p:cBhvr>
                                        <p:cTn id="52" dur="500" fill="hold"/>
                                        <p:tgtEl>
                                          <p:spTgt spid="91146"/>
                                        </p:tgtEl>
                                        <p:attrNameLst>
                                          <p:attrName>ppt_w</p:attrName>
                                        </p:attrNameLst>
                                      </p:cBhvr>
                                      <p:tavLst>
                                        <p:tav tm="0" fmla="#ppt_w*sin(2.5*pi*$)">
                                          <p:val>
                                            <p:fltVal val="0"/>
                                          </p:val>
                                        </p:tav>
                                        <p:tav tm="100000">
                                          <p:val>
                                            <p:fltVal val="1"/>
                                          </p:val>
                                        </p:tav>
                                      </p:tavLst>
                                    </p:anim>
                                    <p:anim calcmode="lin" valueType="num">
                                      <p:cBhvr>
                                        <p:cTn id="53" dur="500" fill="hold"/>
                                        <p:tgtEl>
                                          <p:spTgt spid="91146"/>
                                        </p:tgtEl>
                                        <p:attrNameLst>
                                          <p:attrName>ppt_h</p:attrName>
                                        </p:attrNameLst>
                                      </p:cBhvr>
                                      <p:tavLst>
                                        <p:tav tm="0">
                                          <p:val>
                                            <p:strVal val="#ppt_h"/>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1" presetClass="entr" presetSubtype="4" fill="hold" grpId="0" nodeType="clickEffect">
                                  <p:stCondLst>
                                    <p:cond delay="0"/>
                                  </p:stCondLst>
                                  <p:iterate type="lt">
                                    <p:tmPct val="0"/>
                                  </p:iterate>
                                  <p:childTnLst>
                                    <p:set>
                                      <p:cBhvr>
                                        <p:cTn id="57" dur="1" fill="hold">
                                          <p:stCondLst>
                                            <p:cond delay="0"/>
                                          </p:stCondLst>
                                        </p:cTn>
                                        <p:tgtEl>
                                          <p:spTgt spid="91147"/>
                                        </p:tgtEl>
                                        <p:attrNameLst>
                                          <p:attrName>style.visibility</p:attrName>
                                        </p:attrNameLst>
                                      </p:cBhvr>
                                      <p:to>
                                        <p:strVal val="visible"/>
                                      </p:to>
                                    </p:set>
                                    <p:animEffect transition="in" filter="wheel(4)">
                                      <p:cBhvr>
                                        <p:cTn id="58" dur="500"/>
                                        <p:tgtEl>
                                          <p:spTgt spid="9114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91148"/>
                                        </p:tgtEl>
                                        <p:attrNameLst>
                                          <p:attrName>style.visibility</p:attrName>
                                        </p:attrNameLst>
                                      </p:cBhvr>
                                      <p:to>
                                        <p:strVal val="visible"/>
                                      </p:to>
                                    </p:set>
                                    <p:anim calcmode="lin" valueType="num">
                                      <p:cBhvr>
                                        <p:cTn id="63" dur="500" fill="hold"/>
                                        <p:tgtEl>
                                          <p:spTgt spid="91148"/>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91148"/>
                                        </p:tgtEl>
                                        <p:attrNameLst>
                                          <p:attrName>ppt_y</p:attrName>
                                        </p:attrNameLst>
                                      </p:cBhvr>
                                      <p:tavLst>
                                        <p:tav tm="0">
                                          <p:val>
                                            <p:strVal val="#ppt_y"/>
                                          </p:val>
                                        </p:tav>
                                        <p:tav tm="100000">
                                          <p:val>
                                            <p:strVal val="#ppt_y"/>
                                          </p:val>
                                        </p:tav>
                                      </p:tavLst>
                                    </p:anim>
                                    <p:anim calcmode="lin" valueType="num">
                                      <p:cBhvr>
                                        <p:cTn id="65" dur="500" fill="hold"/>
                                        <p:tgtEl>
                                          <p:spTgt spid="91148"/>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91148"/>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9114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1" presetClass="entr" presetSubtype="0" fill="hold" grpId="0" nodeType="clickEffect">
                                  <p:stCondLst>
                                    <p:cond delay="0"/>
                                  </p:stCondLst>
                                  <p:childTnLst>
                                    <p:set>
                                      <p:cBhvr>
                                        <p:cTn id="71" dur="1" fill="hold">
                                          <p:stCondLst>
                                            <p:cond delay="0"/>
                                          </p:stCondLst>
                                        </p:cTn>
                                        <p:tgtEl>
                                          <p:spTgt spid="91149"/>
                                        </p:tgtEl>
                                        <p:attrNameLst>
                                          <p:attrName>style.visibility</p:attrName>
                                        </p:attrNameLst>
                                      </p:cBhvr>
                                      <p:to>
                                        <p:strVal val="visible"/>
                                      </p:to>
                                    </p:set>
                                    <p:animEffect transition="in" filter="fade">
                                      <p:cBhvr>
                                        <p:cTn id="72" dur="192" decel="100000"/>
                                        <p:tgtEl>
                                          <p:spTgt spid="91149"/>
                                        </p:tgtEl>
                                      </p:cBhvr>
                                    </p:animEffect>
                                    <p:animScale>
                                      <p:cBhvr>
                                        <p:cTn id="73" dur="192" decel="100000"/>
                                        <p:tgtEl>
                                          <p:spTgt spid="91149"/>
                                        </p:tgtEl>
                                      </p:cBhvr>
                                      <p:from x="10000" y="10000"/>
                                      <p:to x="200000" y="450000"/>
                                    </p:animScale>
                                    <p:animScale>
                                      <p:cBhvr>
                                        <p:cTn id="74" dur="308" accel="100000" fill="hold">
                                          <p:stCondLst>
                                            <p:cond delay="192"/>
                                          </p:stCondLst>
                                        </p:cTn>
                                        <p:tgtEl>
                                          <p:spTgt spid="91149"/>
                                        </p:tgtEl>
                                      </p:cBhvr>
                                      <p:from x="200000" y="450000"/>
                                      <p:to x="100000" y="100000"/>
                                    </p:animScale>
                                    <p:set>
                                      <p:cBhvr>
                                        <p:cTn id="75" dur="192" fill="hold"/>
                                        <p:tgtEl>
                                          <p:spTgt spid="91149"/>
                                        </p:tgtEl>
                                        <p:attrNameLst>
                                          <p:attrName>ppt_x</p:attrName>
                                        </p:attrNameLst>
                                      </p:cBhvr>
                                      <p:to>
                                        <p:strVal val="(0.5)"/>
                                      </p:to>
                                    </p:set>
                                    <p:anim from="(0.5)" to="(#ppt_x)" calcmode="lin" valueType="num">
                                      <p:cBhvr>
                                        <p:cTn id="76" dur="308" accel="100000" fill="hold">
                                          <p:stCondLst>
                                            <p:cond delay="192"/>
                                          </p:stCondLst>
                                        </p:cTn>
                                        <p:tgtEl>
                                          <p:spTgt spid="91149"/>
                                        </p:tgtEl>
                                        <p:attrNameLst>
                                          <p:attrName>ppt_x</p:attrName>
                                        </p:attrNameLst>
                                      </p:cBhvr>
                                    </p:anim>
                                    <p:set>
                                      <p:cBhvr>
                                        <p:cTn id="77" dur="192" fill="hold"/>
                                        <p:tgtEl>
                                          <p:spTgt spid="91149"/>
                                        </p:tgtEl>
                                        <p:attrNameLst>
                                          <p:attrName>ppt_y</p:attrName>
                                        </p:attrNameLst>
                                      </p:cBhvr>
                                      <p:to>
                                        <p:strVal val="(#ppt_y+0.4)"/>
                                      </p:to>
                                    </p:set>
                                    <p:anim from="(#ppt_y+0.4)" to="(#ppt_y)" calcmode="lin" valueType="num">
                                      <p:cBhvr>
                                        <p:cTn id="78" dur="308" accel="100000" fill="hold">
                                          <p:stCondLst>
                                            <p:cond delay="192"/>
                                          </p:stCondLst>
                                        </p:cTn>
                                        <p:tgtEl>
                                          <p:spTgt spid="9114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p:bldP spid="91140" grpId="0"/>
      <p:bldP spid="91141" grpId="0"/>
      <p:bldP spid="91142" grpId="0"/>
      <p:bldP spid="91143" grpId="0"/>
      <p:bldP spid="91144" grpId="0"/>
      <p:bldP spid="91145" grpId="0"/>
      <p:bldP spid="91146" grpId="0"/>
      <p:bldP spid="91147" grpId="0"/>
      <p:bldP spid="91148" grpId="0"/>
      <p:bldP spid="911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152400" y="533400"/>
            <a:ext cx="8763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ينص هذا القانون على </a:t>
            </a:r>
            <a:r>
              <a:rPr lang="ar-SA" sz="2800" b="1">
                <a:solidFill>
                  <a:srgbClr val="0000FF"/>
                </a:solidFill>
                <a:latin typeface="Times New Roman" pitchFamily="18" charset="0"/>
                <a:ea typeface="Majalla UI"/>
                <a:cs typeface="Times New Roman" pitchFamily="18" charset="0"/>
              </a:rPr>
              <a:t>”إذا أثرت قوة (أو محصلة قوى) في جسم، بحيث تعطيه حركة انتقالية، فإن مقدار التسارع الذي يكتسبه الجسم يتناسب طردياً مع القوة المؤثرة ويكون في اتجاهها وثابت التناسب هو كتلة الجسم“.</a:t>
            </a:r>
          </a:p>
        </p:txBody>
      </p:sp>
      <p:sp>
        <p:nvSpPr>
          <p:cNvPr id="4" name="مربع نص 3"/>
          <p:cNvSpPr txBox="1">
            <a:spLocks noChangeArrowheads="1"/>
          </p:cNvSpPr>
          <p:nvPr/>
        </p:nvSpPr>
        <p:spPr bwMode="auto">
          <a:xfrm>
            <a:off x="228600" y="3167063"/>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ويوضح الشكل التالي قانون نيوتن الثاني، حيث تؤثر القوة </a:t>
            </a:r>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على جسم ما فتجعله يتحرك حركة انتقالية. </a:t>
            </a:r>
          </a:p>
        </p:txBody>
      </p:sp>
      <p:sp>
        <p:nvSpPr>
          <p:cNvPr id="5" name="مستطيل مستدير الزوايا 4"/>
          <p:cNvSpPr/>
          <p:nvPr/>
        </p:nvSpPr>
        <p:spPr>
          <a:xfrm>
            <a:off x="228600" y="3709988"/>
            <a:ext cx="1714500" cy="785812"/>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8" name="مجموعة 27"/>
          <p:cNvGrpSpPr>
            <a:grpSpLocks/>
          </p:cNvGrpSpPr>
          <p:nvPr/>
        </p:nvGrpSpPr>
        <p:grpSpPr bwMode="auto">
          <a:xfrm>
            <a:off x="2114550" y="5053013"/>
            <a:ext cx="3000375" cy="857250"/>
            <a:chOff x="357158" y="5786454"/>
            <a:chExt cx="3000396" cy="857256"/>
          </a:xfrm>
        </p:grpSpPr>
        <p:sp>
          <p:nvSpPr>
            <p:cNvPr id="7" name="مستطيل مستدير الزوايا 6"/>
            <p:cNvSpPr/>
            <p:nvPr/>
          </p:nvSpPr>
          <p:spPr>
            <a:xfrm>
              <a:off x="357158" y="5857891"/>
              <a:ext cx="1714512" cy="785819"/>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92167" name="مجموعة 20"/>
            <p:cNvGrpSpPr>
              <a:grpSpLocks/>
            </p:cNvGrpSpPr>
            <p:nvPr/>
          </p:nvGrpSpPr>
          <p:grpSpPr bwMode="auto">
            <a:xfrm>
              <a:off x="2071670" y="5786454"/>
              <a:ext cx="1285884" cy="714380"/>
              <a:chOff x="2071670" y="5715016"/>
              <a:chExt cx="1285884" cy="714380"/>
            </a:xfrm>
          </p:grpSpPr>
          <p:grpSp>
            <p:nvGrpSpPr>
              <p:cNvPr id="92168" name="مجموعة 14"/>
              <p:cNvGrpSpPr>
                <a:grpSpLocks/>
              </p:cNvGrpSpPr>
              <p:nvPr/>
            </p:nvGrpSpPr>
            <p:grpSpPr bwMode="auto">
              <a:xfrm>
                <a:off x="2071670" y="5715016"/>
                <a:ext cx="1285884" cy="428628"/>
                <a:chOff x="2285984" y="4714884"/>
                <a:chExt cx="1285884" cy="428628"/>
              </a:xfrm>
            </p:grpSpPr>
            <p:sp>
              <p:nvSpPr>
                <p:cNvPr id="16" name="سهم إلى اليمين 15"/>
                <p:cNvSpPr/>
                <p:nvPr/>
              </p:nvSpPr>
              <p:spPr>
                <a:xfrm>
                  <a:off x="2285984" y="5000636"/>
                  <a:ext cx="1285884"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2170" name="مربع نص 16"/>
                <p:cNvSpPr txBox="1">
                  <a:spLocks noChangeArrowheads="1"/>
                </p:cNvSpPr>
                <p:nvPr/>
              </p:nvSpPr>
              <p:spPr bwMode="auto">
                <a:xfrm>
                  <a:off x="3143240" y="4714884"/>
                  <a:ext cx="428628" cy="36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a:ea typeface="Majalla UI"/>
                      <a:cs typeface="Majalla UI"/>
                    </a:rPr>
                    <a:t>F</a:t>
                  </a:r>
                  <a:endParaRPr lang="ar-SA">
                    <a:ea typeface="Majalla UI"/>
                    <a:cs typeface="Majalla UI"/>
                  </a:endParaRPr>
                </a:p>
              </p:txBody>
            </p:sp>
          </p:grpSp>
          <p:grpSp>
            <p:nvGrpSpPr>
              <p:cNvPr id="92171" name="مجموعة 17"/>
              <p:cNvGrpSpPr>
                <a:grpSpLocks/>
              </p:cNvGrpSpPr>
              <p:nvPr/>
            </p:nvGrpSpPr>
            <p:grpSpPr bwMode="auto">
              <a:xfrm>
                <a:off x="2071670" y="6000768"/>
                <a:ext cx="1285884" cy="428628"/>
                <a:chOff x="2285984" y="4714884"/>
                <a:chExt cx="1285884" cy="428628"/>
              </a:xfrm>
            </p:grpSpPr>
            <p:sp>
              <p:nvSpPr>
                <p:cNvPr id="19" name="سهم إلى اليمين 18"/>
                <p:cNvSpPr/>
                <p:nvPr/>
              </p:nvSpPr>
              <p:spPr>
                <a:xfrm>
                  <a:off x="2285984" y="5000636"/>
                  <a:ext cx="1285884"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2173" name="مربع نص 19"/>
                <p:cNvSpPr txBox="1">
                  <a:spLocks noChangeArrowheads="1"/>
                </p:cNvSpPr>
                <p:nvPr/>
              </p:nvSpPr>
              <p:spPr bwMode="auto">
                <a:xfrm>
                  <a:off x="3071802" y="4714884"/>
                  <a:ext cx="428628" cy="36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endParaRPr lang="ar-SA">
                    <a:ea typeface="Majalla UI"/>
                    <a:cs typeface="Majalla UI"/>
                  </a:endParaRPr>
                </a:p>
              </p:txBody>
            </p:sp>
          </p:grpSp>
        </p:grpSp>
      </p:grpSp>
      <p:grpSp>
        <p:nvGrpSpPr>
          <p:cNvPr id="12" name="مجموعة 26"/>
          <p:cNvGrpSpPr>
            <a:grpSpLocks/>
          </p:cNvGrpSpPr>
          <p:nvPr/>
        </p:nvGrpSpPr>
        <p:grpSpPr bwMode="auto">
          <a:xfrm>
            <a:off x="242888" y="3719513"/>
            <a:ext cx="3000375" cy="785812"/>
            <a:chOff x="4143372" y="4938722"/>
            <a:chExt cx="3000396" cy="785818"/>
          </a:xfrm>
        </p:grpSpPr>
        <p:sp>
          <p:nvSpPr>
            <p:cNvPr id="23" name="مستطيل مستدير الزوايا 22"/>
            <p:cNvSpPr/>
            <p:nvPr/>
          </p:nvSpPr>
          <p:spPr>
            <a:xfrm>
              <a:off x="4143372" y="4938722"/>
              <a:ext cx="1714512" cy="785818"/>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92176" name="مجموعة 23"/>
            <p:cNvGrpSpPr>
              <a:grpSpLocks/>
            </p:cNvGrpSpPr>
            <p:nvPr/>
          </p:nvGrpSpPr>
          <p:grpSpPr bwMode="auto">
            <a:xfrm>
              <a:off x="5857884" y="4938722"/>
              <a:ext cx="1285884" cy="428628"/>
              <a:chOff x="2285984" y="4714884"/>
              <a:chExt cx="1285884" cy="428628"/>
            </a:xfrm>
          </p:grpSpPr>
          <p:sp>
            <p:nvSpPr>
              <p:cNvPr id="25" name="سهم إلى اليمين 24"/>
              <p:cNvSpPr/>
              <p:nvPr/>
            </p:nvSpPr>
            <p:spPr>
              <a:xfrm>
                <a:off x="2285984" y="5000636"/>
                <a:ext cx="1285884"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2178" name="مربع نص 25"/>
              <p:cNvSpPr txBox="1">
                <a:spLocks noChangeArrowheads="1"/>
              </p:cNvSpPr>
              <p:nvPr/>
            </p:nvSpPr>
            <p:spPr bwMode="auto">
              <a:xfrm>
                <a:off x="3143240" y="4714884"/>
                <a:ext cx="428628" cy="36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a:ea typeface="Majalla UI"/>
                    <a:cs typeface="Majalla UI"/>
                  </a:rPr>
                  <a:t>f</a:t>
                </a:r>
                <a:endParaRPr lang="ar-SA">
                  <a:ea typeface="Majalla UI"/>
                  <a:cs typeface="Majalla UI"/>
                </a:endParaRPr>
              </a:p>
            </p:txBody>
          </p:sp>
        </p:grpSp>
      </p:grpSp>
      <p:sp>
        <p:nvSpPr>
          <p:cNvPr id="29" name="مربع نص 28"/>
          <p:cNvSpPr txBox="1">
            <a:spLocks noChangeArrowheads="1"/>
          </p:cNvSpPr>
          <p:nvPr/>
        </p:nvSpPr>
        <p:spPr bwMode="auto">
          <a:xfrm>
            <a:off x="76200" y="62865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وحدة قياس القوة في النظام </a:t>
            </a:r>
            <a:r>
              <a:rPr lang="en-US" sz="2800" b="1">
                <a:solidFill>
                  <a:srgbClr val="0000CC"/>
                </a:solidFill>
                <a:latin typeface="Times New Roman" pitchFamily="18" charset="0"/>
                <a:ea typeface="Majalla UI"/>
                <a:cs typeface="Times New Roman" pitchFamily="18" charset="0"/>
              </a:rPr>
              <a:t>MKS</a:t>
            </a:r>
            <a:r>
              <a:rPr lang="ar-SA" sz="2800" b="1">
                <a:solidFill>
                  <a:srgbClr val="0000CC"/>
                </a:solidFill>
                <a:latin typeface="Times New Roman" pitchFamily="18" charset="0"/>
                <a:ea typeface="Majalla UI"/>
                <a:cs typeface="Times New Roman" pitchFamily="18" charset="0"/>
              </a:rPr>
              <a:t> هي النيوتن</a:t>
            </a:r>
            <a:r>
              <a:rPr lang="ar-SA" sz="2800" b="1">
                <a:solidFill>
                  <a:srgbClr val="FFFF00"/>
                </a:solidFill>
                <a:latin typeface="Times New Roman" pitchFamily="18" charset="0"/>
                <a:ea typeface="Majalla UI"/>
                <a:cs typeface="Times New Roman" pitchFamily="18" charset="0"/>
              </a:rPr>
              <a:t> </a:t>
            </a:r>
            <a:r>
              <a:rPr lang="ar-SA" sz="2800" b="1">
                <a:latin typeface="Times New Roman" pitchFamily="18" charset="0"/>
                <a:ea typeface="Majalla UI"/>
                <a:cs typeface="Times New Roman" pitchFamily="18" charset="0"/>
              </a:rPr>
              <a:t>وفي النظام </a:t>
            </a:r>
            <a:r>
              <a:rPr lang="en-US" sz="2800" b="1">
                <a:solidFill>
                  <a:srgbClr val="FF0000"/>
                </a:solidFill>
                <a:latin typeface="Times New Roman" pitchFamily="18" charset="0"/>
                <a:ea typeface="Majalla UI"/>
                <a:cs typeface="Times New Roman" pitchFamily="18" charset="0"/>
              </a:rPr>
              <a:t>CGS</a:t>
            </a:r>
            <a:r>
              <a:rPr lang="ar-SA" sz="2800" b="1">
                <a:solidFill>
                  <a:srgbClr val="FF0000"/>
                </a:solidFill>
                <a:latin typeface="Times New Roman" pitchFamily="18" charset="0"/>
                <a:ea typeface="Majalla UI"/>
                <a:cs typeface="Times New Roman" pitchFamily="18" charset="0"/>
              </a:rPr>
              <a:t> هي الداين.</a:t>
            </a:r>
          </a:p>
        </p:txBody>
      </p:sp>
      <p:sp>
        <p:nvSpPr>
          <p:cNvPr id="2" name="مربع نص 2"/>
          <p:cNvSpPr txBox="1">
            <a:spLocks noChangeArrowheads="1"/>
          </p:cNvSpPr>
          <p:nvPr/>
        </p:nvSpPr>
        <p:spPr bwMode="auto">
          <a:xfrm>
            <a:off x="6248400" y="0"/>
            <a:ext cx="2743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قانون نيوتن الثاني:</a:t>
            </a:r>
          </a:p>
        </p:txBody>
      </p:sp>
      <p:sp>
        <p:nvSpPr>
          <p:cNvPr id="6" name="مربع نص 2"/>
          <p:cNvSpPr txBox="1">
            <a:spLocks noChangeArrowheads="1"/>
          </p:cNvSpPr>
          <p:nvPr/>
        </p:nvSpPr>
        <p:spPr bwMode="auto">
          <a:xfrm>
            <a:off x="2819400" y="1828800"/>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ويمكن التعبير عن هذا القانون رياضيا على الصورة:</a:t>
            </a:r>
          </a:p>
        </p:txBody>
      </p:sp>
      <p:sp>
        <p:nvSpPr>
          <p:cNvPr id="9" name="مربع نص 3"/>
          <p:cNvSpPr txBox="1">
            <a:spLocks noChangeArrowheads="1"/>
          </p:cNvSpPr>
          <p:nvPr/>
        </p:nvSpPr>
        <p:spPr bwMode="auto">
          <a:xfrm>
            <a:off x="2971800" y="2286000"/>
            <a:ext cx="6019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يجب أن نلاحظ أن القوة </a:t>
            </a:r>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هي محصلة القوى المؤثرة</a:t>
            </a:r>
            <a:r>
              <a:rPr lang="ar-SA" sz="2800" b="1">
                <a:latin typeface="Times New Roman" pitchFamily="18" charset="0"/>
                <a:cs typeface="Times New Roman" pitchFamily="18" charset="0"/>
              </a:rPr>
              <a:t>، </a:t>
            </a:r>
            <a:r>
              <a:rPr lang="en-US" sz="2800" b="1">
                <a:latin typeface="Times New Roman" pitchFamily="18" charset="0"/>
                <a:cs typeface="Times New Roman" pitchFamily="18" charset="0"/>
              </a:rPr>
              <a:t>a</a:t>
            </a:r>
            <a:r>
              <a:rPr lang="ar-SA" sz="2800" b="1">
                <a:latin typeface="Times New Roman" pitchFamily="18" charset="0"/>
                <a:cs typeface="Times New Roman" pitchFamily="18" charset="0"/>
              </a:rPr>
              <a:t> هو التسارع و</a:t>
            </a:r>
            <a:r>
              <a:rPr lang="en-US" sz="2800" b="1">
                <a:latin typeface="Times New Roman" pitchFamily="18" charset="0"/>
                <a:cs typeface="Times New Roman" pitchFamily="18" charset="0"/>
              </a:rPr>
              <a:t>m </a:t>
            </a:r>
            <a:r>
              <a:rPr lang="ar-SA" sz="2800" b="1">
                <a:latin typeface="Times New Roman" pitchFamily="18" charset="0"/>
                <a:cs typeface="Times New Roman" pitchFamily="18" charset="0"/>
              </a:rPr>
              <a:t> هي الكتلة.</a:t>
            </a:r>
          </a:p>
        </p:txBody>
      </p:sp>
      <p:sp>
        <p:nvSpPr>
          <p:cNvPr id="10" name="مربع نص 3"/>
          <p:cNvSpPr txBox="1">
            <a:spLocks noChangeArrowheads="1"/>
          </p:cNvSpPr>
          <p:nvPr/>
        </p:nvSpPr>
        <p:spPr bwMode="auto">
          <a:xfrm>
            <a:off x="381000" y="4510088"/>
            <a:ext cx="876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وإذا زاد مقدار قوة الشد هذه نلاحظ تزايد سرعة الجسم وبالتالي تسارعه. </a:t>
            </a:r>
          </a:p>
        </p:txBody>
      </p:sp>
      <p:sp>
        <p:nvSpPr>
          <p:cNvPr id="11" name="مربع نص 3"/>
          <p:cNvSpPr txBox="1">
            <a:spLocks noChangeArrowheads="1"/>
          </p:cNvSpPr>
          <p:nvPr/>
        </p:nvSpPr>
        <p:spPr bwMode="auto">
          <a:xfrm>
            <a:off x="2590800" y="5881688"/>
            <a:ext cx="6477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وبذلك نستنتج تناسب القوة مع التسارع تناسباً طردياً. </a:t>
            </a:r>
          </a:p>
        </p:txBody>
      </p:sp>
      <p:graphicFrame>
        <p:nvGraphicFramePr>
          <p:cNvPr id="13" name="Object 2"/>
          <p:cNvGraphicFramePr>
            <a:graphicFrameLocks noChangeAspect="1"/>
          </p:cNvGraphicFramePr>
          <p:nvPr/>
        </p:nvGraphicFramePr>
        <p:xfrm>
          <a:off x="1143000" y="2133600"/>
          <a:ext cx="1181100" cy="304800"/>
        </p:xfrm>
        <a:graphic>
          <a:graphicData uri="http://schemas.openxmlformats.org/presentationml/2006/ole">
            <mc:AlternateContent xmlns:mc="http://schemas.openxmlformats.org/markup-compatibility/2006">
              <mc:Choice xmlns:v="urn:schemas-microsoft-com:vml" Requires="v">
                <p:oleObj spid="_x0000_s1026" name="Equation" r:id="rId4" imgW="1091880" imgH="304560" progId="Equation.3">
                  <p:embed/>
                </p:oleObj>
              </mc:Choice>
              <mc:Fallback>
                <p:oleObj name="Equation" r:id="rId4" imgW="1091880" imgH="304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133600"/>
                        <a:ext cx="1181100" cy="304800"/>
                      </a:xfrm>
                      <a:prstGeom prst="rect">
                        <a:avLst/>
                      </a:prstGeom>
                      <a:solidFill>
                        <a:schemeClr val="bg1"/>
                      </a:solid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97673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trips(downLeft)">
                                      <p:cBhvr>
                                        <p:cTn id="16" dur="500"/>
                                        <p:tgtEl>
                                          <p:spTgt spid="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strips(downLeft)">
                                      <p:cBhvr>
                                        <p:cTn id="21" dur="500"/>
                                        <p:tgtEl>
                                          <p:spTgt spid="6">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 calcmode="lin" valueType="num">
                                      <p:cBhvr>
                                        <p:cTn id="28" dur="500" fill="hold"/>
                                        <p:tgtEl>
                                          <p:spTgt spid="13"/>
                                        </p:tgtEl>
                                        <p:attrNameLst>
                                          <p:attrName>style.rotation</p:attrName>
                                        </p:attrNameLst>
                                      </p:cBhvr>
                                      <p:tavLst>
                                        <p:tav tm="0">
                                          <p:val>
                                            <p:fltVal val="360"/>
                                          </p:val>
                                        </p:tav>
                                        <p:tav tm="100000">
                                          <p:val>
                                            <p:fltVal val="0"/>
                                          </p:val>
                                        </p:tav>
                                      </p:tavLst>
                                    </p:anim>
                                    <p:animEffect transition="in" filter="fade">
                                      <p:cBhvr>
                                        <p:cTn id="29" dur="500"/>
                                        <p:tgtEl>
                                          <p:spTgt spid="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amond(in)">
                                      <p:cBhvr>
                                        <p:cTn id="34" dur="50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anim calcmode="lin" valueType="num">
                                      <p:cBhvr>
                                        <p:cTn id="41" dur="500" fill="hold"/>
                                        <p:tgtEl>
                                          <p:spTgt spid="4"/>
                                        </p:tgtEl>
                                        <p:attrNameLst>
                                          <p:attrName>style.rotation</p:attrName>
                                        </p:attrNameLst>
                                      </p:cBhvr>
                                      <p:tavLst>
                                        <p:tav tm="0">
                                          <p:val>
                                            <p:fltVal val="360"/>
                                          </p:val>
                                        </p:tav>
                                        <p:tav tm="100000">
                                          <p:val>
                                            <p:fltVal val="0"/>
                                          </p:val>
                                        </p:tav>
                                      </p:tavLst>
                                    </p:anim>
                                    <p:animEffect transition="in" filter="fade">
                                      <p:cBhvr>
                                        <p:cTn id="42" dur="500"/>
                                        <p:tgtEl>
                                          <p:spTgt spid="4"/>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 calcmode="lin" valueType="num">
                                      <p:cBhvr>
                                        <p:cTn id="47" dur="500" fill="hold"/>
                                        <p:tgtEl>
                                          <p:spTgt spid="5"/>
                                        </p:tgtEl>
                                        <p:attrNameLst>
                                          <p:attrName>style.rotation</p:attrName>
                                        </p:attrNameLst>
                                      </p:cBhvr>
                                      <p:tavLst>
                                        <p:tav tm="0">
                                          <p:val>
                                            <p:fltVal val="360"/>
                                          </p:val>
                                        </p:tav>
                                        <p:tav tm="100000">
                                          <p:val>
                                            <p:fltVal val="0"/>
                                          </p:val>
                                        </p:tav>
                                      </p:tavLst>
                                    </p:anim>
                                    <p:animEffect transition="in" filter="fade">
                                      <p:cBhvr>
                                        <p:cTn id="48" dur="500"/>
                                        <p:tgtEl>
                                          <p:spTgt spid="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2000"/>
                                        <p:tgtEl>
                                          <p:spTgt spid="12"/>
                                        </p:tgtEl>
                                      </p:cBhvr>
                                    </p:animEffect>
                                  </p:childTnLst>
                                </p:cTn>
                              </p:par>
                            </p:childTnLst>
                          </p:cTn>
                        </p:par>
                        <p:par>
                          <p:cTn id="54" fill="hold" nodeType="afterGroup">
                            <p:stCondLst>
                              <p:cond delay="2000"/>
                            </p:stCondLst>
                            <p:childTnLst>
                              <p:par>
                                <p:cTn id="55" presetID="1" presetClass="exit" presetSubtype="0" fill="hold" grpId="1" nodeType="afterEffect">
                                  <p:stCondLst>
                                    <p:cond delay="0"/>
                                  </p:stCondLst>
                                  <p:childTnLst>
                                    <p:set>
                                      <p:cBhvr>
                                        <p:cTn id="56" dur="1" fill="hold">
                                          <p:stCondLst>
                                            <p:cond delay="0"/>
                                          </p:stCondLst>
                                        </p:cTn>
                                        <p:tgtEl>
                                          <p:spTgt spid="5"/>
                                        </p:tgtEl>
                                        <p:attrNameLst>
                                          <p:attrName>style.visibility</p:attrName>
                                        </p:attrNameLst>
                                      </p:cBhvr>
                                      <p:to>
                                        <p:strVal val="hidden"/>
                                      </p:to>
                                    </p:set>
                                  </p:childTnLst>
                                </p:cTn>
                              </p:par>
                              <p:par>
                                <p:cTn id="57" presetID="63" presetClass="path" presetSubtype="0" accel="50000" decel="50000" fill="hold" nodeType="withEffect">
                                  <p:stCondLst>
                                    <p:cond delay="0"/>
                                  </p:stCondLst>
                                  <p:childTnLst>
                                    <p:animMotion origin="layout" path="M 0.14271 -0.00647 L 0.39271 -0.00647 " pathEditMode="relative" rAng="0" ptsTypes="AA">
                                      <p:cBhvr>
                                        <p:cTn id="58" dur="2000" fill="hold"/>
                                        <p:tgtEl>
                                          <p:spTgt spid="12"/>
                                        </p:tgtEl>
                                        <p:attrNameLst>
                                          <p:attrName>ppt_x</p:attrName>
                                          <p:attrName>ppt_y</p:attrName>
                                        </p:attrNameLst>
                                      </p:cBhvr>
                                      <p:rCtr x="12500" y="0"/>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heel(4)">
                                      <p:cBhvr>
                                        <p:cTn id="63" dur="500"/>
                                        <p:tgtEl>
                                          <p:spTgt spid="1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4" presetClass="entr" presetSubtype="0" fill="hold" nodeType="clickEffect">
                                  <p:stCondLst>
                                    <p:cond delay="0"/>
                                  </p:stCondLst>
                                  <p:childTnLst>
                                    <p:set>
                                      <p:cBhvr>
                                        <p:cTn id="67" dur="1" fill="hold">
                                          <p:stCondLst>
                                            <p:cond delay="0"/>
                                          </p:stCondLst>
                                        </p:cTn>
                                        <p:tgtEl>
                                          <p:spTgt spid="8"/>
                                        </p:tgtEl>
                                        <p:attrNameLst>
                                          <p:attrName>style.visibility</p:attrName>
                                        </p:attrNameLst>
                                      </p:cBhvr>
                                      <p:to>
                                        <p:strVal val="visible"/>
                                      </p:to>
                                    </p:set>
                                    <p:anim from="(-#ppt_w/2)" to="(#ppt_x)" calcmode="lin" valueType="num">
                                      <p:cBhvr>
                                        <p:cTn id="68" dur="600" fill="hold">
                                          <p:stCondLst>
                                            <p:cond delay="0"/>
                                          </p:stCondLst>
                                        </p:cTn>
                                        <p:tgtEl>
                                          <p:spTgt spid="8"/>
                                        </p:tgtEl>
                                        <p:attrNameLst>
                                          <p:attrName>ppt_x</p:attrName>
                                        </p:attrNameLst>
                                      </p:cBhvr>
                                    </p:anim>
                                    <p:anim from="0" to="-1.0" calcmode="lin" valueType="num">
                                      <p:cBhvr>
                                        <p:cTn id="69" dur="200" decel="50000" autoRev="1" fill="hold">
                                          <p:stCondLst>
                                            <p:cond delay="600"/>
                                          </p:stCondLst>
                                        </p:cTn>
                                        <p:tgtEl>
                                          <p:spTgt spid="8"/>
                                        </p:tgtEl>
                                        <p:attrNameLst>
                                          <p:attrName>xshear</p:attrName>
                                        </p:attrNameLst>
                                      </p:cBhvr>
                                    </p:anim>
                                    <p:animScale>
                                      <p:cBhvr>
                                        <p:cTn id="70" dur="200" decel="100000" autoRev="1" fill="hold">
                                          <p:stCondLst>
                                            <p:cond delay="600"/>
                                          </p:stCondLst>
                                        </p:cTn>
                                        <p:tgtEl>
                                          <p:spTgt spid="8"/>
                                        </p:tgtEl>
                                      </p:cBhvr>
                                      <p:from x="100000" y="100000"/>
                                      <p:to x="80000" y="100000"/>
                                    </p:animScale>
                                    <p:anim by="(#ppt_h/3+#ppt_w*0.1)" calcmode="lin" valueType="num">
                                      <p:cBhvr additive="sum">
                                        <p:cTn id="71" dur="200" decel="100000" autoRev="1" fill="hold">
                                          <p:stCondLst>
                                            <p:cond delay="600"/>
                                          </p:stCondLst>
                                        </p:cTn>
                                        <p:tgtEl>
                                          <p:spTgt spid="8"/>
                                        </p:tgtEl>
                                        <p:attrNameLst>
                                          <p:attrName>ppt_x</p:attrName>
                                        </p:attrNameLst>
                                      </p:cBhvr>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1" presetClass="entr" presetSubtype="4"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heel(4)">
                                      <p:cBhvr>
                                        <p:cTn id="76" dur="500"/>
                                        <p:tgtEl>
                                          <p:spTgt spid="1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54" presetClass="entr" presetSubtype="0" accel="100000"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p:cTn id="81" dur="500" fill="hold"/>
                                        <p:tgtEl>
                                          <p:spTgt spid="29"/>
                                        </p:tgtEl>
                                        <p:attrNameLst>
                                          <p:attrName>ppt_w</p:attrName>
                                        </p:attrNameLst>
                                      </p:cBhvr>
                                      <p:tavLst>
                                        <p:tav tm="0">
                                          <p:val>
                                            <p:strVal val="#ppt_w*0.05"/>
                                          </p:val>
                                        </p:tav>
                                        <p:tav tm="100000">
                                          <p:val>
                                            <p:strVal val="#ppt_w"/>
                                          </p:val>
                                        </p:tav>
                                      </p:tavLst>
                                    </p:anim>
                                    <p:anim calcmode="lin" valueType="num">
                                      <p:cBhvr>
                                        <p:cTn id="82" dur="500" fill="hold"/>
                                        <p:tgtEl>
                                          <p:spTgt spid="29"/>
                                        </p:tgtEl>
                                        <p:attrNameLst>
                                          <p:attrName>ppt_h</p:attrName>
                                        </p:attrNameLst>
                                      </p:cBhvr>
                                      <p:tavLst>
                                        <p:tav tm="0">
                                          <p:val>
                                            <p:strVal val="#ppt_h"/>
                                          </p:val>
                                        </p:tav>
                                        <p:tav tm="100000">
                                          <p:val>
                                            <p:strVal val="#ppt_h"/>
                                          </p:val>
                                        </p:tav>
                                      </p:tavLst>
                                    </p:anim>
                                    <p:anim calcmode="lin" valueType="num">
                                      <p:cBhvr>
                                        <p:cTn id="83" dur="500" fill="hold"/>
                                        <p:tgtEl>
                                          <p:spTgt spid="29"/>
                                        </p:tgtEl>
                                        <p:attrNameLst>
                                          <p:attrName>ppt_x</p:attrName>
                                        </p:attrNameLst>
                                      </p:cBhvr>
                                      <p:tavLst>
                                        <p:tav tm="0">
                                          <p:val>
                                            <p:strVal val="#ppt_x-.2"/>
                                          </p:val>
                                        </p:tav>
                                        <p:tav tm="100000">
                                          <p:val>
                                            <p:strVal val="#ppt_x"/>
                                          </p:val>
                                        </p:tav>
                                      </p:tavLst>
                                    </p:anim>
                                    <p:anim calcmode="lin" valueType="num">
                                      <p:cBhvr>
                                        <p:cTn id="84" dur="500" fill="hold"/>
                                        <p:tgtEl>
                                          <p:spTgt spid="29"/>
                                        </p:tgtEl>
                                        <p:attrNameLst>
                                          <p:attrName>ppt_y</p:attrName>
                                        </p:attrNameLst>
                                      </p:cBhvr>
                                      <p:tavLst>
                                        <p:tav tm="0">
                                          <p:val>
                                            <p:strVal val="#ppt_y"/>
                                          </p:val>
                                        </p:tav>
                                        <p:tav tm="100000">
                                          <p:val>
                                            <p:strVal val="#ppt_y"/>
                                          </p:val>
                                        </p:tav>
                                      </p:tavLst>
                                    </p:anim>
                                    <p:animEffect transition="in" filter="fade">
                                      <p:cBhvr>
                                        <p:cTn id="8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5" grpId="1" animBg="1"/>
      <p:bldP spid="29"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391400" y="762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1</a:t>
            </a:r>
            <a:r>
              <a:rPr lang="ar-SA" sz="3200" b="1">
                <a:solidFill>
                  <a:srgbClr val="CC0000"/>
                </a:solidFill>
                <a:latin typeface="Times New Roman" pitchFamily="18" charset="0"/>
                <a:ea typeface="Majalla UI"/>
                <a:cs typeface="Times New Roman" pitchFamily="18" charset="0"/>
              </a:rPr>
              <a:t>):</a:t>
            </a:r>
          </a:p>
        </p:txBody>
      </p:sp>
      <p:sp>
        <p:nvSpPr>
          <p:cNvPr id="4" name="مربع نص 3"/>
          <p:cNvSpPr txBox="1">
            <a:spLocks noChangeArrowheads="1"/>
          </p:cNvSpPr>
          <p:nvPr/>
        </p:nvSpPr>
        <p:spPr bwMode="auto">
          <a:xfrm>
            <a:off x="304800" y="2330450"/>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وزن الولد يعطى من:</a:t>
            </a:r>
          </a:p>
          <a:p>
            <a:pPr algn="r" rtl="0"/>
            <a:r>
              <a:rPr lang="en-US" sz="2800" b="1">
                <a:latin typeface="Times New Roman" pitchFamily="18" charset="0"/>
                <a:ea typeface="Majalla UI"/>
                <a:cs typeface="Times New Roman" pitchFamily="18" charset="0"/>
              </a:rPr>
              <a:t>W = mg = 20 </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 10= 200 N</a:t>
            </a:r>
            <a:endParaRPr lang="ar-SA" sz="2800" b="1">
              <a:latin typeface="Times New Roman" pitchFamily="18" charset="0"/>
              <a:ea typeface="Majalla UI"/>
              <a:cs typeface="Times New Roman" pitchFamily="18" charset="0"/>
            </a:endParaRPr>
          </a:p>
        </p:txBody>
      </p:sp>
      <p:sp>
        <p:nvSpPr>
          <p:cNvPr id="5" name="مربع نص 4"/>
          <p:cNvSpPr txBox="1">
            <a:spLocks noChangeArrowheads="1"/>
          </p:cNvSpPr>
          <p:nvPr/>
        </p:nvSpPr>
        <p:spPr bwMode="auto">
          <a:xfrm>
            <a:off x="457200" y="3932238"/>
            <a:ext cx="8458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احسب محصلة القوى المؤثرة في جسم كتلته </a:t>
            </a:r>
            <a:r>
              <a:rPr lang="en-US" sz="2800" b="1">
                <a:latin typeface="Times New Roman" pitchFamily="18" charset="0"/>
                <a:ea typeface="Majalla UI"/>
                <a:cs typeface="Times New Roman" pitchFamily="18" charset="0"/>
              </a:rPr>
              <a:t>0.3 Kg</a:t>
            </a:r>
            <a:r>
              <a:rPr lang="ar-SA" sz="2800" b="1">
                <a:latin typeface="Times New Roman" pitchFamily="18" charset="0"/>
                <a:ea typeface="Majalla UI"/>
                <a:cs typeface="Times New Roman" pitchFamily="18" charset="0"/>
              </a:rPr>
              <a:t> إذا كان تسارعه  </a:t>
            </a:r>
            <a:r>
              <a:rPr lang="en-US" sz="2800" b="1">
                <a:latin typeface="Times New Roman" pitchFamily="18" charset="0"/>
                <a:ea typeface="Majalla UI"/>
                <a:cs typeface="Times New Roman" pitchFamily="18" charset="0"/>
              </a:rPr>
              <a:t>20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a:t>
            </a:r>
          </a:p>
        </p:txBody>
      </p:sp>
      <p:sp>
        <p:nvSpPr>
          <p:cNvPr id="6" name="مربع نص 5"/>
          <p:cNvSpPr txBox="1">
            <a:spLocks noChangeArrowheads="1"/>
          </p:cNvSpPr>
          <p:nvPr/>
        </p:nvSpPr>
        <p:spPr bwMode="auto">
          <a:xfrm>
            <a:off x="304800" y="5410200"/>
            <a:ext cx="419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en-US" sz="2800" b="1">
                <a:latin typeface="Times New Roman" pitchFamily="18" charset="0"/>
                <a:ea typeface="Majalla UI"/>
                <a:cs typeface="Times New Roman" pitchFamily="18" charset="0"/>
              </a:rPr>
              <a:t>m= 0.3 Kg,   a= 20 m/sec</a:t>
            </a:r>
            <a:r>
              <a:rPr lang="en-US" sz="2800" b="1" baseline="30000">
                <a:latin typeface="Times New Roman" pitchFamily="18" charset="0"/>
                <a:ea typeface="Majalla UI"/>
                <a:cs typeface="Times New Roman" pitchFamily="18" charset="0"/>
              </a:rPr>
              <a:t>2</a:t>
            </a:r>
            <a:endParaRPr lang="ar-SA" sz="2800" b="1">
              <a:latin typeface="Times New Roman" pitchFamily="18" charset="0"/>
              <a:ea typeface="Majalla UI"/>
              <a:cs typeface="Times New Roman" pitchFamily="18" charset="0"/>
            </a:endParaRPr>
          </a:p>
        </p:txBody>
      </p:sp>
      <p:sp>
        <p:nvSpPr>
          <p:cNvPr id="2" name="مربع نص 2"/>
          <p:cNvSpPr txBox="1">
            <a:spLocks noChangeArrowheads="1"/>
          </p:cNvSpPr>
          <p:nvPr/>
        </p:nvSpPr>
        <p:spPr bwMode="auto">
          <a:xfrm>
            <a:off x="304800" y="685800"/>
            <a:ext cx="8786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أحسب وزن ولد كتلته  </a:t>
            </a:r>
            <a:r>
              <a:rPr lang="en-US" sz="2800" b="1">
                <a:latin typeface="Times New Roman" pitchFamily="18" charset="0"/>
                <a:ea typeface="Majalla UI"/>
                <a:cs typeface="Times New Roman" pitchFamily="18" charset="0"/>
              </a:rPr>
              <a:t>20 Kg</a:t>
            </a:r>
            <a:r>
              <a:rPr lang="ar-SA" sz="2800" b="1">
                <a:latin typeface="Times New Roman" pitchFamily="18" charset="0"/>
                <a:ea typeface="Majalla UI"/>
                <a:cs typeface="Times New Roman" pitchFamily="18" charset="0"/>
              </a:rPr>
              <a:t> علماً بأن تسارع تسارع السقوط الحر يساوي </a:t>
            </a:r>
            <a:r>
              <a:rPr lang="en-US" sz="2800" b="1">
                <a:latin typeface="Times New Roman" pitchFamily="18" charset="0"/>
                <a:ea typeface="Majalla UI"/>
                <a:cs typeface="Times New Roman" pitchFamily="18" charset="0"/>
              </a:rPr>
              <a:t>10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a:t>
            </a:r>
          </a:p>
        </p:txBody>
      </p:sp>
      <p:sp>
        <p:nvSpPr>
          <p:cNvPr id="7" name="مربع نص 2"/>
          <p:cNvSpPr txBox="1">
            <a:spLocks noChangeArrowheads="1"/>
          </p:cNvSpPr>
          <p:nvPr/>
        </p:nvSpPr>
        <p:spPr bwMode="auto">
          <a:xfrm>
            <a:off x="7467600" y="32004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2</a:t>
            </a:r>
            <a:r>
              <a:rPr lang="ar-SA" sz="3200" b="1">
                <a:solidFill>
                  <a:srgbClr val="CC0000"/>
                </a:solidFill>
                <a:latin typeface="Times New Roman" pitchFamily="18" charset="0"/>
                <a:ea typeface="Majalla UI"/>
                <a:cs typeface="Times New Roman" pitchFamily="18" charset="0"/>
              </a:rPr>
              <a:t>):</a:t>
            </a:r>
          </a:p>
        </p:txBody>
      </p:sp>
      <p:sp>
        <p:nvSpPr>
          <p:cNvPr id="8" name="مربع نص 2"/>
          <p:cNvSpPr txBox="1">
            <a:spLocks noChangeArrowheads="1"/>
          </p:cNvSpPr>
          <p:nvPr/>
        </p:nvSpPr>
        <p:spPr bwMode="auto">
          <a:xfrm>
            <a:off x="7391400" y="16764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
        <p:nvSpPr>
          <p:cNvPr id="9" name="مربع نص 2"/>
          <p:cNvSpPr txBox="1">
            <a:spLocks noChangeArrowheads="1"/>
          </p:cNvSpPr>
          <p:nvPr/>
        </p:nvSpPr>
        <p:spPr bwMode="auto">
          <a:xfrm>
            <a:off x="7315200" y="4983163"/>
            <a:ext cx="1533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
        <p:nvSpPr>
          <p:cNvPr id="10" name="مربع نص 5"/>
          <p:cNvSpPr txBox="1">
            <a:spLocks noChangeArrowheads="1"/>
          </p:cNvSpPr>
          <p:nvPr/>
        </p:nvSpPr>
        <p:spPr bwMode="auto">
          <a:xfrm>
            <a:off x="152400" y="614045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en-US" sz="2800" b="1">
                <a:latin typeface="Times New Roman" pitchFamily="18" charset="0"/>
                <a:ea typeface="Majalla UI"/>
                <a:cs typeface="Times New Roman" pitchFamily="18" charset="0"/>
              </a:rPr>
              <a:t>  F = ma = 0.3 </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 20 = 6 N</a:t>
            </a:r>
            <a:endParaRPr lang="ar-SA" sz="2800" b="1">
              <a:latin typeface="Times New Roman" pitchFamily="18" charset="0"/>
              <a:ea typeface="Majalla UI"/>
              <a:cs typeface="Times New Roman" pitchFamily="18" charset="0"/>
            </a:endParaRPr>
          </a:p>
        </p:txBody>
      </p:sp>
    </p:spTree>
    <p:extLst>
      <p:ext uri="{BB962C8B-B14F-4D97-AF65-F5344CB8AC3E}">
        <p14:creationId xmlns:p14="http://schemas.microsoft.com/office/powerpoint/2010/main" val="2015574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strVal val="#ppt_w*0.05"/>
                                          </p:val>
                                        </p:tav>
                                        <p:tav tm="100000">
                                          <p:val>
                                            <p:strVal val="#ppt_w"/>
                                          </p:val>
                                        </p:tav>
                                      </p:tavLst>
                                    </p:anim>
                                    <p:anim calcmode="lin" valueType="num">
                                      <p:cBhvr>
                                        <p:cTn id="17" dur="500" fill="hold"/>
                                        <p:tgtEl>
                                          <p:spTgt spid="2"/>
                                        </p:tgtEl>
                                        <p:attrNameLst>
                                          <p:attrName>ppt_h</p:attrName>
                                        </p:attrNameLst>
                                      </p:cBhvr>
                                      <p:tavLst>
                                        <p:tav tm="0">
                                          <p:val>
                                            <p:strVal val="#ppt_h"/>
                                          </p:val>
                                        </p:tav>
                                        <p:tav tm="100000">
                                          <p:val>
                                            <p:strVal val="#ppt_h"/>
                                          </p:val>
                                        </p:tav>
                                      </p:tavLst>
                                    </p:anim>
                                    <p:anim calcmode="lin" valueType="num">
                                      <p:cBhvr>
                                        <p:cTn id="18" dur="500" fill="hold"/>
                                        <p:tgtEl>
                                          <p:spTgt spid="2"/>
                                        </p:tgtEl>
                                        <p:attrNameLst>
                                          <p:attrName>ppt_x</p:attrName>
                                        </p:attrNameLst>
                                      </p:cBhvr>
                                      <p:tavLst>
                                        <p:tav tm="0">
                                          <p:val>
                                            <p:strVal val="#ppt_x-.2"/>
                                          </p:val>
                                        </p:tav>
                                        <p:tav tm="100000">
                                          <p:val>
                                            <p:strVal val="#ppt_x"/>
                                          </p:val>
                                        </p:tav>
                                      </p:tavLst>
                                    </p:anim>
                                    <p:anim calcmode="lin" valueType="num">
                                      <p:cBhvr>
                                        <p:cTn id="19" dur="500" fill="hold"/>
                                        <p:tgtEl>
                                          <p:spTgt spid="2"/>
                                        </p:tgtEl>
                                        <p:attrNameLst>
                                          <p:attrName>ppt_y</p:attrName>
                                        </p:attrNameLst>
                                      </p:cBhvr>
                                      <p:tavLst>
                                        <p:tav tm="0">
                                          <p:val>
                                            <p:strVal val="#ppt_y"/>
                                          </p:val>
                                        </p:tav>
                                        <p:tav tm="100000">
                                          <p:val>
                                            <p:strVal val="#ppt_y"/>
                                          </p:val>
                                        </p:tav>
                                      </p:tavLst>
                                    </p:anim>
                                    <p:animEffect transition="in" filter="fade">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strVal val="#ppt_w*0.05"/>
                                          </p:val>
                                        </p:tav>
                                        <p:tav tm="100000">
                                          <p:val>
                                            <p:strVal val="#ppt_w"/>
                                          </p:val>
                                        </p:tav>
                                      </p:tavLst>
                                    </p:anim>
                                    <p:anim calcmode="lin" valueType="num">
                                      <p:cBhvr>
                                        <p:cTn id="26" dur="500" fill="hold"/>
                                        <p:tgtEl>
                                          <p:spTgt spid="8"/>
                                        </p:tgtEl>
                                        <p:attrNameLst>
                                          <p:attrName>ppt_h</p:attrName>
                                        </p:attrNameLst>
                                      </p:cBhvr>
                                      <p:tavLst>
                                        <p:tav tm="0">
                                          <p:val>
                                            <p:strVal val="#ppt_h"/>
                                          </p:val>
                                        </p:tav>
                                        <p:tav tm="100000">
                                          <p:val>
                                            <p:strVal val="#ppt_h"/>
                                          </p:val>
                                        </p:tav>
                                      </p:tavLst>
                                    </p:anim>
                                    <p:anim calcmode="lin" valueType="num">
                                      <p:cBhvr>
                                        <p:cTn id="27" dur="500" fill="hold"/>
                                        <p:tgtEl>
                                          <p:spTgt spid="8"/>
                                        </p:tgtEl>
                                        <p:attrNameLst>
                                          <p:attrName>ppt_x</p:attrName>
                                        </p:attrNameLst>
                                      </p:cBhvr>
                                      <p:tavLst>
                                        <p:tav tm="0">
                                          <p:val>
                                            <p:strVal val="#ppt_x-.2"/>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Effect transition="in" filter="fade">
                                      <p:cBhvr>
                                        <p:cTn id="29" dur="5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 calcmode="lin" valueType="num">
                                      <p:cBhvr>
                                        <p:cTn id="34" dur="500" fill="hold"/>
                                        <p:tgtEl>
                                          <p:spTgt spid="4">
                                            <p:txEl>
                                              <p:pRg st="0" end="0"/>
                                            </p:txEl>
                                          </p:spTgt>
                                        </p:tgtEl>
                                        <p:attrNameLst>
                                          <p:attrName>ppt_w</p:attrName>
                                        </p:attrNameLst>
                                      </p:cBhvr>
                                      <p:tavLst>
                                        <p:tav tm="0">
                                          <p:val>
                                            <p:strVal val="#ppt_w*0.05"/>
                                          </p:val>
                                        </p:tav>
                                        <p:tav tm="100000">
                                          <p:val>
                                            <p:strVal val="#ppt_w"/>
                                          </p:val>
                                        </p:tav>
                                      </p:tavLst>
                                    </p:anim>
                                    <p:anim calcmode="lin" valueType="num">
                                      <p:cBhvr>
                                        <p:cTn id="35" dur="5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36" dur="5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7" dur="5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38" dur="500"/>
                                        <p:tgtEl>
                                          <p:spTgt spid="4">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p:cTn id="43" dur="500" fill="hold"/>
                                        <p:tgtEl>
                                          <p:spTgt spid="4">
                                            <p:txEl>
                                              <p:pRg st="1" end="1"/>
                                            </p:txEl>
                                          </p:spTgt>
                                        </p:tgtEl>
                                        <p:attrNameLst>
                                          <p:attrName>ppt_w</p:attrName>
                                        </p:attrNameLst>
                                      </p:cBhvr>
                                      <p:tavLst>
                                        <p:tav tm="0">
                                          <p:val>
                                            <p:strVal val="#ppt_w*0.05"/>
                                          </p:val>
                                        </p:tav>
                                        <p:tav tm="100000">
                                          <p:val>
                                            <p:strVal val="#ppt_w"/>
                                          </p:val>
                                        </p:tav>
                                      </p:tavLst>
                                    </p:anim>
                                    <p:anim calcmode="lin" valueType="num">
                                      <p:cBhvr>
                                        <p:cTn id="44" dur="5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45" dur="5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46" dur="5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47" dur="500"/>
                                        <p:tgtEl>
                                          <p:spTgt spid="4">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ppt_w</p:attrName>
                                        </p:attrNameLst>
                                      </p:cBhvr>
                                      <p:tavLst>
                                        <p:tav tm="0">
                                          <p:val>
                                            <p:strVal val="#ppt_w*0.05"/>
                                          </p:val>
                                        </p:tav>
                                        <p:tav tm="100000">
                                          <p:val>
                                            <p:strVal val="#ppt_w"/>
                                          </p:val>
                                        </p:tav>
                                      </p:tavLst>
                                    </p:anim>
                                    <p:anim calcmode="lin" valueType="num">
                                      <p:cBhvr>
                                        <p:cTn id="53" dur="500" fill="hold"/>
                                        <p:tgtEl>
                                          <p:spTgt spid="7"/>
                                        </p:tgtEl>
                                        <p:attrNameLst>
                                          <p:attrName>ppt_h</p:attrName>
                                        </p:attrNameLst>
                                      </p:cBhvr>
                                      <p:tavLst>
                                        <p:tav tm="0">
                                          <p:val>
                                            <p:strVal val="#ppt_h"/>
                                          </p:val>
                                        </p:tav>
                                        <p:tav tm="100000">
                                          <p:val>
                                            <p:strVal val="#ppt_h"/>
                                          </p:val>
                                        </p:tav>
                                      </p:tavLst>
                                    </p:anim>
                                    <p:anim calcmode="lin" valueType="num">
                                      <p:cBhvr>
                                        <p:cTn id="54" dur="500" fill="hold"/>
                                        <p:tgtEl>
                                          <p:spTgt spid="7"/>
                                        </p:tgtEl>
                                        <p:attrNameLst>
                                          <p:attrName>ppt_x</p:attrName>
                                        </p:attrNameLst>
                                      </p:cBhvr>
                                      <p:tavLst>
                                        <p:tav tm="0">
                                          <p:val>
                                            <p:strVal val="#ppt_x-.2"/>
                                          </p:val>
                                        </p:tav>
                                        <p:tav tm="100000">
                                          <p:val>
                                            <p:strVal val="#ppt_x"/>
                                          </p:val>
                                        </p:tav>
                                      </p:tavLst>
                                    </p:anim>
                                    <p:anim calcmode="lin" valueType="num">
                                      <p:cBhvr>
                                        <p:cTn id="55" dur="500" fill="hold"/>
                                        <p:tgtEl>
                                          <p:spTgt spid="7"/>
                                        </p:tgtEl>
                                        <p:attrNameLst>
                                          <p:attrName>ppt_y</p:attrName>
                                        </p:attrNameLst>
                                      </p:cBhvr>
                                      <p:tavLst>
                                        <p:tav tm="0">
                                          <p:val>
                                            <p:strVal val="#ppt_y"/>
                                          </p:val>
                                        </p:tav>
                                        <p:tav tm="100000">
                                          <p:val>
                                            <p:strVal val="#ppt_y"/>
                                          </p:val>
                                        </p:tav>
                                      </p:tavLst>
                                    </p:anim>
                                    <p:animEffect transition="in" filter="fade">
                                      <p:cBhvr>
                                        <p:cTn id="56" dur="500"/>
                                        <p:tgtEl>
                                          <p:spTgt spid="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500" fill="hold"/>
                                        <p:tgtEl>
                                          <p:spTgt spid="5"/>
                                        </p:tgtEl>
                                        <p:attrNameLst>
                                          <p:attrName>ppt_w</p:attrName>
                                        </p:attrNameLst>
                                      </p:cBhvr>
                                      <p:tavLst>
                                        <p:tav tm="0">
                                          <p:val>
                                            <p:strVal val="#ppt_w*0.05"/>
                                          </p:val>
                                        </p:tav>
                                        <p:tav tm="100000">
                                          <p:val>
                                            <p:strVal val="#ppt_w"/>
                                          </p:val>
                                        </p:tav>
                                      </p:tavLst>
                                    </p:anim>
                                    <p:anim calcmode="lin" valueType="num">
                                      <p:cBhvr>
                                        <p:cTn id="62" dur="500" fill="hold"/>
                                        <p:tgtEl>
                                          <p:spTgt spid="5"/>
                                        </p:tgtEl>
                                        <p:attrNameLst>
                                          <p:attrName>ppt_h</p:attrName>
                                        </p:attrNameLst>
                                      </p:cBhvr>
                                      <p:tavLst>
                                        <p:tav tm="0">
                                          <p:val>
                                            <p:strVal val="#ppt_h"/>
                                          </p:val>
                                        </p:tav>
                                        <p:tav tm="100000">
                                          <p:val>
                                            <p:strVal val="#ppt_h"/>
                                          </p:val>
                                        </p:tav>
                                      </p:tavLst>
                                    </p:anim>
                                    <p:anim calcmode="lin" valueType="num">
                                      <p:cBhvr>
                                        <p:cTn id="63" dur="500" fill="hold"/>
                                        <p:tgtEl>
                                          <p:spTgt spid="5"/>
                                        </p:tgtEl>
                                        <p:attrNameLst>
                                          <p:attrName>ppt_x</p:attrName>
                                        </p:attrNameLst>
                                      </p:cBhvr>
                                      <p:tavLst>
                                        <p:tav tm="0">
                                          <p:val>
                                            <p:strVal val="#ppt_x-.2"/>
                                          </p:val>
                                        </p:tav>
                                        <p:tav tm="100000">
                                          <p:val>
                                            <p:strVal val="#ppt_x"/>
                                          </p:val>
                                        </p:tav>
                                      </p:tavLst>
                                    </p:anim>
                                    <p:anim calcmode="lin" valueType="num">
                                      <p:cBhvr>
                                        <p:cTn id="64" dur="500" fill="hold"/>
                                        <p:tgtEl>
                                          <p:spTgt spid="5"/>
                                        </p:tgtEl>
                                        <p:attrNameLst>
                                          <p:attrName>ppt_y</p:attrName>
                                        </p:attrNameLst>
                                      </p:cBhvr>
                                      <p:tavLst>
                                        <p:tav tm="0">
                                          <p:val>
                                            <p:strVal val="#ppt_y"/>
                                          </p:val>
                                        </p:tav>
                                        <p:tav tm="100000">
                                          <p:val>
                                            <p:strVal val="#ppt_y"/>
                                          </p:val>
                                        </p:tav>
                                      </p:tavLst>
                                    </p:anim>
                                    <p:animEffect transition="in" filter="fade">
                                      <p:cBhvr>
                                        <p:cTn id="65" dur="500"/>
                                        <p:tgtEl>
                                          <p:spTgt spid="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500" fill="hold"/>
                                        <p:tgtEl>
                                          <p:spTgt spid="9"/>
                                        </p:tgtEl>
                                        <p:attrNameLst>
                                          <p:attrName>ppt_w</p:attrName>
                                        </p:attrNameLst>
                                      </p:cBhvr>
                                      <p:tavLst>
                                        <p:tav tm="0">
                                          <p:val>
                                            <p:strVal val="#ppt_w*0.05"/>
                                          </p:val>
                                        </p:tav>
                                        <p:tav tm="100000">
                                          <p:val>
                                            <p:strVal val="#ppt_w"/>
                                          </p:val>
                                        </p:tav>
                                      </p:tavLst>
                                    </p:anim>
                                    <p:anim calcmode="lin" valueType="num">
                                      <p:cBhvr>
                                        <p:cTn id="71" dur="500" fill="hold"/>
                                        <p:tgtEl>
                                          <p:spTgt spid="9"/>
                                        </p:tgtEl>
                                        <p:attrNameLst>
                                          <p:attrName>ppt_h</p:attrName>
                                        </p:attrNameLst>
                                      </p:cBhvr>
                                      <p:tavLst>
                                        <p:tav tm="0">
                                          <p:val>
                                            <p:strVal val="#ppt_h"/>
                                          </p:val>
                                        </p:tav>
                                        <p:tav tm="100000">
                                          <p:val>
                                            <p:strVal val="#ppt_h"/>
                                          </p:val>
                                        </p:tav>
                                      </p:tavLst>
                                    </p:anim>
                                    <p:anim calcmode="lin" valueType="num">
                                      <p:cBhvr>
                                        <p:cTn id="72" dur="500" fill="hold"/>
                                        <p:tgtEl>
                                          <p:spTgt spid="9"/>
                                        </p:tgtEl>
                                        <p:attrNameLst>
                                          <p:attrName>ppt_x</p:attrName>
                                        </p:attrNameLst>
                                      </p:cBhvr>
                                      <p:tavLst>
                                        <p:tav tm="0">
                                          <p:val>
                                            <p:strVal val="#ppt_x-.2"/>
                                          </p:val>
                                        </p:tav>
                                        <p:tav tm="100000">
                                          <p:val>
                                            <p:strVal val="#ppt_x"/>
                                          </p:val>
                                        </p:tav>
                                      </p:tavLst>
                                    </p:anim>
                                    <p:anim calcmode="lin" valueType="num">
                                      <p:cBhvr>
                                        <p:cTn id="73" dur="500" fill="hold"/>
                                        <p:tgtEl>
                                          <p:spTgt spid="9"/>
                                        </p:tgtEl>
                                        <p:attrNameLst>
                                          <p:attrName>ppt_y</p:attrName>
                                        </p:attrNameLst>
                                      </p:cBhvr>
                                      <p:tavLst>
                                        <p:tav tm="0">
                                          <p:val>
                                            <p:strVal val="#ppt_y"/>
                                          </p:val>
                                        </p:tav>
                                        <p:tav tm="100000">
                                          <p:val>
                                            <p:strVal val="#ppt_y"/>
                                          </p:val>
                                        </p:tav>
                                      </p:tavLst>
                                    </p:anim>
                                    <p:animEffect transition="in" filter="fade">
                                      <p:cBhvr>
                                        <p:cTn id="74" dur="500"/>
                                        <p:tgtEl>
                                          <p:spTgt spid="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6">
                                            <p:txEl>
                                              <p:pRg st="0" end="0"/>
                                            </p:txEl>
                                          </p:spTgt>
                                        </p:tgtEl>
                                        <p:attrNameLst>
                                          <p:attrName>style.visibility</p:attrName>
                                        </p:attrNameLst>
                                      </p:cBhvr>
                                      <p:to>
                                        <p:strVal val="visible"/>
                                      </p:to>
                                    </p:set>
                                    <p:anim calcmode="lin" valueType="num">
                                      <p:cBhvr>
                                        <p:cTn id="79"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0"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81"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82"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83" dur="500"/>
                                        <p:tgtEl>
                                          <p:spTgt spid="6">
                                            <p:txEl>
                                              <p:pRg st="0" end="0"/>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54" presetClass="entr" presetSubtype="0" accel="100000" fill="hold" nodeType="click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 calcmode="lin" valueType="num">
                                      <p:cBhvr>
                                        <p:cTn id="88" dur="500" fill="hold"/>
                                        <p:tgtEl>
                                          <p:spTgt spid="10">
                                            <p:txEl>
                                              <p:pRg st="0" end="0"/>
                                            </p:txEl>
                                          </p:spTgt>
                                        </p:tgtEl>
                                        <p:attrNameLst>
                                          <p:attrName>ppt_w</p:attrName>
                                        </p:attrNameLst>
                                      </p:cBhvr>
                                      <p:tavLst>
                                        <p:tav tm="0">
                                          <p:val>
                                            <p:strVal val="#ppt_w*0.05"/>
                                          </p:val>
                                        </p:tav>
                                        <p:tav tm="100000">
                                          <p:val>
                                            <p:strVal val="#ppt_w"/>
                                          </p:val>
                                        </p:tav>
                                      </p:tavLst>
                                    </p:anim>
                                    <p:anim calcmode="lin" valueType="num">
                                      <p:cBhvr>
                                        <p:cTn id="89" dur="500" fill="hold"/>
                                        <p:tgtEl>
                                          <p:spTgt spid="10">
                                            <p:txEl>
                                              <p:pRg st="0" end="0"/>
                                            </p:txEl>
                                          </p:spTgt>
                                        </p:tgtEl>
                                        <p:attrNameLst>
                                          <p:attrName>ppt_h</p:attrName>
                                        </p:attrNameLst>
                                      </p:cBhvr>
                                      <p:tavLst>
                                        <p:tav tm="0">
                                          <p:val>
                                            <p:strVal val="#ppt_h"/>
                                          </p:val>
                                        </p:tav>
                                        <p:tav tm="100000">
                                          <p:val>
                                            <p:strVal val="#ppt_h"/>
                                          </p:val>
                                        </p:tav>
                                      </p:tavLst>
                                    </p:anim>
                                    <p:anim calcmode="lin" valueType="num">
                                      <p:cBhvr>
                                        <p:cTn id="90" dur="5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91" dur="500" fill="hold"/>
                                        <p:tgtEl>
                                          <p:spTgt spid="10">
                                            <p:txEl>
                                              <p:pRg st="0" end="0"/>
                                            </p:txEl>
                                          </p:spTgt>
                                        </p:tgtEl>
                                        <p:attrNameLst>
                                          <p:attrName>ppt_y</p:attrName>
                                        </p:attrNameLst>
                                      </p:cBhvr>
                                      <p:tavLst>
                                        <p:tav tm="0">
                                          <p:val>
                                            <p:strVal val="#ppt_y"/>
                                          </p:val>
                                        </p:tav>
                                        <p:tav tm="100000">
                                          <p:val>
                                            <p:strVal val="#ppt_y"/>
                                          </p:val>
                                        </p:tav>
                                      </p:tavLst>
                                    </p:anim>
                                    <p:animEffect transition="in" filter="fade">
                                      <p:cBhvr>
                                        <p:cTn id="9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6200" y="608013"/>
            <a:ext cx="89916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يتحرك مصعد الى أعلى بتسارع  </a:t>
            </a:r>
            <a:r>
              <a:rPr lang="en-US" sz="2800" b="1">
                <a:latin typeface="Times New Roman" pitchFamily="18" charset="0"/>
                <a:ea typeface="Majalla UI"/>
                <a:cs typeface="Times New Roman" pitchFamily="18" charset="0"/>
              </a:rPr>
              <a:t>6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 ويقف على أرضيته رجل كتلته  </a:t>
            </a:r>
            <a:r>
              <a:rPr lang="en-US" sz="2800" b="1">
                <a:latin typeface="Times New Roman" pitchFamily="18" charset="0"/>
                <a:ea typeface="Majalla UI"/>
                <a:cs typeface="Times New Roman" pitchFamily="18" charset="0"/>
              </a:rPr>
              <a:t>80 Kg</a:t>
            </a:r>
            <a:r>
              <a:rPr lang="ar-SA" sz="2800" b="1">
                <a:latin typeface="Times New Roman" pitchFamily="18" charset="0"/>
                <a:ea typeface="Majalla UI"/>
                <a:cs typeface="Times New Roman" pitchFamily="18" charset="0"/>
              </a:rPr>
              <a:t>. احسب مقدار القوة التي تؤثر بها </a:t>
            </a:r>
            <a:r>
              <a:rPr lang="ar-SA" sz="2800" b="1">
                <a:latin typeface="Times New Roman" pitchFamily="18" charset="0"/>
                <a:cs typeface="Times New Roman" pitchFamily="18" charset="0"/>
              </a:rPr>
              <a:t>أرضية المصعد علي الرجل، علماً بأن تسارع السقوط الحر </a:t>
            </a:r>
            <a:r>
              <a:rPr lang="en-US" sz="2800" b="1">
                <a:latin typeface="Times New Roman" pitchFamily="18" charset="0"/>
                <a:cs typeface="Times New Roman" pitchFamily="18" charset="0"/>
              </a:rPr>
              <a:t>10 m/sec</a:t>
            </a:r>
            <a:r>
              <a:rPr lang="en-US" sz="2800" b="1" baseline="30000">
                <a:latin typeface="Times New Roman" pitchFamily="18" charset="0"/>
                <a:cs typeface="Times New Roman" pitchFamily="18" charset="0"/>
              </a:rPr>
              <a:t>2</a:t>
            </a:r>
            <a:r>
              <a:rPr lang="ar-SA" sz="2800" b="1">
                <a:latin typeface="Times New Roman" pitchFamily="18" charset="0"/>
                <a:cs typeface="Times New Roman" pitchFamily="18" charset="0"/>
              </a:rPr>
              <a:t>.</a:t>
            </a:r>
          </a:p>
        </p:txBody>
      </p:sp>
      <p:sp>
        <p:nvSpPr>
          <p:cNvPr id="4" name="مربع نص 3"/>
          <p:cNvSpPr txBox="1">
            <a:spLocks noChangeArrowheads="1"/>
          </p:cNvSpPr>
          <p:nvPr/>
        </p:nvSpPr>
        <p:spPr bwMode="auto">
          <a:xfrm>
            <a:off x="76200" y="2743200"/>
            <a:ext cx="89916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lnSpc>
                <a:spcPct val="120000"/>
              </a:lnSpc>
            </a:pPr>
            <a:r>
              <a:rPr lang="ar-SA" sz="2800" b="1">
                <a:latin typeface="Times New Roman" pitchFamily="18" charset="0"/>
                <a:ea typeface="Majalla UI"/>
                <a:cs typeface="Times New Roman" pitchFamily="18" charset="0"/>
              </a:rPr>
              <a:t>إذا فرضنا أن وزن الرجل </a:t>
            </a:r>
            <a:r>
              <a:rPr lang="en-US" sz="2800" b="1">
                <a:latin typeface="Times New Roman" pitchFamily="18" charset="0"/>
                <a:ea typeface="Majalla UI"/>
                <a:cs typeface="Times New Roman" pitchFamily="18" charset="0"/>
              </a:rPr>
              <a:t>W</a:t>
            </a:r>
            <a:r>
              <a:rPr lang="ar-SA" sz="2800" b="1">
                <a:latin typeface="Times New Roman" pitchFamily="18" charset="0"/>
                <a:ea typeface="Majalla UI"/>
                <a:cs typeface="Times New Roman" pitchFamily="18" charset="0"/>
              </a:rPr>
              <a:t> لأسفل، ورد فعل أرضية المصعد عليه هو </a:t>
            </a:r>
            <a:r>
              <a:rPr lang="en-US" sz="2800" b="1">
                <a:latin typeface="Times New Roman" pitchFamily="18" charset="0"/>
                <a:ea typeface="Majalla UI"/>
                <a:cs typeface="Times New Roman" pitchFamily="18" charset="0"/>
              </a:rPr>
              <a:t>N</a:t>
            </a:r>
            <a:r>
              <a:rPr lang="ar-SA" sz="2800" b="1">
                <a:latin typeface="Times New Roman" pitchFamily="18" charset="0"/>
                <a:ea typeface="Majalla UI"/>
                <a:cs typeface="Times New Roman" pitchFamily="18" charset="0"/>
              </a:rPr>
              <a:t> لأعلي. وبالتالي فان محصلة القوى المؤثرة علي الرجل هي  </a:t>
            </a:r>
            <a:r>
              <a:rPr lang="en-US" sz="2800" b="1">
                <a:latin typeface="Times New Roman" pitchFamily="18" charset="0"/>
                <a:ea typeface="Majalla UI"/>
                <a:cs typeface="Times New Roman" pitchFamily="18" charset="0"/>
              </a:rPr>
              <a:t>N-W</a:t>
            </a:r>
            <a:r>
              <a:rPr lang="ar-SA" sz="2800" b="1" i="1">
                <a:latin typeface="Times New Roman" pitchFamily="18" charset="0"/>
                <a:ea typeface="Majalla UI"/>
                <a:cs typeface="Times New Roman" pitchFamily="18" charset="0"/>
              </a:rPr>
              <a:t> </a:t>
            </a:r>
            <a:r>
              <a:rPr lang="ar-SA" sz="2800" b="1">
                <a:latin typeface="Times New Roman" pitchFamily="18" charset="0"/>
                <a:ea typeface="Majalla UI"/>
                <a:cs typeface="Times New Roman" pitchFamily="18" charset="0"/>
              </a:rPr>
              <a:t>لأعلي في إتجاه التسارع </a:t>
            </a:r>
            <a:r>
              <a:rPr lang="en-US" sz="2800" b="1">
                <a:latin typeface="Times New Roman" pitchFamily="18" charset="0"/>
                <a:ea typeface="Majalla UI"/>
                <a:cs typeface="Times New Roman" pitchFamily="18" charset="0"/>
              </a:rPr>
              <a:t>a</a:t>
            </a:r>
            <a:r>
              <a:rPr lang="ar-SA" sz="2800" b="1">
                <a:latin typeface="Times New Roman" pitchFamily="18" charset="0"/>
                <a:ea typeface="Majalla UI"/>
                <a:cs typeface="Times New Roman" pitchFamily="18" charset="0"/>
              </a:rPr>
              <a:t>. وبتطبيق قانون نيوتن الثاني:</a:t>
            </a:r>
          </a:p>
        </p:txBody>
      </p:sp>
      <p:sp>
        <p:nvSpPr>
          <p:cNvPr id="5" name="مربع نص 4"/>
          <p:cNvSpPr txBox="1">
            <a:spLocks noChangeArrowheads="1"/>
          </p:cNvSpPr>
          <p:nvPr/>
        </p:nvSpPr>
        <p:spPr bwMode="auto">
          <a:xfrm>
            <a:off x="304800" y="4265613"/>
            <a:ext cx="403860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W = ma</a:t>
            </a:r>
          </a:p>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6</a:t>
            </a:r>
          </a:p>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1280 </a:t>
            </a:r>
            <a:r>
              <a:rPr lang="en-US" sz="2800" b="1">
                <a:solidFill>
                  <a:srgbClr val="FF0000"/>
                </a:solidFill>
                <a:latin typeface="Times New Roman" pitchFamily="18" charset="0"/>
                <a:ea typeface="Majalla UI"/>
                <a:cs typeface="Times New Roman" pitchFamily="18" charset="0"/>
              </a:rPr>
              <a:t>N</a:t>
            </a:r>
            <a:endParaRPr lang="ar-SA" sz="2800" b="1">
              <a:solidFill>
                <a:srgbClr val="FF0000"/>
              </a:solidFill>
              <a:latin typeface="Times New Roman" pitchFamily="18" charset="0"/>
              <a:ea typeface="Majalla UI"/>
              <a:cs typeface="Times New Roman" pitchFamily="18" charset="0"/>
            </a:endParaRPr>
          </a:p>
        </p:txBody>
      </p:sp>
      <p:sp>
        <p:nvSpPr>
          <p:cNvPr id="2"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3</a:t>
            </a:r>
            <a:r>
              <a:rPr lang="ar-SA" sz="3200" b="1">
                <a:solidFill>
                  <a:srgbClr val="CC0000"/>
                </a:solidFill>
                <a:latin typeface="Times New Roman" pitchFamily="18" charset="0"/>
                <a:ea typeface="Majalla UI"/>
                <a:cs typeface="Times New Roman" pitchFamily="18" charset="0"/>
              </a:rPr>
              <a:t>):</a:t>
            </a:r>
          </a:p>
        </p:txBody>
      </p:sp>
      <p:sp>
        <p:nvSpPr>
          <p:cNvPr id="6" name="مربع نص 2"/>
          <p:cNvSpPr txBox="1">
            <a:spLocks noChangeArrowheads="1"/>
          </p:cNvSpPr>
          <p:nvPr/>
        </p:nvSpPr>
        <p:spPr bwMode="auto">
          <a:xfrm>
            <a:off x="7534275" y="21336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Tree>
    <p:extLst>
      <p:ext uri="{BB962C8B-B14F-4D97-AF65-F5344CB8AC3E}">
        <p14:creationId xmlns:p14="http://schemas.microsoft.com/office/powerpoint/2010/main" val="1383884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strVal val="#ppt_w*0.05"/>
                                          </p:val>
                                        </p:tav>
                                        <p:tav tm="100000">
                                          <p:val>
                                            <p:strVal val="#ppt_w"/>
                                          </p:val>
                                        </p:tav>
                                      </p:tavLst>
                                    </p:anim>
                                    <p:anim calcmode="lin" valueType="num">
                                      <p:cBhvr>
                                        <p:cTn id="17" dur="500" fill="hold"/>
                                        <p:tgtEl>
                                          <p:spTgt spid="3"/>
                                        </p:tgtEl>
                                        <p:attrNameLst>
                                          <p:attrName>ppt_h</p:attrName>
                                        </p:attrNameLst>
                                      </p:cBhvr>
                                      <p:tavLst>
                                        <p:tav tm="0">
                                          <p:val>
                                            <p:strVal val="#ppt_h"/>
                                          </p:val>
                                        </p:tav>
                                        <p:tav tm="100000">
                                          <p:val>
                                            <p:strVal val="#ppt_h"/>
                                          </p:val>
                                        </p:tav>
                                      </p:tavLst>
                                    </p:anim>
                                    <p:anim calcmode="lin" valueType="num">
                                      <p:cBhvr>
                                        <p:cTn id="18" dur="500" fill="hold"/>
                                        <p:tgtEl>
                                          <p:spTgt spid="3"/>
                                        </p:tgtEl>
                                        <p:attrNameLst>
                                          <p:attrName>ppt_x</p:attrName>
                                        </p:attrNameLst>
                                      </p:cBhvr>
                                      <p:tavLst>
                                        <p:tav tm="0">
                                          <p:val>
                                            <p:strVal val="#ppt_x-.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Effect transition="in" filter="fad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strVal val="#ppt_w*0.05"/>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anim calcmode="lin" valueType="num">
                                      <p:cBhvr>
                                        <p:cTn id="27" dur="500" fill="hold"/>
                                        <p:tgtEl>
                                          <p:spTgt spid="6"/>
                                        </p:tgtEl>
                                        <p:attrNameLst>
                                          <p:attrName>ppt_x</p:attrName>
                                        </p:attrNameLst>
                                      </p:cBhvr>
                                      <p:tavLst>
                                        <p:tav tm="0">
                                          <p:val>
                                            <p:strVal val="#ppt_x-.2"/>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animEffect transition="in" filter="fade">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strVal val="#ppt_w*0.05"/>
                                          </p:val>
                                        </p:tav>
                                        <p:tav tm="100000">
                                          <p:val>
                                            <p:strVal val="#ppt_w"/>
                                          </p:val>
                                        </p:tav>
                                      </p:tavLst>
                                    </p:anim>
                                    <p:anim calcmode="lin" valueType="num">
                                      <p:cBhvr>
                                        <p:cTn id="35" dur="500" fill="hold"/>
                                        <p:tgtEl>
                                          <p:spTgt spid="4"/>
                                        </p:tgtEl>
                                        <p:attrNameLst>
                                          <p:attrName>ppt_h</p:attrName>
                                        </p:attrNameLst>
                                      </p:cBhvr>
                                      <p:tavLst>
                                        <p:tav tm="0">
                                          <p:val>
                                            <p:strVal val="#ppt_h"/>
                                          </p:val>
                                        </p:tav>
                                        <p:tav tm="100000">
                                          <p:val>
                                            <p:strVal val="#ppt_h"/>
                                          </p:val>
                                        </p:tav>
                                      </p:tavLst>
                                    </p:anim>
                                    <p:anim calcmode="lin" valueType="num">
                                      <p:cBhvr>
                                        <p:cTn id="36" dur="500" fill="hold"/>
                                        <p:tgtEl>
                                          <p:spTgt spid="4"/>
                                        </p:tgtEl>
                                        <p:attrNameLst>
                                          <p:attrName>ppt_x</p:attrName>
                                        </p:attrNameLst>
                                      </p:cBhvr>
                                      <p:tavLst>
                                        <p:tav tm="0">
                                          <p:val>
                                            <p:strVal val="#ppt_x-.2"/>
                                          </p:val>
                                        </p:tav>
                                        <p:tav tm="100000">
                                          <p:val>
                                            <p:strVal val="#ppt_x"/>
                                          </p:val>
                                        </p:tav>
                                      </p:tavLst>
                                    </p:anim>
                                    <p:anim calcmode="lin" valueType="num">
                                      <p:cBhvr>
                                        <p:cTn id="37" dur="500" fill="hold"/>
                                        <p:tgtEl>
                                          <p:spTgt spid="4"/>
                                        </p:tgtEl>
                                        <p:attrNameLst>
                                          <p:attrName>ppt_y</p:attrName>
                                        </p:attrNameLst>
                                      </p:cBhvr>
                                      <p:tavLst>
                                        <p:tav tm="0">
                                          <p:val>
                                            <p:strVal val="#ppt_y"/>
                                          </p:val>
                                        </p:tav>
                                        <p:tav tm="100000">
                                          <p:val>
                                            <p:strVal val="#ppt_y"/>
                                          </p:val>
                                        </p:tav>
                                      </p:tavLst>
                                    </p:anim>
                                    <p:animEffect transition="in" filter="fade">
                                      <p:cBhvr>
                                        <p:cTn id="38" dur="500"/>
                                        <p:tgtEl>
                                          <p:spTgt spid="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strips(downLeft)">
                                      <p:cBhvr>
                                        <p:cTn id="43" dur="500"/>
                                        <p:tgtEl>
                                          <p:spTgt spid="5">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strips(downLeft)">
                                      <p:cBhvr>
                                        <p:cTn id="48" dur="500"/>
                                        <p:tgtEl>
                                          <p:spTgt spid="5">
                                            <p:txEl>
                                              <p:pRg st="1" end="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Effect transition="in" filter="wipe(down)">
                                      <p:cBhvr>
                                        <p:cTn id="5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6200" y="608013"/>
            <a:ext cx="89916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في المثال السابق لو فرضنا أن المصعد يتحرك لأسفل بنفس التسارع. احسب مقدار القوة التي تؤثر بها أرضية المصعد علي الرجل، علماً بأن تسارع السقوط الحر </a:t>
            </a:r>
            <a:r>
              <a:rPr lang="en-US" sz="2800" b="1">
                <a:latin typeface="Times New Roman" pitchFamily="18" charset="0"/>
                <a:ea typeface="Majalla UI"/>
                <a:cs typeface="Times New Roman" pitchFamily="18" charset="0"/>
              </a:rPr>
              <a:t>10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a:t>
            </a:r>
          </a:p>
        </p:txBody>
      </p:sp>
      <p:sp>
        <p:nvSpPr>
          <p:cNvPr id="5" name="مربع نص 4"/>
          <p:cNvSpPr txBox="1">
            <a:spLocks noChangeArrowheads="1"/>
          </p:cNvSpPr>
          <p:nvPr/>
        </p:nvSpPr>
        <p:spPr bwMode="auto">
          <a:xfrm>
            <a:off x="304800" y="4265613"/>
            <a:ext cx="403860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W = - ma</a:t>
            </a:r>
          </a:p>
          <a:p>
            <a:pPr algn="r" rtl="0">
              <a:lnSpc>
                <a:spcPct val="160000"/>
              </a:lnSpc>
            </a:pPr>
            <a:r>
              <a:rPr lang="en-US" sz="2800" b="1">
                <a:latin typeface="Times New Roman" pitchFamily="18" charset="0"/>
                <a:ea typeface="Majalla UI"/>
                <a:cs typeface="Times New Roman" pitchFamily="18" charset="0"/>
              </a:rPr>
              <a:t>   N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 =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6</a:t>
            </a:r>
          </a:p>
          <a:p>
            <a:pPr algn="r" rtl="0">
              <a:lnSpc>
                <a:spcPct val="160000"/>
              </a:lnSpc>
            </a:pPr>
            <a:r>
              <a:rPr lang="en-US" sz="2800" b="1">
                <a:latin typeface="Times New Roman" pitchFamily="18" charset="0"/>
                <a:ea typeface="Majalla UI"/>
                <a:cs typeface="Times New Roman" pitchFamily="18" charset="0"/>
              </a:rPr>
              <a:t>   N = 320 </a:t>
            </a:r>
            <a:r>
              <a:rPr lang="en-US" sz="2800" b="1">
                <a:solidFill>
                  <a:srgbClr val="FF0000"/>
                </a:solidFill>
                <a:latin typeface="Times New Roman" pitchFamily="18" charset="0"/>
                <a:ea typeface="Majalla UI"/>
                <a:cs typeface="Times New Roman" pitchFamily="18" charset="0"/>
              </a:rPr>
              <a:t>N</a:t>
            </a:r>
            <a:endParaRPr lang="ar-SA" sz="2800" b="1">
              <a:solidFill>
                <a:srgbClr val="FF0000"/>
              </a:solidFill>
              <a:latin typeface="Times New Roman" pitchFamily="18" charset="0"/>
              <a:ea typeface="Majalla UI"/>
              <a:cs typeface="Times New Roman" pitchFamily="18" charset="0"/>
            </a:endParaRPr>
          </a:p>
        </p:txBody>
      </p:sp>
      <p:sp>
        <p:nvSpPr>
          <p:cNvPr id="2"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4</a:t>
            </a:r>
            <a:r>
              <a:rPr lang="ar-SA" sz="3200" b="1">
                <a:solidFill>
                  <a:srgbClr val="CC0000"/>
                </a:solidFill>
                <a:latin typeface="Times New Roman" pitchFamily="18" charset="0"/>
                <a:ea typeface="Majalla UI"/>
                <a:cs typeface="Times New Roman" pitchFamily="18" charset="0"/>
              </a:rPr>
              <a:t>):</a:t>
            </a:r>
          </a:p>
        </p:txBody>
      </p:sp>
      <p:sp>
        <p:nvSpPr>
          <p:cNvPr id="6" name="مربع نص 2"/>
          <p:cNvSpPr txBox="1">
            <a:spLocks noChangeArrowheads="1"/>
          </p:cNvSpPr>
          <p:nvPr/>
        </p:nvSpPr>
        <p:spPr bwMode="auto">
          <a:xfrm>
            <a:off x="7534275" y="21336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
        <p:nvSpPr>
          <p:cNvPr id="4" name="مربع نص 3"/>
          <p:cNvSpPr txBox="1">
            <a:spLocks noChangeArrowheads="1"/>
          </p:cNvSpPr>
          <p:nvPr/>
        </p:nvSpPr>
        <p:spPr bwMode="auto">
          <a:xfrm>
            <a:off x="152400" y="2743200"/>
            <a:ext cx="89154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lnSpc>
                <a:spcPct val="120000"/>
              </a:lnSpc>
            </a:pPr>
            <a:r>
              <a:rPr lang="ar-SA" sz="2800" b="1">
                <a:latin typeface="Times New Roman" pitchFamily="18" charset="0"/>
                <a:ea typeface="Majalla UI"/>
                <a:cs typeface="Times New Roman" pitchFamily="18" charset="0"/>
              </a:rPr>
              <a:t>إذا فرضنا أن وزن الرجل </a:t>
            </a:r>
            <a:r>
              <a:rPr lang="en-US" sz="2800" b="1">
                <a:latin typeface="Times New Roman" pitchFamily="18" charset="0"/>
                <a:ea typeface="Majalla UI"/>
                <a:cs typeface="Times New Roman" pitchFamily="18" charset="0"/>
              </a:rPr>
              <a:t>W</a:t>
            </a:r>
            <a:r>
              <a:rPr lang="ar-SA" sz="2800" b="1">
                <a:latin typeface="Times New Roman" pitchFamily="18" charset="0"/>
                <a:ea typeface="Majalla UI"/>
                <a:cs typeface="Times New Roman" pitchFamily="18" charset="0"/>
              </a:rPr>
              <a:t> لأسفل، ورد فعل أرضية المصعد عليه هو </a:t>
            </a:r>
            <a:r>
              <a:rPr lang="en-US" sz="2800" b="1">
                <a:latin typeface="Times New Roman" pitchFamily="18" charset="0"/>
                <a:ea typeface="Majalla UI"/>
                <a:cs typeface="Times New Roman" pitchFamily="18" charset="0"/>
              </a:rPr>
              <a:t>N</a:t>
            </a:r>
            <a:r>
              <a:rPr lang="ar-SA" sz="2800" b="1">
                <a:latin typeface="Times New Roman" pitchFamily="18" charset="0"/>
                <a:ea typeface="Majalla UI"/>
                <a:cs typeface="Times New Roman" pitchFamily="18" charset="0"/>
              </a:rPr>
              <a:t> لأعلي. وبالتالي فان محصلة القوى المؤثرة علي الرجل هي  </a:t>
            </a:r>
            <a:r>
              <a:rPr lang="en-US" sz="2800" b="1">
                <a:latin typeface="Times New Roman" pitchFamily="18" charset="0"/>
                <a:ea typeface="Majalla UI"/>
                <a:cs typeface="Times New Roman" pitchFamily="18" charset="0"/>
              </a:rPr>
              <a:t>N-W</a:t>
            </a:r>
            <a:r>
              <a:rPr lang="ar-SA" sz="2800" b="1" i="1">
                <a:latin typeface="Times New Roman" pitchFamily="18" charset="0"/>
                <a:ea typeface="Majalla UI"/>
                <a:cs typeface="Times New Roman" pitchFamily="18" charset="0"/>
              </a:rPr>
              <a:t> </a:t>
            </a:r>
            <a:r>
              <a:rPr lang="ar-SA" sz="2800" b="1">
                <a:latin typeface="Times New Roman" pitchFamily="18" charset="0"/>
                <a:ea typeface="Majalla UI"/>
                <a:cs typeface="Times New Roman" pitchFamily="18" charset="0"/>
              </a:rPr>
              <a:t>لأعلي عكس إتجاه التسارع </a:t>
            </a:r>
            <a:r>
              <a:rPr lang="en-US" sz="2800" b="1">
                <a:latin typeface="Times New Roman" pitchFamily="18" charset="0"/>
                <a:ea typeface="Majalla UI"/>
                <a:cs typeface="Times New Roman" pitchFamily="18" charset="0"/>
              </a:rPr>
              <a:t>a</a:t>
            </a:r>
            <a:r>
              <a:rPr lang="ar-SA" sz="2800" b="1">
                <a:latin typeface="Times New Roman" pitchFamily="18" charset="0"/>
                <a:ea typeface="Majalla UI"/>
                <a:cs typeface="Times New Roman" pitchFamily="18" charset="0"/>
              </a:rPr>
              <a:t>. وبتطبيق قانون نيوتن الثاني:</a:t>
            </a:r>
          </a:p>
        </p:txBody>
      </p:sp>
    </p:spTree>
    <p:extLst>
      <p:ext uri="{BB962C8B-B14F-4D97-AF65-F5344CB8AC3E}">
        <p14:creationId xmlns:p14="http://schemas.microsoft.com/office/powerpoint/2010/main" val="3772107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strVal val="#ppt_w*0.05"/>
                                          </p:val>
                                        </p:tav>
                                        <p:tav tm="100000">
                                          <p:val>
                                            <p:strVal val="#ppt_w"/>
                                          </p:val>
                                        </p:tav>
                                      </p:tavLst>
                                    </p:anim>
                                    <p:anim calcmode="lin" valueType="num">
                                      <p:cBhvr>
                                        <p:cTn id="17" dur="500" fill="hold"/>
                                        <p:tgtEl>
                                          <p:spTgt spid="3"/>
                                        </p:tgtEl>
                                        <p:attrNameLst>
                                          <p:attrName>ppt_h</p:attrName>
                                        </p:attrNameLst>
                                      </p:cBhvr>
                                      <p:tavLst>
                                        <p:tav tm="0">
                                          <p:val>
                                            <p:strVal val="#ppt_h"/>
                                          </p:val>
                                        </p:tav>
                                        <p:tav tm="100000">
                                          <p:val>
                                            <p:strVal val="#ppt_h"/>
                                          </p:val>
                                        </p:tav>
                                      </p:tavLst>
                                    </p:anim>
                                    <p:anim calcmode="lin" valueType="num">
                                      <p:cBhvr>
                                        <p:cTn id="18" dur="500" fill="hold"/>
                                        <p:tgtEl>
                                          <p:spTgt spid="3"/>
                                        </p:tgtEl>
                                        <p:attrNameLst>
                                          <p:attrName>ppt_x</p:attrName>
                                        </p:attrNameLst>
                                      </p:cBhvr>
                                      <p:tavLst>
                                        <p:tav tm="0">
                                          <p:val>
                                            <p:strVal val="#ppt_x-.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Effect transition="in" filter="fad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strVal val="#ppt_w*0.05"/>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anim calcmode="lin" valueType="num">
                                      <p:cBhvr>
                                        <p:cTn id="27" dur="500" fill="hold"/>
                                        <p:tgtEl>
                                          <p:spTgt spid="6"/>
                                        </p:tgtEl>
                                        <p:attrNameLst>
                                          <p:attrName>ppt_x</p:attrName>
                                        </p:attrNameLst>
                                      </p:cBhvr>
                                      <p:tavLst>
                                        <p:tav tm="0">
                                          <p:val>
                                            <p:strVal val="#ppt_x-.2"/>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animEffect transition="in" filter="fade">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strVal val="#ppt_w*0.05"/>
                                          </p:val>
                                        </p:tav>
                                        <p:tav tm="100000">
                                          <p:val>
                                            <p:strVal val="#ppt_w"/>
                                          </p:val>
                                        </p:tav>
                                      </p:tavLst>
                                    </p:anim>
                                    <p:anim calcmode="lin" valueType="num">
                                      <p:cBhvr>
                                        <p:cTn id="35" dur="500" fill="hold"/>
                                        <p:tgtEl>
                                          <p:spTgt spid="4"/>
                                        </p:tgtEl>
                                        <p:attrNameLst>
                                          <p:attrName>ppt_h</p:attrName>
                                        </p:attrNameLst>
                                      </p:cBhvr>
                                      <p:tavLst>
                                        <p:tav tm="0">
                                          <p:val>
                                            <p:strVal val="#ppt_h"/>
                                          </p:val>
                                        </p:tav>
                                        <p:tav tm="100000">
                                          <p:val>
                                            <p:strVal val="#ppt_h"/>
                                          </p:val>
                                        </p:tav>
                                      </p:tavLst>
                                    </p:anim>
                                    <p:anim calcmode="lin" valueType="num">
                                      <p:cBhvr>
                                        <p:cTn id="36" dur="500" fill="hold"/>
                                        <p:tgtEl>
                                          <p:spTgt spid="4"/>
                                        </p:tgtEl>
                                        <p:attrNameLst>
                                          <p:attrName>ppt_x</p:attrName>
                                        </p:attrNameLst>
                                      </p:cBhvr>
                                      <p:tavLst>
                                        <p:tav tm="0">
                                          <p:val>
                                            <p:strVal val="#ppt_x-.2"/>
                                          </p:val>
                                        </p:tav>
                                        <p:tav tm="100000">
                                          <p:val>
                                            <p:strVal val="#ppt_x"/>
                                          </p:val>
                                        </p:tav>
                                      </p:tavLst>
                                    </p:anim>
                                    <p:anim calcmode="lin" valueType="num">
                                      <p:cBhvr>
                                        <p:cTn id="37" dur="500" fill="hold"/>
                                        <p:tgtEl>
                                          <p:spTgt spid="4"/>
                                        </p:tgtEl>
                                        <p:attrNameLst>
                                          <p:attrName>ppt_y</p:attrName>
                                        </p:attrNameLst>
                                      </p:cBhvr>
                                      <p:tavLst>
                                        <p:tav tm="0">
                                          <p:val>
                                            <p:strVal val="#ppt_y"/>
                                          </p:val>
                                        </p:tav>
                                        <p:tav tm="100000">
                                          <p:val>
                                            <p:strVal val="#ppt_y"/>
                                          </p:val>
                                        </p:tav>
                                      </p:tavLst>
                                    </p:anim>
                                    <p:animEffect transition="in" filter="fade">
                                      <p:cBhvr>
                                        <p:cTn id="38" dur="500"/>
                                        <p:tgtEl>
                                          <p:spTgt spid="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strips(downLeft)">
                                      <p:cBhvr>
                                        <p:cTn id="43" dur="500"/>
                                        <p:tgtEl>
                                          <p:spTgt spid="5">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strips(downLeft)">
                                      <p:cBhvr>
                                        <p:cTn id="48" dur="500"/>
                                        <p:tgtEl>
                                          <p:spTgt spid="5">
                                            <p:txEl>
                                              <p:pRg st="1" end="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Effect transition="in" filter="wipe(down)">
                                      <p:cBhvr>
                                        <p:cTn id="5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ربع نص 9"/>
          <p:cNvSpPr txBox="1">
            <a:spLocks noChangeArrowheads="1"/>
          </p:cNvSpPr>
          <p:nvPr/>
        </p:nvSpPr>
        <p:spPr bwMode="auto">
          <a:xfrm>
            <a:off x="152400" y="20574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يوضح الشكل التالي فكرة قانون نيوتن الثالث، حيث ينطلق الصاروخ للأمام نتيجة رد الفعل المعاكس لقوة اندفاع الغازات من الخلف.</a:t>
            </a:r>
          </a:p>
        </p:txBody>
      </p:sp>
      <p:sp>
        <p:nvSpPr>
          <p:cNvPr id="12" name="مربع نص 11"/>
          <p:cNvSpPr txBox="1">
            <a:spLocks noChangeArrowheads="1"/>
          </p:cNvSpPr>
          <p:nvPr/>
        </p:nvSpPr>
        <p:spPr bwMode="auto">
          <a:xfrm>
            <a:off x="152400" y="5408613"/>
            <a:ext cx="89154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solidFill>
                  <a:srgbClr val="0000FF"/>
                </a:solidFill>
                <a:latin typeface="Times New Roman" pitchFamily="18" charset="0"/>
                <a:ea typeface="Majalla UI"/>
                <a:cs typeface="Times New Roman" pitchFamily="18" charset="0"/>
              </a:rPr>
              <a:t>الفعل ورد الفعل لا يؤثران في جسم واحد بل يؤثران في جسمين مختلفين. فعند الضغط بيدك على منضدة فإن قوة الفعل تؤثر في المنضدة بينما قوة رد الفعل تؤثر على اليد.</a:t>
            </a:r>
          </a:p>
        </p:txBody>
      </p:sp>
      <p:sp>
        <p:nvSpPr>
          <p:cNvPr id="6" name="مربع نص 5"/>
          <p:cNvSpPr txBox="1">
            <a:spLocks noChangeArrowheads="1"/>
          </p:cNvSpPr>
          <p:nvPr/>
        </p:nvSpPr>
        <p:spPr bwMode="auto">
          <a:xfrm>
            <a:off x="5791200" y="30163"/>
            <a:ext cx="3124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
            <a:r>
              <a:rPr lang="ar-SA" sz="3200" b="1">
                <a:solidFill>
                  <a:srgbClr val="CC0000"/>
                </a:solidFill>
                <a:latin typeface="Times New Roman" pitchFamily="18" charset="0"/>
                <a:ea typeface="Majalla UI"/>
                <a:cs typeface="Times New Roman" pitchFamily="18" charset="0"/>
              </a:rPr>
              <a:t>قانون نيوتن الثالث:</a:t>
            </a:r>
          </a:p>
        </p:txBody>
      </p:sp>
      <p:sp>
        <p:nvSpPr>
          <p:cNvPr id="2" name="مربع نص 5"/>
          <p:cNvSpPr txBox="1">
            <a:spLocks noChangeArrowheads="1"/>
          </p:cNvSpPr>
          <p:nvPr/>
        </p:nvSpPr>
        <p:spPr bwMode="auto">
          <a:xfrm>
            <a:off x="76200" y="457200"/>
            <a:ext cx="9001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ينص القانون على </a:t>
            </a:r>
            <a:r>
              <a:rPr lang="ar-SA" sz="2800" b="1">
                <a:solidFill>
                  <a:srgbClr val="0000FF"/>
                </a:solidFill>
                <a:latin typeface="Times New Roman" pitchFamily="18" charset="0"/>
                <a:ea typeface="Majalla UI"/>
                <a:cs typeface="Times New Roman" pitchFamily="18" charset="0"/>
              </a:rPr>
              <a:t>”لكل فعل رد فعل مساو له في المقدار ومعاكس له في الاتجاه“.</a:t>
            </a:r>
            <a:endParaRPr lang="ar-SA" sz="2800" b="1" u="sng">
              <a:solidFill>
                <a:srgbClr val="FF0000"/>
              </a:solidFill>
              <a:latin typeface="Times New Roman" pitchFamily="18" charset="0"/>
              <a:ea typeface="Majalla UI"/>
              <a:cs typeface="Times New Roman" pitchFamily="18" charset="0"/>
            </a:endParaRPr>
          </a:p>
        </p:txBody>
      </p:sp>
      <p:pic>
        <p:nvPicPr>
          <p:cNvPr id="50179" name="Picture 3" descr="C:\Program Files\Microsoft Office\MEDIA\CAGCAT10\j0215086.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4346575" y="2806700"/>
            <a:ext cx="16605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descr="C:\Program Files\Microsoft Office\MEDIA\CAGCAT10\j0293828.wmf"/>
          <p:cNvPicPr>
            <a:picLocks noChangeAspect="1" noChangeArrowheads="1"/>
          </p:cNvPicPr>
          <p:nvPr/>
        </p:nvPicPr>
        <p:blipFill>
          <a:blip r:embed="rId4">
            <a:duotone>
              <a:prstClr val="black"/>
              <a:schemeClr val="accent6">
                <a:tint val="45000"/>
                <a:satMod val="400000"/>
              </a:schemeClr>
            </a:duotone>
            <a:lum bright="18000" contrast="52000"/>
          </a:blip>
          <a:stretch>
            <a:fillRect/>
          </a:stretch>
        </p:blipFill>
        <p:spPr bwMode="auto">
          <a:xfrm>
            <a:off x="2730983" y="3415933"/>
            <a:ext cx="1744675" cy="1836115"/>
          </a:xfrm>
          <a:prstGeom prst="rect">
            <a:avLst/>
          </a:prstGeom>
          <a:noFill/>
          <a:ln>
            <a:noFill/>
          </a:ln>
        </p:spPr>
      </p:pic>
      <p:sp>
        <p:nvSpPr>
          <p:cNvPr id="3" name="مربع نص 5"/>
          <p:cNvSpPr txBox="1">
            <a:spLocks noChangeArrowheads="1"/>
          </p:cNvSpPr>
          <p:nvPr/>
        </p:nvSpPr>
        <p:spPr bwMode="auto">
          <a:xfrm>
            <a:off x="5486400" y="1309688"/>
            <a:ext cx="3514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
            <a:r>
              <a:rPr lang="ar-SA" sz="2800" b="1">
                <a:latin typeface="Times New Roman" pitchFamily="18" charset="0"/>
                <a:ea typeface="Majalla UI"/>
                <a:cs typeface="Times New Roman" pitchFamily="18" charset="0"/>
              </a:rPr>
              <a:t>ويكتب رياضياً على الصورة:</a:t>
            </a:r>
            <a:endParaRPr lang="ar-SA" sz="2800" b="1" u="sng">
              <a:solidFill>
                <a:srgbClr val="FF0000"/>
              </a:solidFill>
              <a:latin typeface="Times New Roman" pitchFamily="18" charset="0"/>
              <a:ea typeface="Majalla UI"/>
              <a:cs typeface="Times New Roman" pitchFamily="18" charset="0"/>
            </a:endParaRPr>
          </a:p>
        </p:txBody>
      </p:sp>
      <p:sp>
        <p:nvSpPr>
          <p:cNvPr id="96265" name="Text Box 9"/>
          <p:cNvSpPr txBox="1">
            <a:spLocks noChangeArrowheads="1"/>
          </p:cNvSpPr>
          <p:nvPr/>
        </p:nvSpPr>
        <p:spPr bwMode="auto">
          <a:xfrm>
            <a:off x="7162800" y="48006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ar-SA" sz="3200" b="1">
                <a:solidFill>
                  <a:srgbClr val="CC0000"/>
                </a:solidFill>
                <a:latin typeface="Times New Roman" pitchFamily="18" charset="0"/>
                <a:cs typeface="Times New Roman" pitchFamily="18" charset="0"/>
              </a:rPr>
              <a:t>ملحوظة:</a:t>
            </a:r>
            <a:endParaRPr lang="en-US" sz="3200" b="1">
              <a:solidFill>
                <a:srgbClr val="CC0000"/>
              </a:solidFill>
              <a:latin typeface="Times New Roman" pitchFamily="18" charset="0"/>
              <a:cs typeface="Times New Roman" pitchFamily="18" charset="0"/>
            </a:endParaRPr>
          </a:p>
        </p:txBody>
      </p:sp>
      <p:graphicFrame>
        <p:nvGraphicFramePr>
          <p:cNvPr id="5" name="Object 2"/>
          <p:cNvGraphicFramePr>
            <a:graphicFrameLocks noChangeAspect="1"/>
          </p:cNvGraphicFramePr>
          <p:nvPr/>
        </p:nvGraphicFramePr>
        <p:xfrm>
          <a:off x="1676400" y="1600200"/>
          <a:ext cx="1257300" cy="315913"/>
        </p:xfrm>
        <a:graphic>
          <a:graphicData uri="http://schemas.openxmlformats.org/presentationml/2006/ole">
            <mc:AlternateContent xmlns:mc="http://schemas.openxmlformats.org/markup-compatibility/2006">
              <mc:Choice xmlns:v="urn:schemas-microsoft-com:vml" Requires="v">
                <p:oleObj spid="_x0000_s2050" name="Equation" r:id="rId5" imgW="1155600" imgH="317160" progId="Equation.3">
                  <p:embed/>
                </p:oleObj>
              </mc:Choice>
              <mc:Fallback>
                <p:oleObj name="Equation" r:id="rId5" imgW="1155600" imgH="3171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1600200"/>
                        <a:ext cx="1257300" cy="315913"/>
                      </a:xfrm>
                      <a:prstGeom prst="rect">
                        <a:avLst/>
                      </a:prstGeom>
                      <a:solidFill>
                        <a:schemeClr val="bg1"/>
                      </a:solid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84667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6"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Horizontal)">
                                      <p:cBhvr>
                                        <p:cTn id="34" dur="500"/>
                                        <p:tgtEl>
                                          <p:spTgt spid="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50179"/>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50180"/>
                                        </p:tgtEl>
                                        <p:attrNameLst>
                                          <p:attrName>style.visibility</p:attrName>
                                        </p:attrNameLst>
                                      </p:cBhvr>
                                      <p:to>
                                        <p:strVal val="visible"/>
                                      </p:to>
                                    </p:set>
                                    <p:animEffect transition="in" filter="fade">
                                      <p:cBhvr>
                                        <p:cTn id="48" dur="2000"/>
                                        <p:tgtEl>
                                          <p:spTgt spid="50180"/>
                                        </p:tgtEl>
                                      </p:cBhvr>
                                    </p:animEffect>
                                  </p:childTnLst>
                                </p:cTn>
                              </p:par>
                            </p:childTnLst>
                          </p:cTn>
                        </p:par>
                        <p:par>
                          <p:cTn id="49" fill="hold" nodeType="afterGroup">
                            <p:stCondLst>
                              <p:cond delay="2000"/>
                            </p:stCondLst>
                            <p:childTnLst>
                              <p:par>
                                <p:cTn id="50" presetID="1" presetClass="entr" presetSubtype="0" fill="hold" nodeType="afterEffect">
                                  <p:stCondLst>
                                    <p:cond delay="0"/>
                                  </p:stCondLst>
                                  <p:childTnLst>
                                    <p:set>
                                      <p:cBhvr>
                                        <p:cTn id="51" dur="1" fill="hold">
                                          <p:stCondLst>
                                            <p:cond delay="0"/>
                                          </p:stCondLst>
                                        </p:cTn>
                                        <p:tgtEl>
                                          <p:spTgt spid="50180"/>
                                        </p:tgtEl>
                                        <p:attrNameLst>
                                          <p:attrName>style.visibility</p:attrName>
                                        </p:attrNameLst>
                                      </p:cBhvr>
                                      <p:to>
                                        <p:strVal val="visible"/>
                                      </p:to>
                                    </p:set>
                                  </p:childTnLst>
                                </p:cTn>
                              </p:par>
                            </p:childTnLst>
                          </p:cTn>
                        </p:par>
                        <p:par>
                          <p:cTn id="52" fill="hold" nodeType="afterGroup">
                            <p:stCondLst>
                              <p:cond delay="2000"/>
                            </p:stCondLst>
                            <p:childTnLst>
                              <p:par>
                                <p:cTn id="53" presetID="63" presetClass="path" presetSubtype="0" accel="50000" decel="50000" fill="hold" nodeType="afterEffect">
                                  <p:stCondLst>
                                    <p:cond delay="0"/>
                                  </p:stCondLst>
                                  <p:childTnLst>
                                    <p:animMotion origin="layout" path="M 0.30052 0.00116 L 0.59218 0.00116 " pathEditMode="relative" rAng="0" ptsTypes="AA">
                                      <p:cBhvr>
                                        <p:cTn id="54" dur="5000" fill="hold"/>
                                        <p:tgtEl>
                                          <p:spTgt spid="50179"/>
                                        </p:tgtEl>
                                        <p:attrNameLst>
                                          <p:attrName>ppt_x</p:attrName>
                                          <p:attrName>ppt_y</p:attrName>
                                        </p:attrNameLst>
                                      </p:cBhvr>
                                      <p:rCtr x="14583" y="0"/>
                                    </p:animMotion>
                                  </p:childTnLst>
                                </p:cTn>
                              </p:par>
                              <p:par>
                                <p:cTn id="55" presetID="35" presetClass="path" presetSubtype="0" accel="50000" decel="50000" fill="hold" nodeType="withEffect">
                                  <p:stCondLst>
                                    <p:cond delay="0"/>
                                  </p:stCondLst>
                                  <p:childTnLst>
                                    <p:animMotion origin="layout" path="M -0.26059 -0.03194 L -0.53559 -0.03194 " pathEditMode="fixed" rAng="0" ptsTypes="AA">
                                      <p:cBhvr>
                                        <p:cTn id="56" dur="5000" fill="hold"/>
                                        <p:tgtEl>
                                          <p:spTgt spid="50180"/>
                                        </p:tgtEl>
                                        <p:attrNameLst>
                                          <p:attrName>ppt_x</p:attrName>
                                          <p:attrName>ppt_y</p:attrName>
                                        </p:attrNameLst>
                                      </p:cBhvr>
                                      <p:rCtr x="-13750" y="0"/>
                                    </p:animMotion>
                                  </p:childTnLst>
                                </p:cTn>
                              </p:par>
                            </p:childTnLst>
                          </p:cTn>
                        </p:par>
                        <p:par>
                          <p:cTn id="57" fill="hold" nodeType="afterGroup">
                            <p:stCondLst>
                              <p:cond delay="7000"/>
                            </p:stCondLst>
                            <p:childTnLst>
                              <p:par>
                                <p:cTn id="58" presetID="34" presetClass="exit" presetSubtype="0" fill="hold" nodeType="afterEffect">
                                  <p:stCondLst>
                                    <p:cond delay="0"/>
                                  </p:stCondLst>
                                  <p:childTnLst>
                                    <p:anim from="(ppt_x)" to="(ppt_x+1)" calcmode="lin" valueType="num">
                                      <p:cBhvr>
                                        <p:cTn id="59" dur="5000">
                                          <p:stCondLst>
                                            <p:cond delay="0"/>
                                          </p:stCondLst>
                                        </p:cTn>
                                        <p:tgtEl>
                                          <p:spTgt spid="50179"/>
                                        </p:tgtEl>
                                        <p:attrNameLst>
                                          <p:attrName>ppt_x</p:attrName>
                                        </p:attrNameLst>
                                      </p:cBhvr>
                                    </p:anim>
                                    <p:anim from="0" to="-1.0" calcmode="lin" valueType="num">
                                      <p:cBhvr>
                                        <p:cTn id="60" dur="1000" accel="50000">
                                          <p:stCondLst>
                                            <p:cond delay="0"/>
                                          </p:stCondLst>
                                        </p:cTn>
                                        <p:tgtEl>
                                          <p:spTgt spid="50179"/>
                                        </p:tgtEl>
                                        <p:attrNameLst>
                                          <p:attrName>xshear</p:attrName>
                                        </p:attrNameLst>
                                      </p:cBhvr>
                                    </p:anim>
                                    <p:set>
                                      <p:cBhvr>
                                        <p:cTn id="61" dur="4000">
                                          <p:stCondLst>
                                            <p:cond delay="1000"/>
                                          </p:stCondLst>
                                        </p:cTn>
                                        <p:tgtEl>
                                          <p:spTgt spid="50179"/>
                                        </p:tgtEl>
                                        <p:attrNameLst>
                                          <p:attrName>xshear</p:attrName>
                                        </p:attrNameLst>
                                      </p:cBhvr>
                                      <p:to>
                                        <p:strVal val="-1.0"/>
                                      </p:to>
                                    </p:set>
                                    <p:set>
                                      <p:cBhvr>
                                        <p:cTn id="62" dur="1" fill="hold">
                                          <p:stCondLst>
                                            <p:cond delay="4999"/>
                                          </p:stCondLst>
                                        </p:cTn>
                                        <p:tgtEl>
                                          <p:spTgt spid="50179"/>
                                        </p:tgtEl>
                                        <p:attrNameLst>
                                          <p:attrName>style.visibility</p:attrName>
                                        </p:attrNameLst>
                                      </p:cBhvr>
                                      <p:to>
                                        <p:strVal val="hidden"/>
                                      </p:to>
                                    </p:set>
                                  </p:childTnLst>
                                </p:cTn>
                              </p:par>
                              <p:par>
                                <p:cTn id="63" presetID="9" presetClass="exit" presetSubtype="0" fill="hold" nodeType="withEffect">
                                  <p:stCondLst>
                                    <p:cond delay="0"/>
                                  </p:stCondLst>
                                  <p:childTnLst>
                                    <p:animEffect transition="out" filter="dissolve">
                                      <p:cBhvr>
                                        <p:cTn id="64" dur="5000"/>
                                        <p:tgtEl>
                                          <p:spTgt spid="50180"/>
                                        </p:tgtEl>
                                      </p:cBhvr>
                                    </p:animEffect>
                                    <p:set>
                                      <p:cBhvr>
                                        <p:cTn id="65" dur="1" fill="hold">
                                          <p:stCondLst>
                                            <p:cond delay="4999"/>
                                          </p:stCondLst>
                                        </p:cTn>
                                        <p:tgtEl>
                                          <p:spTgt spid="50180"/>
                                        </p:tgtEl>
                                        <p:attrNameLst>
                                          <p:attrName>style.visibility</p:attrName>
                                        </p:attrNameLst>
                                      </p:cBhvr>
                                      <p:to>
                                        <p:strVal val="hidden"/>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7" presetClass="entr" presetSubtype="10" fill="hold" grpId="0" nodeType="clickEffect">
                                  <p:stCondLst>
                                    <p:cond delay="0"/>
                                  </p:stCondLst>
                                  <p:childTnLst>
                                    <p:set>
                                      <p:cBhvr>
                                        <p:cTn id="69" dur="1" fill="hold">
                                          <p:stCondLst>
                                            <p:cond delay="0"/>
                                          </p:stCondLst>
                                        </p:cTn>
                                        <p:tgtEl>
                                          <p:spTgt spid="96265"/>
                                        </p:tgtEl>
                                        <p:attrNameLst>
                                          <p:attrName>style.visibility</p:attrName>
                                        </p:attrNameLst>
                                      </p:cBhvr>
                                      <p:to>
                                        <p:strVal val="visible"/>
                                      </p:to>
                                    </p:set>
                                    <p:anim calcmode="lin" valueType="num">
                                      <p:cBhvr>
                                        <p:cTn id="70" dur="500" fill="hold"/>
                                        <p:tgtEl>
                                          <p:spTgt spid="96265"/>
                                        </p:tgtEl>
                                        <p:attrNameLst>
                                          <p:attrName>ppt_w</p:attrName>
                                        </p:attrNameLst>
                                      </p:cBhvr>
                                      <p:tavLst>
                                        <p:tav tm="0">
                                          <p:val>
                                            <p:fltVal val="0"/>
                                          </p:val>
                                        </p:tav>
                                        <p:tav tm="100000">
                                          <p:val>
                                            <p:strVal val="#ppt_w"/>
                                          </p:val>
                                        </p:tav>
                                      </p:tavLst>
                                    </p:anim>
                                    <p:anim calcmode="lin" valueType="num">
                                      <p:cBhvr>
                                        <p:cTn id="71" dur="500" fill="hold"/>
                                        <p:tgtEl>
                                          <p:spTgt spid="96265"/>
                                        </p:tgtEl>
                                        <p:attrNameLst>
                                          <p:attrName>ppt_h</p:attrName>
                                        </p:attrNameLst>
                                      </p:cBhvr>
                                      <p:tavLst>
                                        <p:tav tm="0">
                                          <p:val>
                                            <p:strVal val="#ppt_h"/>
                                          </p:val>
                                        </p:tav>
                                        <p:tav tm="100000">
                                          <p:val>
                                            <p:strVal val="#ppt_h"/>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54" presetClass="entr" presetSubtype="0" accel="10000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strVal val="#ppt_w*0.05"/>
                                          </p:val>
                                        </p:tav>
                                        <p:tav tm="100000">
                                          <p:val>
                                            <p:strVal val="#ppt_w"/>
                                          </p:val>
                                        </p:tav>
                                      </p:tavLst>
                                    </p:anim>
                                    <p:anim calcmode="lin" valueType="num">
                                      <p:cBhvr>
                                        <p:cTn id="77" dur="500" fill="hold"/>
                                        <p:tgtEl>
                                          <p:spTgt spid="12"/>
                                        </p:tgtEl>
                                        <p:attrNameLst>
                                          <p:attrName>ppt_h</p:attrName>
                                        </p:attrNameLst>
                                      </p:cBhvr>
                                      <p:tavLst>
                                        <p:tav tm="0">
                                          <p:val>
                                            <p:strVal val="#ppt_h"/>
                                          </p:val>
                                        </p:tav>
                                        <p:tav tm="100000">
                                          <p:val>
                                            <p:strVal val="#ppt_h"/>
                                          </p:val>
                                        </p:tav>
                                      </p:tavLst>
                                    </p:anim>
                                    <p:anim calcmode="lin" valueType="num">
                                      <p:cBhvr>
                                        <p:cTn id="78" dur="500" fill="hold"/>
                                        <p:tgtEl>
                                          <p:spTgt spid="12"/>
                                        </p:tgtEl>
                                        <p:attrNameLst>
                                          <p:attrName>ppt_x</p:attrName>
                                        </p:attrNameLst>
                                      </p:cBhvr>
                                      <p:tavLst>
                                        <p:tav tm="0">
                                          <p:val>
                                            <p:strVal val="#ppt_x-.2"/>
                                          </p:val>
                                        </p:tav>
                                        <p:tav tm="100000">
                                          <p:val>
                                            <p:strVal val="#ppt_x"/>
                                          </p:val>
                                        </p:tav>
                                      </p:tavLst>
                                    </p:anim>
                                    <p:anim calcmode="lin" valueType="num">
                                      <p:cBhvr>
                                        <p:cTn id="79" dur="500" fill="hold"/>
                                        <p:tgtEl>
                                          <p:spTgt spid="12"/>
                                        </p:tgtEl>
                                        <p:attrNameLst>
                                          <p:attrName>ppt_y</p:attrName>
                                        </p:attrNameLst>
                                      </p:cBhvr>
                                      <p:tavLst>
                                        <p:tav tm="0">
                                          <p:val>
                                            <p:strVal val="#ppt_y"/>
                                          </p:val>
                                        </p:tav>
                                        <p:tav tm="100000">
                                          <p:val>
                                            <p:strVal val="#ppt_y"/>
                                          </p:val>
                                        </p:tav>
                                      </p:tavLst>
                                    </p:anim>
                                    <p:animEffect transition="in" filter="fade">
                                      <p:cBhvr>
                                        <p:cTn id="8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962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6200" y="22098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يوضح الشكل المرافق أن الجسم يضغط على سطح الطاولة بقوة فعل هي وزنه </a:t>
            </a:r>
            <a:r>
              <a:rPr lang="en-US" sz="2800" b="1">
                <a:latin typeface="Times New Roman" pitchFamily="18" charset="0"/>
                <a:ea typeface="Majalla UI"/>
                <a:cs typeface="Times New Roman" pitchFamily="18" charset="0"/>
              </a:rPr>
              <a:t>W</a:t>
            </a:r>
            <a:r>
              <a:rPr lang="ar-SA" sz="2800" b="1">
                <a:latin typeface="Times New Roman" pitchFamily="18" charset="0"/>
                <a:ea typeface="Majalla UI"/>
                <a:cs typeface="Times New Roman" pitchFamily="18" charset="0"/>
              </a:rPr>
              <a:t> وأن سطح الطاولة يؤثر علي الجسم بقوة رد فعل </a:t>
            </a:r>
            <a:r>
              <a:rPr lang="en-US" sz="2800" b="1">
                <a:latin typeface="Times New Roman" pitchFamily="18" charset="0"/>
                <a:ea typeface="Majalla UI"/>
                <a:cs typeface="Times New Roman" pitchFamily="18" charset="0"/>
              </a:rPr>
              <a:t>N</a:t>
            </a:r>
            <a:r>
              <a:rPr lang="ar-SA" sz="2800" b="1">
                <a:latin typeface="Times New Roman" pitchFamily="18" charset="0"/>
                <a:ea typeface="Majalla UI"/>
                <a:cs typeface="Times New Roman" pitchFamily="18" charset="0"/>
              </a:rPr>
              <a:t>. </a:t>
            </a:r>
          </a:p>
        </p:txBody>
      </p:sp>
      <p:grpSp>
        <p:nvGrpSpPr>
          <p:cNvPr id="2" name="مجموعة 64"/>
          <p:cNvGrpSpPr>
            <a:grpSpLocks/>
          </p:cNvGrpSpPr>
          <p:nvPr/>
        </p:nvGrpSpPr>
        <p:grpSpPr bwMode="auto">
          <a:xfrm>
            <a:off x="533400" y="4964113"/>
            <a:ext cx="3792538" cy="430212"/>
            <a:chOff x="2357422" y="2000240"/>
            <a:chExt cx="3793231" cy="430216"/>
          </a:xfrm>
        </p:grpSpPr>
        <p:grpSp>
          <p:nvGrpSpPr>
            <p:cNvPr id="97284" name="مجموعة 61"/>
            <p:cNvGrpSpPr>
              <a:grpSpLocks/>
            </p:cNvGrpSpPr>
            <p:nvPr/>
          </p:nvGrpSpPr>
          <p:grpSpPr bwMode="auto">
            <a:xfrm>
              <a:off x="2428860" y="2000240"/>
              <a:ext cx="3721793" cy="428627"/>
              <a:chOff x="2038895" y="2571744"/>
              <a:chExt cx="3721793" cy="428627"/>
            </a:xfrm>
          </p:grpSpPr>
          <p:grpSp>
            <p:nvGrpSpPr>
              <p:cNvPr id="97285" name="مجموعة 49"/>
              <p:cNvGrpSpPr>
                <a:grpSpLocks/>
              </p:cNvGrpSpPr>
              <p:nvPr/>
            </p:nvGrpSpPr>
            <p:grpSpPr bwMode="auto">
              <a:xfrm>
                <a:off x="2038895" y="2571744"/>
                <a:ext cx="2987465" cy="428627"/>
                <a:chOff x="2038895" y="2571744"/>
                <a:chExt cx="2987465" cy="428627"/>
              </a:xfrm>
            </p:grpSpPr>
            <p:grpSp>
              <p:nvGrpSpPr>
                <p:cNvPr id="97286" name="مجموعة 37"/>
                <p:cNvGrpSpPr>
                  <a:grpSpLocks/>
                </p:cNvGrpSpPr>
                <p:nvPr/>
              </p:nvGrpSpPr>
              <p:grpSpPr bwMode="auto">
                <a:xfrm>
                  <a:off x="2766128" y="2571744"/>
                  <a:ext cx="2260232" cy="428627"/>
                  <a:chOff x="2766128" y="2571744"/>
                  <a:chExt cx="2260232" cy="428627"/>
                </a:xfrm>
              </p:grpSpPr>
              <p:grpSp>
                <p:nvGrpSpPr>
                  <p:cNvPr id="97287" name="مجموعة 25"/>
                  <p:cNvGrpSpPr>
                    <a:grpSpLocks/>
                  </p:cNvGrpSpPr>
                  <p:nvPr/>
                </p:nvGrpSpPr>
                <p:grpSpPr bwMode="auto">
                  <a:xfrm>
                    <a:off x="3500430" y="2571744"/>
                    <a:ext cx="1525930" cy="428627"/>
                    <a:chOff x="3500430" y="2571744"/>
                    <a:chExt cx="1525930" cy="428627"/>
                  </a:xfrm>
                </p:grpSpPr>
                <p:grpSp>
                  <p:nvGrpSpPr>
                    <p:cNvPr id="97288" name="مجموعة 26"/>
                    <p:cNvGrpSpPr>
                      <a:grpSpLocks/>
                    </p:cNvGrpSpPr>
                    <p:nvPr/>
                  </p:nvGrpSpPr>
                  <p:grpSpPr bwMode="auto">
                    <a:xfrm>
                      <a:off x="4240568" y="2571744"/>
                      <a:ext cx="785792" cy="428627"/>
                      <a:chOff x="1571604" y="6286520"/>
                      <a:chExt cx="1500198" cy="142876"/>
                    </a:xfrm>
                  </p:grpSpPr>
                  <p:cxnSp>
                    <p:nvCxnSpPr>
                      <p:cNvPr id="5" name="رابط مستقيم 4"/>
                      <p:cNvCxnSpPr/>
                      <p:nvPr/>
                    </p:nvCxnSpPr>
                    <p:spPr>
                      <a:xfrm rot="10800000">
                        <a:off x="1572757" y="6286520"/>
                        <a:ext cx="1500513" cy="1587"/>
                      </a:xfrm>
                      <a:prstGeom prst="line">
                        <a:avLst/>
                      </a:prstGeom>
                    </p:spPr>
                    <p:style>
                      <a:lnRef idx="3">
                        <a:schemeClr val="dk1"/>
                      </a:lnRef>
                      <a:fillRef idx="0">
                        <a:schemeClr val="dk1"/>
                      </a:fillRef>
                      <a:effectRef idx="2">
                        <a:schemeClr val="dk1"/>
                      </a:effectRef>
                      <a:fontRef idx="minor">
                        <a:schemeClr val="tx1"/>
                      </a:fontRef>
                    </p:style>
                  </p:cxnSp>
                  <p:cxnSp>
                    <p:nvCxnSpPr>
                      <p:cNvPr id="6" name="رابط مستقيم 5"/>
                      <p:cNvCxnSpPr/>
                      <p:nvPr/>
                    </p:nvCxnSpPr>
                    <p:spPr>
                      <a:xfrm rot="5400000">
                        <a:off x="282298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7" name="رابط مستقيم 6"/>
                      <p:cNvCxnSpPr/>
                      <p:nvPr/>
                    </p:nvCxnSpPr>
                    <p:spPr>
                      <a:xfrm rot="5400000">
                        <a:off x="268050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8" name="رابط مستقيم 7"/>
                      <p:cNvCxnSpPr/>
                      <p:nvPr/>
                    </p:nvCxnSpPr>
                    <p:spPr>
                      <a:xfrm rot="5400000">
                        <a:off x="2536521"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9" name="رابط مستقيم 8"/>
                      <p:cNvCxnSpPr/>
                      <p:nvPr/>
                    </p:nvCxnSpPr>
                    <p:spPr>
                      <a:xfrm rot="5400000">
                        <a:off x="2395564"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0" name="رابط مستقيم 9"/>
                      <p:cNvCxnSpPr/>
                      <p:nvPr/>
                    </p:nvCxnSpPr>
                    <p:spPr>
                      <a:xfrm rot="5400000">
                        <a:off x="2251576"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11" name="رابط مستقيم 10"/>
                      <p:cNvCxnSpPr/>
                      <p:nvPr/>
                    </p:nvCxnSpPr>
                    <p:spPr>
                      <a:xfrm rot="5400000">
                        <a:off x="2107586"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2" name="رابط مستقيم 11"/>
                      <p:cNvCxnSpPr/>
                      <p:nvPr/>
                    </p:nvCxnSpPr>
                    <p:spPr>
                      <a:xfrm rot="5400000">
                        <a:off x="1966630"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4" name="رابط مستقيم 12"/>
                      <p:cNvCxnSpPr/>
                      <p:nvPr/>
                    </p:nvCxnSpPr>
                    <p:spPr>
                      <a:xfrm rot="5400000">
                        <a:off x="1822640"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4" name="رابط مستقيم 13"/>
                      <p:cNvCxnSpPr/>
                      <p:nvPr/>
                    </p:nvCxnSpPr>
                    <p:spPr>
                      <a:xfrm rot="5400000">
                        <a:off x="1607416"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nvGrpSpPr>
                    <p:cNvPr id="97299" name="مجموعة 26"/>
                    <p:cNvGrpSpPr>
                      <a:grpSpLocks/>
                    </p:cNvGrpSpPr>
                    <p:nvPr/>
                  </p:nvGrpSpPr>
                  <p:grpSpPr bwMode="auto">
                    <a:xfrm>
                      <a:off x="3500430" y="2571744"/>
                      <a:ext cx="785792" cy="428627"/>
                      <a:chOff x="1571604" y="6286520"/>
                      <a:chExt cx="1500198" cy="142876"/>
                    </a:xfrm>
                  </p:grpSpPr>
                  <p:cxnSp>
                    <p:nvCxnSpPr>
                      <p:cNvPr id="16" name="رابط مستقيم 15"/>
                      <p:cNvCxnSpPr/>
                      <p:nvPr/>
                    </p:nvCxnSpPr>
                    <p:spPr>
                      <a:xfrm rot="10800000">
                        <a:off x="1579255" y="6286520"/>
                        <a:ext cx="1500513" cy="1587"/>
                      </a:xfrm>
                      <a:prstGeom prst="line">
                        <a:avLst/>
                      </a:prstGeom>
                    </p:spPr>
                    <p:style>
                      <a:lnRef idx="3">
                        <a:schemeClr val="dk1"/>
                      </a:lnRef>
                      <a:fillRef idx="0">
                        <a:schemeClr val="dk1"/>
                      </a:fillRef>
                      <a:effectRef idx="2">
                        <a:schemeClr val="dk1"/>
                      </a:effectRef>
                      <a:fontRef idx="minor">
                        <a:schemeClr val="tx1"/>
                      </a:fontRef>
                    </p:style>
                  </p:cxnSp>
                  <p:cxnSp>
                    <p:nvCxnSpPr>
                      <p:cNvPr id="17" name="رابط مستقيم 16"/>
                      <p:cNvCxnSpPr/>
                      <p:nvPr/>
                    </p:nvCxnSpPr>
                    <p:spPr>
                      <a:xfrm rot="5400000">
                        <a:off x="282947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8" name="رابط مستقيم 17"/>
                      <p:cNvCxnSpPr/>
                      <p:nvPr/>
                    </p:nvCxnSpPr>
                    <p:spPr>
                      <a:xfrm rot="5400000">
                        <a:off x="2687007"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9" name="رابط مستقيم 18"/>
                      <p:cNvCxnSpPr/>
                      <p:nvPr/>
                    </p:nvCxnSpPr>
                    <p:spPr>
                      <a:xfrm rot="5400000">
                        <a:off x="2543019"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20" name="رابط مستقيم 19"/>
                      <p:cNvCxnSpPr/>
                      <p:nvPr/>
                    </p:nvCxnSpPr>
                    <p:spPr>
                      <a:xfrm rot="5400000">
                        <a:off x="2402062"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21" name="رابط مستقيم 20"/>
                      <p:cNvCxnSpPr/>
                      <p:nvPr/>
                    </p:nvCxnSpPr>
                    <p:spPr>
                      <a:xfrm rot="5400000">
                        <a:off x="2258074"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22" name="رابط مستقيم 21"/>
                      <p:cNvCxnSpPr/>
                      <p:nvPr/>
                    </p:nvCxnSpPr>
                    <p:spPr>
                      <a:xfrm rot="5400000">
                        <a:off x="2114084"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23" name="رابط مستقيم 22"/>
                      <p:cNvCxnSpPr/>
                      <p:nvPr/>
                    </p:nvCxnSpPr>
                    <p:spPr>
                      <a:xfrm rot="5400000">
                        <a:off x="1973128"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24" name="رابط مستقيم 23"/>
                      <p:cNvCxnSpPr/>
                      <p:nvPr/>
                    </p:nvCxnSpPr>
                    <p:spPr>
                      <a:xfrm rot="5400000">
                        <a:off x="1829138"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25" name="رابط مستقيم 24"/>
                      <p:cNvCxnSpPr/>
                      <p:nvPr/>
                    </p:nvCxnSpPr>
                    <p:spPr>
                      <a:xfrm rot="5400000">
                        <a:off x="1613914"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grpSp>
                <p:nvGrpSpPr>
                  <p:cNvPr id="97310" name="مجموعة 26"/>
                  <p:cNvGrpSpPr>
                    <a:grpSpLocks/>
                  </p:cNvGrpSpPr>
                  <p:nvPr/>
                </p:nvGrpSpPr>
                <p:grpSpPr bwMode="auto">
                  <a:xfrm>
                    <a:off x="2766128" y="2571744"/>
                    <a:ext cx="785792" cy="428627"/>
                    <a:chOff x="1571604" y="6286520"/>
                    <a:chExt cx="1500198" cy="142876"/>
                  </a:xfrm>
                </p:grpSpPr>
                <p:cxnSp>
                  <p:nvCxnSpPr>
                    <p:cNvPr id="28" name="رابط مستقيم 27"/>
                    <p:cNvCxnSpPr/>
                    <p:nvPr/>
                  </p:nvCxnSpPr>
                  <p:spPr>
                    <a:xfrm rot="10800000">
                      <a:off x="1571581" y="6286520"/>
                      <a:ext cx="1500511" cy="1587"/>
                    </a:xfrm>
                    <a:prstGeom prst="line">
                      <a:avLst/>
                    </a:prstGeom>
                  </p:spPr>
                  <p:style>
                    <a:lnRef idx="3">
                      <a:schemeClr val="dk1"/>
                    </a:lnRef>
                    <a:fillRef idx="0">
                      <a:schemeClr val="dk1"/>
                    </a:fillRef>
                    <a:effectRef idx="2">
                      <a:schemeClr val="dk1"/>
                    </a:effectRef>
                    <a:fontRef idx="minor">
                      <a:schemeClr val="tx1"/>
                    </a:fontRef>
                  </p:style>
                </p:cxnSp>
                <p:cxnSp>
                  <p:nvCxnSpPr>
                    <p:cNvPr id="29" name="رابط مستقيم 28"/>
                    <p:cNvCxnSpPr/>
                    <p:nvPr/>
                  </p:nvCxnSpPr>
                  <p:spPr>
                    <a:xfrm rot="5400000">
                      <a:off x="2821805"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0" name="رابط مستقيم 29"/>
                    <p:cNvCxnSpPr/>
                    <p:nvPr/>
                  </p:nvCxnSpPr>
                  <p:spPr>
                    <a:xfrm rot="5400000">
                      <a:off x="267933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1" name="رابط مستقيم 30"/>
                    <p:cNvCxnSpPr/>
                    <p:nvPr/>
                  </p:nvCxnSpPr>
                  <p:spPr>
                    <a:xfrm rot="5400000">
                      <a:off x="2535343"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32" name="رابط مستقيم 31"/>
                    <p:cNvCxnSpPr/>
                    <p:nvPr/>
                  </p:nvCxnSpPr>
                  <p:spPr>
                    <a:xfrm rot="5400000">
                      <a:off x="2394385"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3" name="رابط مستقيم 32"/>
                    <p:cNvCxnSpPr/>
                    <p:nvPr/>
                  </p:nvCxnSpPr>
                  <p:spPr>
                    <a:xfrm rot="5400000">
                      <a:off x="2250397"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34" name="رابط مستقيم 33"/>
                    <p:cNvCxnSpPr/>
                    <p:nvPr/>
                  </p:nvCxnSpPr>
                  <p:spPr>
                    <a:xfrm rot="5400000">
                      <a:off x="210640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5" name="رابط مستقيم 34"/>
                    <p:cNvCxnSpPr/>
                    <p:nvPr/>
                  </p:nvCxnSpPr>
                  <p:spPr>
                    <a:xfrm rot="5400000">
                      <a:off x="1965452"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36" name="رابط مستقيم 35"/>
                    <p:cNvCxnSpPr/>
                    <p:nvPr/>
                  </p:nvCxnSpPr>
                  <p:spPr>
                    <a:xfrm rot="5400000">
                      <a:off x="1821464"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7" name="رابط مستقيم 36"/>
                    <p:cNvCxnSpPr/>
                    <p:nvPr/>
                  </p:nvCxnSpPr>
                  <p:spPr>
                    <a:xfrm rot="5400000">
                      <a:off x="1606238"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grpSp>
              <p:nvGrpSpPr>
                <p:cNvPr id="97321" name="مجموعة 26"/>
                <p:cNvGrpSpPr>
                  <a:grpSpLocks/>
                </p:cNvGrpSpPr>
                <p:nvPr/>
              </p:nvGrpSpPr>
              <p:grpSpPr bwMode="auto">
                <a:xfrm>
                  <a:off x="2038895" y="2571744"/>
                  <a:ext cx="785792" cy="428627"/>
                  <a:chOff x="1571604" y="6286520"/>
                  <a:chExt cx="1500198" cy="142876"/>
                </a:xfrm>
              </p:grpSpPr>
              <p:cxnSp>
                <p:nvCxnSpPr>
                  <p:cNvPr id="40" name="رابط مستقيم 39"/>
                  <p:cNvCxnSpPr/>
                  <p:nvPr/>
                </p:nvCxnSpPr>
                <p:spPr>
                  <a:xfrm rot="10800000">
                    <a:off x="1571629" y="6286520"/>
                    <a:ext cx="1500511" cy="1587"/>
                  </a:xfrm>
                  <a:prstGeom prst="line">
                    <a:avLst/>
                  </a:prstGeom>
                </p:spPr>
                <p:style>
                  <a:lnRef idx="3">
                    <a:schemeClr val="dk1"/>
                  </a:lnRef>
                  <a:fillRef idx="0">
                    <a:schemeClr val="dk1"/>
                  </a:fillRef>
                  <a:effectRef idx="2">
                    <a:schemeClr val="dk1"/>
                  </a:effectRef>
                  <a:fontRef idx="minor">
                    <a:schemeClr val="tx1"/>
                  </a:fontRef>
                </p:style>
              </p:cxnSp>
              <p:cxnSp>
                <p:nvCxnSpPr>
                  <p:cNvPr id="41" name="رابط مستقيم 40"/>
                  <p:cNvCxnSpPr/>
                  <p:nvPr/>
                </p:nvCxnSpPr>
                <p:spPr>
                  <a:xfrm rot="5400000">
                    <a:off x="2821853"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2" name="رابط مستقيم 41"/>
                  <p:cNvCxnSpPr/>
                  <p:nvPr/>
                </p:nvCxnSpPr>
                <p:spPr>
                  <a:xfrm rot="5400000">
                    <a:off x="267937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3" name="رابط مستقيم 42"/>
                  <p:cNvCxnSpPr/>
                  <p:nvPr/>
                </p:nvCxnSpPr>
                <p:spPr>
                  <a:xfrm rot="5400000">
                    <a:off x="2535391"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44" name="رابط مستقيم 43"/>
                  <p:cNvCxnSpPr/>
                  <p:nvPr/>
                </p:nvCxnSpPr>
                <p:spPr>
                  <a:xfrm rot="5400000">
                    <a:off x="2394433"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5" name="رابط مستقيم 44"/>
                  <p:cNvCxnSpPr/>
                  <p:nvPr/>
                </p:nvCxnSpPr>
                <p:spPr>
                  <a:xfrm rot="5400000">
                    <a:off x="2250445"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46" name="رابط مستقيم 45"/>
                  <p:cNvCxnSpPr/>
                  <p:nvPr/>
                </p:nvCxnSpPr>
                <p:spPr>
                  <a:xfrm rot="5400000">
                    <a:off x="2106457"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7" name="رابط مستقيم 46"/>
                  <p:cNvCxnSpPr/>
                  <p:nvPr/>
                </p:nvCxnSpPr>
                <p:spPr>
                  <a:xfrm rot="5400000">
                    <a:off x="1965499"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48" name="رابط مستقيم 47"/>
                  <p:cNvCxnSpPr/>
                  <p:nvPr/>
                </p:nvCxnSpPr>
                <p:spPr>
                  <a:xfrm rot="5400000">
                    <a:off x="182151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9" name="رابط مستقيم 48"/>
                  <p:cNvCxnSpPr/>
                  <p:nvPr/>
                </p:nvCxnSpPr>
                <p:spPr>
                  <a:xfrm rot="5400000">
                    <a:off x="1606285"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grpSp>
            <p:nvGrpSpPr>
              <p:cNvPr id="97332" name="مجموعة 26"/>
              <p:cNvGrpSpPr>
                <a:grpSpLocks/>
              </p:cNvGrpSpPr>
              <p:nvPr/>
            </p:nvGrpSpPr>
            <p:grpSpPr bwMode="auto">
              <a:xfrm>
                <a:off x="4974896" y="2571744"/>
                <a:ext cx="785792" cy="428627"/>
                <a:chOff x="1571604" y="6286520"/>
                <a:chExt cx="1500198" cy="142876"/>
              </a:xfrm>
            </p:grpSpPr>
            <p:cxnSp>
              <p:nvCxnSpPr>
                <p:cNvPr id="52" name="رابط مستقيم 51"/>
                <p:cNvCxnSpPr/>
                <p:nvPr/>
              </p:nvCxnSpPr>
              <p:spPr>
                <a:xfrm rot="10800000">
                  <a:off x="1571289" y="6286520"/>
                  <a:ext cx="1500513" cy="1587"/>
                </a:xfrm>
                <a:prstGeom prst="line">
                  <a:avLst/>
                </a:prstGeom>
              </p:spPr>
              <p:style>
                <a:lnRef idx="3">
                  <a:schemeClr val="dk1"/>
                </a:lnRef>
                <a:fillRef idx="0">
                  <a:schemeClr val="dk1"/>
                </a:fillRef>
                <a:effectRef idx="2">
                  <a:schemeClr val="dk1"/>
                </a:effectRef>
                <a:fontRef idx="minor">
                  <a:schemeClr val="tx1"/>
                </a:fontRef>
              </p:style>
            </p:cxnSp>
            <p:cxnSp>
              <p:nvCxnSpPr>
                <p:cNvPr id="53" name="رابط مستقيم 52"/>
                <p:cNvCxnSpPr/>
                <p:nvPr/>
              </p:nvCxnSpPr>
              <p:spPr>
                <a:xfrm rot="5400000">
                  <a:off x="2821513"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4" name="رابط مستقيم 53"/>
                <p:cNvCxnSpPr/>
                <p:nvPr/>
              </p:nvCxnSpPr>
              <p:spPr>
                <a:xfrm rot="5400000">
                  <a:off x="267904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5" name="رابط مستقيم 54"/>
                <p:cNvCxnSpPr/>
                <p:nvPr/>
              </p:nvCxnSpPr>
              <p:spPr>
                <a:xfrm rot="5400000">
                  <a:off x="2535053"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56" name="رابط مستقيم 55"/>
                <p:cNvCxnSpPr/>
                <p:nvPr/>
              </p:nvCxnSpPr>
              <p:spPr>
                <a:xfrm rot="5400000">
                  <a:off x="2394095"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7" name="رابط مستقيم 56"/>
                <p:cNvCxnSpPr/>
                <p:nvPr/>
              </p:nvCxnSpPr>
              <p:spPr>
                <a:xfrm rot="5400000">
                  <a:off x="2250107"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58" name="رابط مستقيم 57"/>
                <p:cNvCxnSpPr/>
                <p:nvPr/>
              </p:nvCxnSpPr>
              <p:spPr>
                <a:xfrm rot="5400000">
                  <a:off x="2106117"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9" name="رابط مستقيم 58"/>
                <p:cNvCxnSpPr/>
                <p:nvPr/>
              </p:nvCxnSpPr>
              <p:spPr>
                <a:xfrm rot="5400000">
                  <a:off x="1965161"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60" name="رابط مستقيم 59"/>
                <p:cNvCxnSpPr/>
                <p:nvPr/>
              </p:nvCxnSpPr>
              <p:spPr>
                <a:xfrm rot="5400000">
                  <a:off x="182117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61" name="رابط مستقيم 60"/>
                <p:cNvCxnSpPr/>
                <p:nvPr/>
              </p:nvCxnSpPr>
              <p:spPr>
                <a:xfrm rot="5400000">
                  <a:off x="1605947"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cxnSp>
          <p:nvCxnSpPr>
            <p:cNvPr id="64" name="رابط مستقيم 63"/>
            <p:cNvCxnSpPr/>
            <p:nvPr/>
          </p:nvCxnSpPr>
          <p:spPr>
            <a:xfrm rot="10800000">
              <a:off x="2357422" y="2428869"/>
              <a:ext cx="3786880" cy="1587"/>
            </a:xfrm>
            <a:prstGeom prst="line">
              <a:avLst/>
            </a:prstGeom>
          </p:spPr>
          <p:style>
            <a:lnRef idx="3">
              <a:schemeClr val="dk1"/>
            </a:lnRef>
            <a:fillRef idx="0">
              <a:schemeClr val="dk1"/>
            </a:fillRef>
            <a:effectRef idx="2">
              <a:schemeClr val="dk1"/>
            </a:effectRef>
            <a:fontRef idx="minor">
              <a:schemeClr val="tx1"/>
            </a:fontRef>
          </p:style>
        </p:cxnSp>
      </p:grpSp>
      <p:sp>
        <p:nvSpPr>
          <p:cNvPr id="66" name="مستطيل 65"/>
          <p:cNvSpPr/>
          <p:nvPr/>
        </p:nvSpPr>
        <p:spPr>
          <a:xfrm>
            <a:off x="1890713" y="4535488"/>
            <a:ext cx="1143000"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31813" name="مجموعة 69"/>
          <p:cNvGrpSpPr>
            <a:grpSpLocks/>
          </p:cNvGrpSpPr>
          <p:nvPr/>
        </p:nvGrpSpPr>
        <p:grpSpPr bwMode="auto">
          <a:xfrm>
            <a:off x="2085975" y="3495675"/>
            <a:ext cx="428625" cy="1254125"/>
            <a:chOff x="4253447" y="1029104"/>
            <a:chExt cx="428628" cy="1254607"/>
          </a:xfrm>
        </p:grpSpPr>
        <p:cxnSp>
          <p:nvCxnSpPr>
            <p:cNvPr id="68" name="رابط كسهم مستقيم 67"/>
            <p:cNvCxnSpPr>
              <a:stCxn id="66" idx="0"/>
            </p:cNvCxnSpPr>
            <p:nvPr/>
          </p:nvCxnSpPr>
          <p:spPr>
            <a:xfrm rot="5400000" flipH="1" flipV="1">
              <a:off x="4100845" y="1746930"/>
              <a:ext cx="1071974"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7347" name="مربع نص 68"/>
            <p:cNvSpPr txBox="1">
              <a:spLocks noChangeArrowheads="1"/>
            </p:cNvSpPr>
            <p:nvPr/>
          </p:nvSpPr>
          <p:spPr bwMode="auto">
            <a:xfrm>
              <a:off x="4253447" y="1029104"/>
              <a:ext cx="428628" cy="39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sz="2000" b="1">
                  <a:latin typeface="Times New Roman" pitchFamily="18" charset="0"/>
                  <a:ea typeface="Majalla UI"/>
                  <a:cs typeface="Times New Roman" pitchFamily="18" charset="0"/>
                </a:rPr>
                <a:t>N</a:t>
              </a:r>
              <a:endParaRPr lang="ar-SA" sz="2000" b="1">
                <a:latin typeface="Times New Roman" pitchFamily="18" charset="0"/>
                <a:ea typeface="Majalla UI"/>
                <a:cs typeface="Times New Roman" pitchFamily="18" charset="0"/>
              </a:endParaRPr>
            </a:p>
          </p:txBody>
        </p:sp>
      </p:grpSp>
      <p:grpSp>
        <p:nvGrpSpPr>
          <p:cNvPr id="31814" name="مجموعة 75"/>
          <p:cNvGrpSpPr>
            <a:grpSpLocks/>
          </p:cNvGrpSpPr>
          <p:nvPr/>
        </p:nvGrpSpPr>
        <p:grpSpPr bwMode="auto">
          <a:xfrm>
            <a:off x="2462213" y="4748213"/>
            <a:ext cx="528637" cy="1500187"/>
            <a:chOff x="4286248" y="2000240"/>
            <a:chExt cx="529445" cy="1500099"/>
          </a:xfrm>
        </p:grpSpPr>
        <p:cxnSp>
          <p:nvCxnSpPr>
            <p:cNvPr id="72" name="رابط كسهم مستقيم 71"/>
            <p:cNvCxnSpPr/>
            <p:nvPr/>
          </p:nvCxnSpPr>
          <p:spPr>
            <a:xfrm rot="5400000">
              <a:off x="3571915" y="2714573"/>
              <a:ext cx="142866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7350" name="مربع نص 74"/>
            <p:cNvSpPr txBox="1">
              <a:spLocks noChangeArrowheads="1"/>
            </p:cNvSpPr>
            <p:nvPr/>
          </p:nvSpPr>
          <p:spPr bwMode="auto">
            <a:xfrm>
              <a:off x="4314867" y="3103488"/>
              <a:ext cx="500826" cy="3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sz="2000" b="1">
                  <a:latin typeface="Times New Roman" pitchFamily="18" charset="0"/>
                  <a:ea typeface="Majalla UI"/>
                  <a:cs typeface="Times New Roman" pitchFamily="18" charset="0"/>
                </a:rPr>
                <a:t>W</a:t>
              </a:r>
              <a:endParaRPr lang="ar-SA" sz="2000" b="1">
                <a:latin typeface="Times New Roman" pitchFamily="18" charset="0"/>
                <a:ea typeface="Majalla UI"/>
                <a:cs typeface="Times New Roman" pitchFamily="18" charset="0"/>
              </a:endParaRPr>
            </a:p>
          </p:txBody>
        </p:sp>
      </p:grpSp>
      <p:sp>
        <p:nvSpPr>
          <p:cNvPr id="77" name="مربع نص 76"/>
          <p:cNvSpPr txBox="1">
            <a:spLocks noChangeArrowheads="1"/>
          </p:cNvSpPr>
          <p:nvPr/>
        </p:nvSpPr>
        <p:spPr bwMode="auto">
          <a:xfrm>
            <a:off x="5105400" y="4173538"/>
            <a:ext cx="1981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sz="2800" b="1">
                <a:latin typeface="Times New Roman" pitchFamily="18" charset="0"/>
                <a:ea typeface="Majalla UI"/>
                <a:cs typeface="Times New Roman" pitchFamily="18" charset="0"/>
              </a:rPr>
              <a:t>W = N</a:t>
            </a:r>
          </a:p>
        </p:txBody>
      </p:sp>
      <p:sp>
        <p:nvSpPr>
          <p:cNvPr id="13" name="مربع نص 12"/>
          <p:cNvSpPr txBox="1">
            <a:spLocks noChangeArrowheads="1"/>
          </p:cNvSpPr>
          <p:nvPr/>
        </p:nvSpPr>
        <p:spPr bwMode="auto">
          <a:xfrm>
            <a:off x="152400" y="6096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جسم وزنة </a:t>
            </a:r>
            <a:r>
              <a:rPr lang="en-US" sz="2800" b="1">
                <a:latin typeface="Times New Roman" pitchFamily="18" charset="0"/>
                <a:ea typeface="Majalla UI"/>
                <a:cs typeface="Times New Roman" pitchFamily="18" charset="0"/>
              </a:rPr>
              <a:t>10 N</a:t>
            </a:r>
            <a:r>
              <a:rPr lang="ar-SA" sz="2800" b="1">
                <a:latin typeface="Times New Roman" pitchFamily="18" charset="0"/>
                <a:ea typeface="Majalla UI"/>
                <a:cs typeface="Times New Roman" pitchFamily="18" charset="0"/>
              </a:rPr>
              <a:t> يستقر على سطح طاولة أفقية، احسب رد فعل سطح الطاولة على الجسم مع الرسم.</a:t>
            </a:r>
          </a:p>
        </p:txBody>
      </p:sp>
      <p:sp>
        <p:nvSpPr>
          <p:cNvPr id="15"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5</a:t>
            </a:r>
            <a:r>
              <a:rPr lang="ar-SA" sz="3200" b="1">
                <a:solidFill>
                  <a:srgbClr val="CC0000"/>
                </a:solidFill>
                <a:latin typeface="Times New Roman" pitchFamily="18" charset="0"/>
                <a:ea typeface="Majalla UI"/>
                <a:cs typeface="Times New Roman" pitchFamily="18" charset="0"/>
              </a:rPr>
              <a:t>):</a:t>
            </a:r>
          </a:p>
        </p:txBody>
      </p:sp>
      <p:sp>
        <p:nvSpPr>
          <p:cNvPr id="26" name="مربع نص 2"/>
          <p:cNvSpPr txBox="1">
            <a:spLocks noChangeArrowheads="1"/>
          </p:cNvSpPr>
          <p:nvPr/>
        </p:nvSpPr>
        <p:spPr bwMode="auto">
          <a:xfrm>
            <a:off x="7391400" y="1630363"/>
            <a:ext cx="1533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الحل:</a:t>
            </a:r>
          </a:p>
        </p:txBody>
      </p:sp>
      <p:sp>
        <p:nvSpPr>
          <p:cNvPr id="27" name="مربع نص 76"/>
          <p:cNvSpPr txBox="1">
            <a:spLocks noChangeArrowheads="1"/>
          </p:cNvSpPr>
          <p:nvPr/>
        </p:nvSpPr>
        <p:spPr bwMode="auto">
          <a:xfrm>
            <a:off x="5148263" y="5073650"/>
            <a:ext cx="22431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endParaRPr lang="en-US" sz="2800" b="1">
              <a:latin typeface="Times New Roman" pitchFamily="18" charset="0"/>
              <a:ea typeface="Majalla UI"/>
              <a:cs typeface="Times New Roman" pitchFamily="18" charset="0"/>
            </a:endParaRPr>
          </a:p>
          <a:p>
            <a:pPr algn="l" rtl="0"/>
            <a:r>
              <a:rPr lang="en-US" sz="2800" b="1">
                <a:latin typeface="Times New Roman" pitchFamily="18" charset="0"/>
                <a:ea typeface="Majalla UI"/>
                <a:cs typeface="Times New Roman" pitchFamily="18" charset="0"/>
              </a:rPr>
              <a:t>N = 10  </a:t>
            </a:r>
            <a:r>
              <a:rPr lang="ar-SA" sz="2800" b="1">
                <a:latin typeface="Times New Roman" pitchFamily="18" charset="0"/>
                <a:ea typeface="Majalla UI"/>
                <a:cs typeface="Times New Roman" pitchFamily="18" charset="0"/>
              </a:rPr>
              <a:t>نيوتن</a:t>
            </a:r>
          </a:p>
        </p:txBody>
      </p:sp>
      <p:sp>
        <p:nvSpPr>
          <p:cNvPr id="97356" name="Text Box 76"/>
          <p:cNvSpPr txBox="1">
            <a:spLocks noChangeArrowheads="1"/>
          </p:cNvSpPr>
          <p:nvPr/>
        </p:nvSpPr>
        <p:spPr bwMode="auto">
          <a:xfrm>
            <a:off x="5562600" y="3214688"/>
            <a:ext cx="3352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r>
              <a:rPr lang="ar-SA" sz="2800" b="1">
                <a:latin typeface="Times New Roman" pitchFamily="18" charset="0"/>
                <a:cs typeface="Times New Roman" pitchFamily="18" charset="0"/>
              </a:rPr>
              <a:t>ومن قانون نيوتن الثالث:</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2433343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strVal val="#ppt_w*0.05"/>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anim calcmode="lin" valueType="num">
                                      <p:cBhvr>
                                        <p:cTn id="9" dur="500" fill="hold"/>
                                        <p:tgtEl>
                                          <p:spTgt spid="15"/>
                                        </p:tgtEl>
                                        <p:attrNameLst>
                                          <p:attrName>ppt_x</p:attrName>
                                        </p:attrNameLst>
                                      </p:cBhvr>
                                      <p:tavLst>
                                        <p:tav tm="0">
                                          <p:val>
                                            <p:strVal val="#ppt_x-.2"/>
                                          </p:val>
                                        </p:tav>
                                        <p:tav tm="100000">
                                          <p:val>
                                            <p:strVal val="#ppt_x"/>
                                          </p:val>
                                        </p:tav>
                                      </p:tavLst>
                                    </p:anim>
                                    <p:anim calcmode="lin" valueType="num">
                                      <p:cBhvr>
                                        <p:cTn id="10" dur="500" fill="hold"/>
                                        <p:tgtEl>
                                          <p:spTgt spid="15"/>
                                        </p:tgtEl>
                                        <p:attrNameLst>
                                          <p:attrName>ppt_y</p:attrName>
                                        </p:attrNameLst>
                                      </p:cBhvr>
                                      <p:tavLst>
                                        <p:tav tm="0">
                                          <p:val>
                                            <p:strVal val="#ppt_y"/>
                                          </p:val>
                                        </p:tav>
                                        <p:tav tm="100000">
                                          <p:val>
                                            <p:strVal val="#ppt_y"/>
                                          </p:val>
                                        </p:tav>
                                      </p:tavLst>
                                    </p:anim>
                                    <p:animEffect transition="in" filter="fade">
                                      <p:cBhvr>
                                        <p:cTn id="11" dur="500"/>
                                        <p:tgtEl>
                                          <p:spTgt spid="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ppt_w</p:attrName>
                                        </p:attrNameLst>
                                      </p:cBhvr>
                                      <p:tavLst>
                                        <p:tav tm="0">
                                          <p:val>
                                            <p:strVal val="#ppt_w*0.05"/>
                                          </p:val>
                                        </p:tav>
                                        <p:tav tm="100000">
                                          <p:val>
                                            <p:strVal val="#ppt_w"/>
                                          </p:val>
                                        </p:tav>
                                      </p:tavLst>
                                    </p:anim>
                                    <p:anim calcmode="lin" valueType="num">
                                      <p:cBhvr>
                                        <p:cTn id="22" dur="500" fill="hold"/>
                                        <p:tgtEl>
                                          <p:spTgt spid="26"/>
                                        </p:tgtEl>
                                        <p:attrNameLst>
                                          <p:attrName>ppt_h</p:attrName>
                                        </p:attrNameLst>
                                      </p:cBhvr>
                                      <p:tavLst>
                                        <p:tav tm="0">
                                          <p:val>
                                            <p:strVal val="#ppt_h"/>
                                          </p:val>
                                        </p:tav>
                                        <p:tav tm="100000">
                                          <p:val>
                                            <p:strVal val="#ppt_h"/>
                                          </p:val>
                                        </p:tav>
                                      </p:tavLst>
                                    </p:anim>
                                    <p:anim calcmode="lin" valueType="num">
                                      <p:cBhvr>
                                        <p:cTn id="23" dur="500" fill="hold"/>
                                        <p:tgtEl>
                                          <p:spTgt spid="26"/>
                                        </p:tgtEl>
                                        <p:attrNameLst>
                                          <p:attrName>ppt_x</p:attrName>
                                        </p:attrNameLst>
                                      </p:cBhvr>
                                      <p:tavLst>
                                        <p:tav tm="0">
                                          <p:val>
                                            <p:strVal val="#ppt_x-.2"/>
                                          </p:val>
                                        </p:tav>
                                        <p:tav tm="100000">
                                          <p:val>
                                            <p:strVal val="#ppt_x"/>
                                          </p:val>
                                        </p:tav>
                                      </p:tavLst>
                                    </p:anim>
                                    <p:anim calcmode="lin" valueType="num">
                                      <p:cBhvr>
                                        <p:cTn id="24" dur="500" fill="hold"/>
                                        <p:tgtEl>
                                          <p:spTgt spid="26"/>
                                        </p:tgtEl>
                                        <p:attrNameLst>
                                          <p:attrName>ppt_y</p:attrName>
                                        </p:attrNameLst>
                                      </p:cBhvr>
                                      <p:tavLst>
                                        <p:tav tm="0">
                                          <p:val>
                                            <p:strVal val="#ppt_y"/>
                                          </p:val>
                                        </p:tav>
                                        <p:tav tm="100000">
                                          <p:val>
                                            <p:strVal val="#ppt_y"/>
                                          </p:val>
                                        </p:tav>
                                      </p:tavLst>
                                    </p:anim>
                                    <p:animEffect transition="in" filter="fade">
                                      <p:cBhvr>
                                        <p:cTn id="25" dur="500"/>
                                        <p:tgtEl>
                                          <p:spTgt spid="2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strVal val="#ppt_w*0.05"/>
                                          </p:val>
                                        </p:tav>
                                        <p:tav tm="100000">
                                          <p:val>
                                            <p:strVal val="#ppt_w"/>
                                          </p:val>
                                        </p:tav>
                                      </p:tavLst>
                                    </p:anim>
                                    <p:anim calcmode="lin" valueType="num">
                                      <p:cBhvr>
                                        <p:cTn id="31" dur="500" fill="hold"/>
                                        <p:tgtEl>
                                          <p:spTgt spid="3"/>
                                        </p:tgtEl>
                                        <p:attrNameLst>
                                          <p:attrName>ppt_h</p:attrName>
                                        </p:attrNameLst>
                                      </p:cBhvr>
                                      <p:tavLst>
                                        <p:tav tm="0">
                                          <p:val>
                                            <p:strVal val="#ppt_h"/>
                                          </p:val>
                                        </p:tav>
                                        <p:tav tm="100000">
                                          <p:val>
                                            <p:strVal val="#ppt_h"/>
                                          </p:val>
                                        </p:tav>
                                      </p:tavLst>
                                    </p:anim>
                                    <p:anim calcmode="lin" valueType="num">
                                      <p:cBhvr>
                                        <p:cTn id="32" dur="500" fill="hold"/>
                                        <p:tgtEl>
                                          <p:spTgt spid="3"/>
                                        </p:tgtEl>
                                        <p:attrNameLst>
                                          <p:attrName>ppt_x</p:attrName>
                                        </p:attrNameLst>
                                      </p:cBhvr>
                                      <p:tavLst>
                                        <p:tav tm="0">
                                          <p:val>
                                            <p:strVal val="#ppt_x-.2"/>
                                          </p:val>
                                        </p:tav>
                                        <p:tav tm="100000">
                                          <p:val>
                                            <p:strVal val="#ppt_x"/>
                                          </p:val>
                                        </p:tav>
                                      </p:tavLst>
                                    </p:anim>
                                    <p:anim calcmode="lin" valueType="num">
                                      <p:cBhvr>
                                        <p:cTn id="33" dur="500" fill="hold"/>
                                        <p:tgtEl>
                                          <p:spTgt spid="3"/>
                                        </p:tgtEl>
                                        <p:attrNameLst>
                                          <p:attrName>ppt_y</p:attrName>
                                        </p:attrNameLst>
                                      </p:cBhvr>
                                      <p:tavLst>
                                        <p:tav tm="0">
                                          <p:val>
                                            <p:strVal val="#ppt_y"/>
                                          </p:val>
                                        </p:tav>
                                        <p:tav tm="100000">
                                          <p:val>
                                            <p:strVal val="#ppt_y"/>
                                          </p:val>
                                        </p:tav>
                                      </p:tavLst>
                                    </p:anim>
                                    <p:animEffect transition="in" filter="fade">
                                      <p:cBhvr>
                                        <p:cTn id="34" dur="500"/>
                                        <p:tgtEl>
                                          <p:spTgt spid="3"/>
                                        </p:tgtEl>
                                      </p:cBhvr>
                                    </p:animEffect>
                                  </p:childTnLst>
                                </p:cTn>
                              </p:par>
                              <p:par>
                                <p:cTn id="35" presetID="22" presetClass="entr" presetSubtype="4"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wipe(down)">
                                      <p:cBhvr>
                                        <p:cTn id="40" dur="500"/>
                                        <p:tgtEl>
                                          <p:spTgt spid="66"/>
                                        </p:tgtEl>
                                      </p:cBhvr>
                                    </p:animEffect>
                                  </p:childTnLst>
                                </p:cTn>
                              </p:par>
                              <p:par>
                                <p:cTn id="41" presetID="20" presetClass="entr" presetSubtype="0" fill="hold" nodeType="withEffect">
                                  <p:stCondLst>
                                    <p:cond delay="0"/>
                                  </p:stCondLst>
                                  <p:childTnLst>
                                    <p:set>
                                      <p:cBhvr>
                                        <p:cTn id="42" dur="1" fill="hold">
                                          <p:stCondLst>
                                            <p:cond delay="0"/>
                                          </p:stCondLst>
                                        </p:cTn>
                                        <p:tgtEl>
                                          <p:spTgt spid="31813"/>
                                        </p:tgtEl>
                                        <p:attrNameLst>
                                          <p:attrName>style.visibility</p:attrName>
                                        </p:attrNameLst>
                                      </p:cBhvr>
                                      <p:to>
                                        <p:strVal val="visible"/>
                                      </p:to>
                                    </p:set>
                                    <p:animEffect transition="in" filter="wedge">
                                      <p:cBhvr>
                                        <p:cTn id="43" dur="500"/>
                                        <p:tgtEl>
                                          <p:spTgt spid="31813"/>
                                        </p:tgtEl>
                                      </p:cBhvr>
                                    </p:animEffect>
                                  </p:childTnLst>
                                </p:cTn>
                              </p:par>
                              <p:par>
                                <p:cTn id="44" presetID="20" presetClass="entr" presetSubtype="0" fill="hold" nodeType="withEffect">
                                  <p:stCondLst>
                                    <p:cond delay="0"/>
                                  </p:stCondLst>
                                  <p:childTnLst>
                                    <p:set>
                                      <p:cBhvr>
                                        <p:cTn id="45" dur="1" fill="hold">
                                          <p:stCondLst>
                                            <p:cond delay="0"/>
                                          </p:stCondLst>
                                        </p:cTn>
                                        <p:tgtEl>
                                          <p:spTgt spid="31814"/>
                                        </p:tgtEl>
                                        <p:attrNameLst>
                                          <p:attrName>style.visibility</p:attrName>
                                        </p:attrNameLst>
                                      </p:cBhvr>
                                      <p:to>
                                        <p:strVal val="visible"/>
                                      </p:to>
                                    </p:set>
                                    <p:animEffect transition="in" filter="wedge">
                                      <p:cBhvr>
                                        <p:cTn id="46" dur="500"/>
                                        <p:tgtEl>
                                          <p:spTgt spid="3181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97356"/>
                                        </p:tgtEl>
                                        <p:attrNameLst>
                                          <p:attrName>style.visibility</p:attrName>
                                        </p:attrNameLst>
                                      </p:cBhvr>
                                      <p:to>
                                        <p:strVal val="visible"/>
                                      </p:to>
                                    </p:set>
                                    <p:anim calcmode="lin" valueType="num">
                                      <p:cBhvr>
                                        <p:cTn id="51" dur="500" fill="hold"/>
                                        <p:tgtEl>
                                          <p:spTgt spid="97356"/>
                                        </p:tgtEl>
                                        <p:attrNameLst>
                                          <p:attrName>ppt_w</p:attrName>
                                        </p:attrNameLst>
                                      </p:cBhvr>
                                      <p:tavLst>
                                        <p:tav tm="0">
                                          <p:val>
                                            <p:fltVal val="0"/>
                                          </p:val>
                                        </p:tav>
                                        <p:tav tm="100000">
                                          <p:val>
                                            <p:strVal val="#ppt_w"/>
                                          </p:val>
                                        </p:tav>
                                      </p:tavLst>
                                    </p:anim>
                                    <p:anim calcmode="lin" valueType="num">
                                      <p:cBhvr>
                                        <p:cTn id="52" dur="500" fill="hold"/>
                                        <p:tgtEl>
                                          <p:spTgt spid="97356"/>
                                        </p:tgtEl>
                                        <p:attrNameLst>
                                          <p:attrName>ppt_h</p:attrName>
                                        </p:attrNameLst>
                                      </p:cBhvr>
                                      <p:tavLst>
                                        <p:tav tm="0">
                                          <p:val>
                                            <p:fltVal val="0"/>
                                          </p:val>
                                        </p:tav>
                                        <p:tav tm="100000">
                                          <p:val>
                                            <p:strVal val="#ppt_h"/>
                                          </p:val>
                                        </p:tav>
                                      </p:tavLst>
                                    </p:anim>
                                    <p:anim calcmode="lin" valueType="num">
                                      <p:cBhvr>
                                        <p:cTn id="53" dur="500" fill="hold"/>
                                        <p:tgtEl>
                                          <p:spTgt spid="97356"/>
                                        </p:tgtEl>
                                        <p:attrNameLst>
                                          <p:attrName>style.rotation</p:attrName>
                                        </p:attrNameLst>
                                      </p:cBhvr>
                                      <p:tavLst>
                                        <p:tav tm="0">
                                          <p:val>
                                            <p:fltVal val="360"/>
                                          </p:val>
                                        </p:tav>
                                        <p:tav tm="100000">
                                          <p:val>
                                            <p:fltVal val="0"/>
                                          </p:val>
                                        </p:tav>
                                      </p:tavLst>
                                    </p:anim>
                                    <p:animEffect transition="in" filter="fade">
                                      <p:cBhvr>
                                        <p:cTn id="54" dur="500"/>
                                        <p:tgtEl>
                                          <p:spTgt spid="9735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0" presetClass="entr" presetSubtype="0" fill="hold" grpId="0" nodeType="clickEffect">
                                  <p:stCondLst>
                                    <p:cond delay="0"/>
                                  </p:stCondLst>
                                  <p:iterate type="lt">
                                    <p:tmPct val="10000"/>
                                  </p:iterate>
                                  <p:childTnLst>
                                    <p:set>
                                      <p:cBhvr>
                                        <p:cTn id="58" dur="1" fill="hold">
                                          <p:stCondLst>
                                            <p:cond delay="0"/>
                                          </p:stCondLst>
                                        </p:cTn>
                                        <p:tgtEl>
                                          <p:spTgt spid="77"/>
                                        </p:tgtEl>
                                        <p:attrNameLst>
                                          <p:attrName>style.visibility</p:attrName>
                                        </p:attrNameLst>
                                      </p:cBhvr>
                                      <p:to>
                                        <p:strVal val="visible"/>
                                      </p:to>
                                    </p:set>
                                    <p:animEffect transition="in" filter="fade">
                                      <p:cBhvr>
                                        <p:cTn id="59" dur="500"/>
                                        <p:tgtEl>
                                          <p:spTgt spid="77"/>
                                        </p:tgtEl>
                                      </p:cBhvr>
                                    </p:animEffect>
                                    <p:anim calcmode="lin" valueType="num">
                                      <p:cBhvr>
                                        <p:cTn id="60" dur="500" fill="hold"/>
                                        <p:tgtEl>
                                          <p:spTgt spid="77"/>
                                        </p:tgtEl>
                                        <p:attrNameLst>
                                          <p:attrName>ppt_x</p:attrName>
                                        </p:attrNameLst>
                                      </p:cBhvr>
                                      <p:tavLst>
                                        <p:tav tm="0">
                                          <p:val>
                                            <p:strVal val="#ppt_x-.1"/>
                                          </p:val>
                                        </p:tav>
                                        <p:tav tm="100000">
                                          <p:val>
                                            <p:strVal val="#ppt_x"/>
                                          </p:val>
                                        </p:tav>
                                      </p:tavLst>
                                    </p:anim>
                                    <p:anim calcmode="lin" valueType="num">
                                      <p:cBhvr>
                                        <p:cTn id="61" dur="500" fill="hold"/>
                                        <p:tgtEl>
                                          <p:spTgt spid="77"/>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0" presetClass="entr" presetSubtype="0" fill="hold" grpId="0" nodeType="clickEffect">
                                  <p:stCondLst>
                                    <p:cond delay="0"/>
                                  </p:stCondLst>
                                  <p:iterate type="lt">
                                    <p:tmPct val="10000"/>
                                  </p:iterate>
                                  <p:childTnLst>
                                    <p:set>
                                      <p:cBhvr>
                                        <p:cTn id="65" dur="1" fill="hold">
                                          <p:stCondLst>
                                            <p:cond delay="0"/>
                                          </p:stCondLst>
                                        </p:cTn>
                                        <p:tgtEl>
                                          <p:spTgt spid="27"/>
                                        </p:tgtEl>
                                        <p:attrNameLst>
                                          <p:attrName>style.visibility</p:attrName>
                                        </p:attrNameLst>
                                      </p:cBhvr>
                                      <p:to>
                                        <p:strVal val="visible"/>
                                      </p:to>
                                    </p:set>
                                    <p:animEffect transition="in" filter="fade">
                                      <p:cBhvr>
                                        <p:cTn id="66" dur="500"/>
                                        <p:tgtEl>
                                          <p:spTgt spid="27"/>
                                        </p:tgtEl>
                                      </p:cBhvr>
                                    </p:animEffect>
                                    <p:anim calcmode="lin" valueType="num">
                                      <p:cBhvr>
                                        <p:cTn id="67" dur="500" fill="hold"/>
                                        <p:tgtEl>
                                          <p:spTgt spid="27"/>
                                        </p:tgtEl>
                                        <p:attrNameLst>
                                          <p:attrName>ppt_x</p:attrName>
                                        </p:attrNameLst>
                                      </p:cBhvr>
                                      <p:tavLst>
                                        <p:tav tm="0">
                                          <p:val>
                                            <p:strVal val="#ppt_x-.1"/>
                                          </p:val>
                                        </p:tav>
                                        <p:tav tm="100000">
                                          <p:val>
                                            <p:strVal val="#ppt_x"/>
                                          </p:val>
                                        </p:tav>
                                      </p:tavLst>
                                    </p:anim>
                                    <p:anim calcmode="lin" valueType="num">
                                      <p:cBhvr>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6" grpId="0" animBg="1"/>
      <p:bldP spid="77" grpId="0"/>
      <p:bldP spid="13" grpId="0"/>
      <p:bldP spid="15" grpId="0"/>
      <p:bldP spid="26" grpId="0"/>
      <p:bldP spid="27" grpId="0"/>
      <p:bldP spid="97356"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1315</Words>
  <Application>Microsoft Office PowerPoint</Application>
  <PresentationFormat>عرض على الشاشة (3:4)‏</PresentationFormat>
  <Paragraphs>105</Paragraphs>
  <Slides>13</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13</vt:i4>
      </vt:variant>
    </vt:vector>
  </HeadingPairs>
  <TitlesOfParts>
    <vt:vector size="15" baseType="lpstr">
      <vt:lpstr>نسق Office</vt:lpstr>
      <vt:lpstr>Microsoft Equation 3.0</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zoher</dc:creator>
  <cp:lastModifiedBy>zoher</cp:lastModifiedBy>
  <cp:revision>1</cp:revision>
  <dcterms:created xsi:type="dcterms:W3CDTF">2018-11-17T18:40:59Z</dcterms:created>
  <dcterms:modified xsi:type="dcterms:W3CDTF">2018-11-17T18:44:56Z</dcterms:modified>
</cp:coreProperties>
</file>