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6" r:id="rId6"/>
    <p:sldId id="267" r:id="rId7"/>
    <p:sldId id="268" r:id="rId8"/>
    <p:sldId id="269" r:id="rId9"/>
    <p:sldId id="270" r:id="rId10"/>
    <p:sldId id="260" r:id="rId11"/>
    <p:sldId id="271" r:id="rId12"/>
    <p:sldId id="272" r:id="rId13"/>
    <p:sldId id="261"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D29CB668-2A8E-4420-9962-CBA60ACCB6DC}" type="datetimeFigureOut">
              <a:rPr lang="en-US" smtClean="0"/>
              <a:t>11/18/2018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29DAE09E-22E6-4FAC-B688-BACC9C4390A1}" type="slidenum">
              <a:rPr lang="en-US" smtClean="0"/>
              <a:t>‹#›</a:t>
            </a:fld>
            <a:endParaRPr lang="en-US"/>
          </a:p>
        </p:txBody>
      </p:sp>
    </p:spTree>
    <p:extLst>
      <p:ext uri="{BB962C8B-B14F-4D97-AF65-F5344CB8AC3E}">
        <p14:creationId xmlns:p14="http://schemas.microsoft.com/office/powerpoint/2010/main" val="2842043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D29CB668-2A8E-4420-9962-CBA60ACCB6DC}" type="datetimeFigureOut">
              <a:rPr lang="en-US" smtClean="0"/>
              <a:t>11/18/2018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29DAE09E-22E6-4FAC-B688-BACC9C4390A1}" type="slidenum">
              <a:rPr lang="en-US" smtClean="0"/>
              <a:t>‹#›</a:t>
            </a:fld>
            <a:endParaRPr lang="en-US"/>
          </a:p>
        </p:txBody>
      </p:sp>
    </p:spTree>
    <p:extLst>
      <p:ext uri="{BB962C8B-B14F-4D97-AF65-F5344CB8AC3E}">
        <p14:creationId xmlns:p14="http://schemas.microsoft.com/office/powerpoint/2010/main" val="34250909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D29CB668-2A8E-4420-9962-CBA60ACCB6DC}" type="datetimeFigureOut">
              <a:rPr lang="en-US" smtClean="0"/>
              <a:t>11/18/2018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29DAE09E-22E6-4FAC-B688-BACC9C4390A1}" type="slidenum">
              <a:rPr lang="en-US" smtClean="0"/>
              <a:t>‹#›</a:t>
            </a:fld>
            <a:endParaRPr lang="en-US"/>
          </a:p>
        </p:txBody>
      </p:sp>
    </p:spTree>
    <p:extLst>
      <p:ext uri="{BB962C8B-B14F-4D97-AF65-F5344CB8AC3E}">
        <p14:creationId xmlns:p14="http://schemas.microsoft.com/office/powerpoint/2010/main" val="36837573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D29CB668-2A8E-4420-9962-CBA60ACCB6DC}" type="datetimeFigureOut">
              <a:rPr lang="en-US" smtClean="0"/>
              <a:t>11/18/2018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29DAE09E-22E6-4FAC-B688-BACC9C4390A1}" type="slidenum">
              <a:rPr lang="en-US" smtClean="0"/>
              <a:t>‹#›</a:t>
            </a:fld>
            <a:endParaRPr lang="en-US"/>
          </a:p>
        </p:txBody>
      </p:sp>
    </p:spTree>
    <p:extLst>
      <p:ext uri="{BB962C8B-B14F-4D97-AF65-F5344CB8AC3E}">
        <p14:creationId xmlns:p14="http://schemas.microsoft.com/office/powerpoint/2010/main" val="31529687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D29CB668-2A8E-4420-9962-CBA60ACCB6DC}" type="datetimeFigureOut">
              <a:rPr lang="en-US" smtClean="0"/>
              <a:t>11/18/2018</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29DAE09E-22E6-4FAC-B688-BACC9C4390A1}" type="slidenum">
              <a:rPr lang="en-US" smtClean="0"/>
              <a:t>‹#›</a:t>
            </a:fld>
            <a:endParaRPr lang="en-US"/>
          </a:p>
        </p:txBody>
      </p:sp>
    </p:spTree>
    <p:extLst>
      <p:ext uri="{BB962C8B-B14F-4D97-AF65-F5344CB8AC3E}">
        <p14:creationId xmlns:p14="http://schemas.microsoft.com/office/powerpoint/2010/main" val="38636501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D29CB668-2A8E-4420-9962-CBA60ACCB6DC}" type="datetimeFigureOut">
              <a:rPr lang="en-US" smtClean="0"/>
              <a:t>11/18/2018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29DAE09E-22E6-4FAC-B688-BACC9C4390A1}" type="slidenum">
              <a:rPr lang="en-US" smtClean="0"/>
              <a:t>‹#›</a:t>
            </a:fld>
            <a:endParaRPr lang="en-US"/>
          </a:p>
        </p:txBody>
      </p:sp>
    </p:spTree>
    <p:extLst>
      <p:ext uri="{BB962C8B-B14F-4D97-AF65-F5344CB8AC3E}">
        <p14:creationId xmlns:p14="http://schemas.microsoft.com/office/powerpoint/2010/main" val="6455034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D29CB668-2A8E-4420-9962-CBA60ACCB6DC}" type="datetimeFigureOut">
              <a:rPr lang="en-US" smtClean="0"/>
              <a:t>11/18/2018</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29DAE09E-22E6-4FAC-B688-BACC9C4390A1}" type="slidenum">
              <a:rPr lang="en-US" smtClean="0"/>
              <a:t>‹#›</a:t>
            </a:fld>
            <a:endParaRPr lang="en-US"/>
          </a:p>
        </p:txBody>
      </p:sp>
    </p:spTree>
    <p:extLst>
      <p:ext uri="{BB962C8B-B14F-4D97-AF65-F5344CB8AC3E}">
        <p14:creationId xmlns:p14="http://schemas.microsoft.com/office/powerpoint/2010/main" val="36657527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D29CB668-2A8E-4420-9962-CBA60ACCB6DC}" type="datetimeFigureOut">
              <a:rPr lang="en-US" smtClean="0"/>
              <a:t>11/18/2018</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29DAE09E-22E6-4FAC-B688-BACC9C4390A1}" type="slidenum">
              <a:rPr lang="en-US" smtClean="0"/>
              <a:t>‹#›</a:t>
            </a:fld>
            <a:endParaRPr lang="en-US"/>
          </a:p>
        </p:txBody>
      </p:sp>
    </p:spTree>
    <p:extLst>
      <p:ext uri="{BB962C8B-B14F-4D97-AF65-F5344CB8AC3E}">
        <p14:creationId xmlns:p14="http://schemas.microsoft.com/office/powerpoint/2010/main" val="1737213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D29CB668-2A8E-4420-9962-CBA60ACCB6DC}" type="datetimeFigureOut">
              <a:rPr lang="en-US" smtClean="0"/>
              <a:t>11/18/2018</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29DAE09E-22E6-4FAC-B688-BACC9C4390A1}" type="slidenum">
              <a:rPr lang="en-US" smtClean="0"/>
              <a:t>‹#›</a:t>
            </a:fld>
            <a:endParaRPr lang="en-US"/>
          </a:p>
        </p:txBody>
      </p:sp>
    </p:spTree>
    <p:extLst>
      <p:ext uri="{BB962C8B-B14F-4D97-AF65-F5344CB8AC3E}">
        <p14:creationId xmlns:p14="http://schemas.microsoft.com/office/powerpoint/2010/main" val="1898151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29CB668-2A8E-4420-9962-CBA60ACCB6DC}" type="datetimeFigureOut">
              <a:rPr lang="en-US" smtClean="0"/>
              <a:t>11/18/2018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29DAE09E-22E6-4FAC-B688-BACC9C4390A1}" type="slidenum">
              <a:rPr lang="en-US" smtClean="0"/>
              <a:t>‹#›</a:t>
            </a:fld>
            <a:endParaRPr lang="en-US"/>
          </a:p>
        </p:txBody>
      </p:sp>
    </p:spTree>
    <p:extLst>
      <p:ext uri="{BB962C8B-B14F-4D97-AF65-F5344CB8AC3E}">
        <p14:creationId xmlns:p14="http://schemas.microsoft.com/office/powerpoint/2010/main" val="36566540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D29CB668-2A8E-4420-9962-CBA60ACCB6DC}" type="datetimeFigureOut">
              <a:rPr lang="en-US" smtClean="0"/>
              <a:t>11/18/2018</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29DAE09E-22E6-4FAC-B688-BACC9C4390A1}" type="slidenum">
              <a:rPr lang="en-US" smtClean="0"/>
              <a:t>‹#›</a:t>
            </a:fld>
            <a:endParaRPr lang="en-US"/>
          </a:p>
        </p:txBody>
      </p:sp>
    </p:spTree>
    <p:extLst>
      <p:ext uri="{BB962C8B-B14F-4D97-AF65-F5344CB8AC3E}">
        <p14:creationId xmlns:p14="http://schemas.microsoft.com/office/powerpoint/2010/main" val="95578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3D4A8"/>
            </a:gs>
            <a:gs pos="25000">
              <a:srgbClr val="21D6E0"/>
            </a:gs>
            <a:gs pos="75000">
              <a:srgbClr val="0087E6"/>
            </a:gs>
            <a:gs pos="100000">
              <a:srgbClr val="005CBF"/>
            </a:gs>
          </a:gsLst>
          <a:lin ang="5400000" scaled="0"/>
          <a:tileRect/>
        </a:gra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9CB668-2A8E-4420-9962-CBA60ACCB6DC}" type="datetimeFigureOut">
              <a:rPr lang="en-US" smtClean="0"/>
              <a:t>11/18/2018</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DAE09E-22E6-4FAC-B688-BACC9C4390A1}" type="slidenum">
              <a:rPr lang="en-US" smtClean="0"/>
              <a:t>‹#›</a:t>
            </a:fld>
            <a:endParaRPr lang="en-US"/>
          </a:p>
        </p:txBody>
      </p:sp>
    </p:spTree>
    <p:extLst>
      <p:ext uri="{BB962C8B-B14F-4D97-AF65-F5344CB8AC3E}">
        <p14:creationId xmlns:p14="http://schemas.microsoft.com/office/powerpoint/2010/main" val="29092767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755576" y="723167"/>
            <a:ext cx="7632848" cy="3170099"/>
          </a:xfrm>
          <a:prstGeom prst="rect">
            <a:avLst/>
          </a:prstGeom>
        </p:spPr>
        <p:txBody>
          <a:bodyPr wrap="square">
            <a:spAutoFit/>
          </a:bodyPr>
          <a:lstStyle/>
          <a:p>
            <a:pPr algn="ctr"/>
            <a:r>
              <a:rPr lang="en-GB" sz="4000" b="1" dirty="0">
                <a:solidFill>
                  <a:srgbClr val="FF0000"/>
                </a:solidFill>
              </a:rPr>
              <a:t>Power</a:t>
            </a:r>
            <a:endParaRPr lang="en-US" sz="4000" dirty="0">
              <a:solidFill>
                <a:srgbClr val="FF0000"/>
              </a:solidFill>
            </a:endParaRPr>
          </a:p>
          <a:p>
            <a:pPr algn="just"/>
            <a:r>
              <a:rPr lang="en-GB" sz="3200" b="1" i="1" dirty="0"/>
              <a:t>The power is defined as the time rate of energy transfer.</a:t>
            </a:r>
            <a:r>
              <a:rPr lang="en-GB" sz="3200" b="1" dirty="0"/>
              <a:t>  If an external force is applied to an object, and if the work done by this force is </a:t>
            </a:r>
            <a:r>
              <a:rPr lang="en-US" sz="3200" b="1" dirty="0"/>
              <a:t>DW</a:t>
            </a:r>
            <a:r>
              <a:rPr lang="en-GB" sz="3200" b="1" dirty="0"/>
              <a:t> it the time interval </a:t>
            </a:r>
            <a:r>
              <a:rPr lang="en-US" sz="3200" b="1" dirty="0" err="1"/>
              <a:t>Dt</a:t>
            </a:r>
            <a:r>
              <a:rPr lang="en-GB" sz="3200" b="1" dirty="0"/>
              <a:t>, then the average power is:</a:t>
            </a:r>
            <a:endParaRPr lang="en-US" sz="3200" dirty="0"/>
          </a:p>
        </p:txBody>
      </p:sp>
      <p:pic>
        <p:nvPicPr>
          <p:cNvPr id="1026" name="Picture 2" descr="lect%2092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76900" y="4725144"/>
            <a:ext cx="2017130" cy="10503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296703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475656" y="764704"/>
            <a:ext cx="7128792" cy="2246769"/>
          </a:xfrm>
          <a:prstGeom prst="rect">
            <a:avLst/>
          </a:prstGeom>
        </p:spPr>
        <p:txBody>
          <a:bodyPr wrap="square">
            <a:spAutoFit/>
          </a:bodyPr>
          <a:lstStyle/>
          <a:p>
            <a:pPr algn="just" rtl="1"/>
            <a:r>
              <a:rPr lang="ar-SA" sz="2800" b="1" dirty="0"/>
              <a:t>كما وأن القوة الاسترجاعية </a:t>
            </a:r>
            <a:r>
              <a:rPr lang="ar-SA" sz="2800" b="1" dirty="0" smtClean="0"/>
              <a:t>ل</a:t>
            </a:r>
            <a:r>
              <a:rPr lang="ar-IQ" sz="2800" b="1" dirty="0" smtClean="0"/>
              <a:t>لنابض</a:t>
            </a:r>
            <a:r>
              <a:rPr lang="ar-SA" sz="2800" b="1" dirty="0" smtClean="0"/>
              <a:t> </a:t>
            </a:r>
            <a:r>
              <a:rPr lang="ar-SA" sz="2800" b="1" dirty="0"/>
              <a:t>قوة محافظة حيث أن الشغل يعتمد على نقطتي البداية والنهاية فقط ولا يعتمد على المسار، وقد لاحظنا في الفصل السابق أن الشغل المبذول بواسطة </a:t>
            </a:r>
            <a:r>
              <a:rPr lang="ar-SA" sz="2800" b="1" dirty="0" smtClean="0"/>
              <a:t>ال</a:t>
            </a:r>
            <a:r>
              <a:rPr lang="ar-IQ" sz="2800" b="1" dirty="0" smtClean="0"/>
              <a:t>نابض</a:t>
            </a:r>
            <a:r>
              <a:rPr lang="ar-SA" sz="2800" b="1" dirty="0" smtClean="0"/>
              <a:t> </a:t>
            </a:r>
            <a:r>
              <a:rPr lang="ar-SA" sz="2800" b="1" dirty="0"/>
              <a:t>يساوي صفراً في حركة </a:t>
            </a:r>
            <a:r>
              <a:rPr lang="ar-SA" sz="2800" b="1" dirty="0" smtClean="0"/>
              <a:t>ا</a:t>
            </a:r>
            <a:r>
              <a:rPr lang="ar-IQ" sz="2800" b="1" dirty="0" smtClean="0"/>
              <a:t>لنابض</a:t>
            </a:r>
            <a:r>
              <a:rPr lang="ar-SA" sz="2800" b="1" dirty="0" smtClean="0"/>
              <a:t> </a:t>
            </a:r>
            <a:r>
              <a:rPr lang="ar-SA" sz="2800" b="1" dirty="0"/>
              <a:t>دورة كاملة حيث يكون فيها نقطة النهاية هي العودة إلى نقطة البداية.</a:t>
            </a:r>
            <a:endParaRPr lang="en-US" sz="2800" dirty="0"/>
          </a:p>
        </p:txBody>
      </p:sp>
      <p:sp>
        <p:nvSpPr>
          <p:cNvPr id="3" name="مستطيل 2"/>
          <p:cNvSpPr/>
          <p:nvPr/>
        </p:nvSpPr>
        <p:spPr>
          <a:xfrm>
            <a:off x="539552" y="3163438"/>
            <a:ext cx="7110536" cy="2677656"/>
          </a:xfrm>
          <a:prstGeom prst="rect">
            <a:avLst/>
          </a:prstGeom>
        </p:spPr>
        <p:txBody>
          <a:bodyPr wrap="square">
            <a:spAutoFit/>
          </a:bodyPr>
          <a:lstStyle/>
          <a:p>
            <a:r>
              <a:rPr lang="en-US" sz="2800" b="1" dirty="0"/>
              <a:t>When the work done by conservative force we found that the work does not depend on the path taken by the particle.  Therefore we can define a new physical quantity called the change in potential energy D</a:t>
            </a:r>
            <a:r>
              <a:rPr lang="en-US" sz="2800" b="1" i="1" dirty="0"/>
              <a:t>U</a:t>
            </a:r>
            <a:r>
              <a:rPr lang="en-US" sz="2800" b="1" dirty="0"/>
              <a:t>.</a:t>
            </a:r>
            <a:endParaRPr lang="en-US" sz="2800" dirty="0"/>
          </a:p>
          <a:p>
            <a:r>
              <a:rPr lang="en-US" sz="2800" b="1" dirty="0"/>
              <a:t>The Change potential energy </a:t>
            </a:r>
            <a:r>
              <a:rPr lang="en-GB" sz="2800" b="1" dirty="0"/>
              <a:t>is defined as</a:t>
            </a:r>
            <a:endParaRPr lang="en-US" sz="2800" dirty="0"/>
          </a:p>
        </p:txBody>
      </p:sp>
      <p:pic>
        <p:nvPicPr>
          <p:cNvPr id="9218" name="Picture 2" descr="lect%201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18385" y="5733256"/>
            <a:ext cx="2786063" cy="744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183404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1028343"/>
            <a:ext cx="8748464" cy="4524315"/>
          </a:xfrm>
          <a:prstGeom prst="rect">
            <a:avLst/>
          </a:prstGeom>
        </p:spPr>
        <p:txBody>
          <a:bodyPr wrap="square">
            <a:spAutoFit/>
          </a:bodyPr>
          <a:lstStyle/>
          <a:p>
            <a:pPr algn="r"/>
            <a:r>
              <a:rPr lang="ar-SA" sz="2400" b="1" dirty="0"/>
              <a:t>علمنا سابقاً أن الشغل يساوى التغير في طاقة الحركة، ولكن إذا تحرك جسم تحت تأثير قوة محافظة مثل قوة عجلة الجاذبية الأرضية إزاحة محددة فإن الشغل هنا يعتمد على نقطتي البداية والنهاية ولا يعتمد على المسار.  وهنا لا نستطيع القول أن الشغل يساوى التغير في طاقة الحركة.  فمثلاً إذا حاول شخص رفع كتلة ما من سطح الأرض إلى ارتفاع معين قدره </a:t>
            </a:r>
            <a:r>
              <a:rPr lang="en-US" sz="2400" b="1" i="1" dirty="0"/>
              <a:t>h</a:t>
            </a:r>
            <a:r>
              <a:rPr lang="ar-SA" sz="2400" b="1" dirty="0"/>
              <a:t> فإن هذا الشخص سيبذل شغلاً موجباً مساوياً لـ </a:t>
            </a:r>
            <a:r>
              <a:rPr lang="en-US" sz="2400" b="1" i="1" dirty="0" err="1"/>
              <a:t>mgh</a:t>
            </a:r>
            <a:r>
              <a:rPr lang="ar-SA" sz="2400" b="1" dirty="0"/>
              <a:t> لان القوة التي بذلها في اتجاه الحركة،  ولكن من وجهة نظر الجسم فإنه بذل شغلاً سالباً قدره -</a:t>
            </a:r>
            <a:r>
              <a:rPr lang="en-US" sz="2400" b="1" i="1" dirty="0" err="1"/>
              <a:t>mgh</a:t>
            </a:r>
            <a:r>
              <a:rPr lang="ar-SA" sz="2400" b="1" dirty="0"/>
              <a:t> وذلك لأن قوته (وزنه) في عكس اتجاه الإزاحة، هذا الشغل السالب يدعى طاقة الوضع التي اكتسبها الجسم عند تحريكه من نقطة إلى أخرى تحت تأثير قوة محافظة (قوة عجلة الجاذبية الأرضية).</a:t>
            </a:r>
            <a:r>
              <a:rPr lang="ar-SA" sz="2400" dirty="0"/>
              <a:t> </a:t>
            </a:r>
            <a:endParaRPr lang="en-US" sz="2400" dirty="0"/>
          </a:p>
          <a:p>
            <a:pPr algn="r"/>
            <a:r>
              <a:rPr lang="en-GB" sz="2400" b="1" dirty="0"/>
              <a:t>Conservation of mechanical energy</a:t>
            </a:r>
            <a:endParaRPr lang="en-US" sz="2400" dirty="0"/>
          </a:p>
          <a:p>
            <a:pPr algn="r"/>
            <a:r>
              <a:rPr lang="ar-SA" sz="2400" b="1" dirty="0"/>
              <a:t>لنفترض وجود جسم يتحرك في بعد واحد </a:t>
            </a:r>
            <a:r>
              <a:rPr lang="en-GB" sz="2400" b="1" i="1" dirty="0"/>
              <a:t>x</a:t>
            </a:r>
            <a:r>
              <a:rPr lang="en-GB" sz="2400" b="1" dirty="0"/>
              <a:t> </a:t>
            </a:r>
            <a:r>
              <a:rPr lang="ar-SA" sz="2400" b="1" dirty="0"/>
              <a:t>تحت تأثير قوة محافظة </a:t>
            </a:r>
            <a:r>
              <a:rPr lang="en-GB" sz="2400" b="1" i="1" dirty="0" err="1"/>
              <a:t>F</a:t>
            </a:r>
            <a:r>
              <a:rPr lang="en-GB" sz="2400" b="1" baseline="-25000" dirty="0" err="1"/>
              <a:t>x</a:t>
            </a:r>
            <a:r>
              <a:rPr lang="en-US" sz="2400" b="1" dirty="0"/>
              <a:t>, </a:t>
            </a:r>
            <a:r>
              <a:rPr lang="ar-SA" sz="2400" b="1" dirty="0"/>
              <a:t>فإن الشغل المبذول بواسطة القوة يساوي التغير في طاقة حركة الجسم</a:t>
            </a:r>
            <a:r>
              <a:rPr lang="en-US" sz="2400" b="1" dirty="0"/>
              <a:t>.</a:t>
            </a:r>
            <a:endParaRPr lang="en-US" sz="2400" dirty="0"/>
          </a:p>
        </p:txBody>
      </p:sp>
    </p:spTree>
    <p:extLst>
      <p:ext uri="{BB962C8B-B14F-4D97-AF65-F5344CB8AC3E}">
        <p14:creationId xmlns:p14="http://schemas.microsoft.com/office/powerpoint/2010/main" val="13832603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403648" y="692696"/>
            <a:ext cx="4572000" cy="923330"/>
          </a:xfrm>
          <a:prstGeom prst="rect">
            <a:avLst/>
          </a:prstGeom>
        </p:spPr>
        <p:txBody>
          <a:bodyPr>
            <a:spAutoFit/>
          </a:bodyPr>
          <a:lstStyle/>
          <a:p>
            <a:r>
              <a:rPr lang="en-US" b="1" dirty="0"/>
              <a:t>W = DK = - DU         </a:t>
            </a:r>
            <a:endParaRPr lang="en-US" dirty="0"/>
          </a:p>
          <a:p>
            <a:r>
              <a:rPr lang="en-GB" b="1" dirty="0"/>
              <a:t>          </a:t>
            </a:r>
            <a:r>
              <a:rPr lang="en-US" b="1" dirty="0"/>
              <a:t>DK = - DU       </a:t>
            </a:r>
            <a:endParaRPr lang="en-US" dirty="0"/>
          </a:p>
          <a:p>
            <a:r>
              <a:rPr lang="en-GB" b="1" dirty="0"/>
              <a:t>          </a:t>
            </a:r>
            <a:r>
              <a:rPr lang="en-US" b="1" dirty="0"/>
              <a:t>DK + DU</a:t>
            </a:r>
            <a:r>
              <a:rPr lang="en-GB" b="1" dirty="0"/>
              <a:t> </a:t>
            </a:r>
            <a:r>
              <a:rPr lang="en-US" b="1" dirty="0"/>
              <a:t>=  D(K+U) = 0</a:t>
            </a:r>
            <a:r>
              <a:rPr lang="en-GB" b="1" dirty="0"/>
              <a:t>  </a:t>
            </a:r>
            <a:endParaRPr lang="en-US" dirty="0"/>
          </a:p>
        </p:txBody>
      </p:sp>
      <p:sp>
        <p:nvSpPr>
          <p:cNvPr id="3" name="مستطيل 2"/>
          <p:cNvSpPr/>
          <p:nvPr/>
        </p:nvSpPr>
        <p:spPr>
          <a:xfrm>
            <a:off x="611560" y="2060848"/>
            <a:ext cx="7776864" cy="923330"/>
          </a:xfrm>
          <a:prstGeom prst="rect">
            <a:avLst/>
          </a:prstGeom>
        </p:spPr>
        <p:txBody>
          <a:bodyPr wrap="square">
            <a:spAutoFit/>
          </a:bodyPr>
          <a:lstStyle/>
          <a:p>
            <a:r>
              <a:rPr lang="en-GB" b="1" dirty="0"/>
              <a:t> </a:t>
            </a:r>
            <a:endParaRPr lang="en-US" dirty="0"/>
          </a:p>
          <a:p>
            <a:r>
              <a:rPr lang="en-GB" b="1" dirty="0"/>
              <a:t>This is the law of conservation of mechanical energy, which can be written as</a:t>
            </a:r>
            <a:endParaRPr lang="en-US" dirty="0"/>
          </a:p>
          <a:p>
            <a:r>
              <a:rPr lang="en-GB" b="1" dirty="0"/>
              <a:t>       K</a:t>
            </a:r>
            <a:r>
              <a:rPr lang="en-GB" b="1" baseline="-25000" dirty="0"/>
              <a:t>i</a:t>
            </a:r>
            <a:r>
              <a:rPr lang="en-GB" b="1" dirty="0"/>
              <a:t> + </a:t>
            </a:r>
            <a:r>
              <a:rPr lang="en-GB" b="1" dirty="0" err="1"/>
              <a:t>U</a:t>
            </a:r>
            <a:r>
              <a:rPr lang="en-GB" b="1" baseline="-25000" dirty="0" err="1"/>
              <a:t>i</a:t>
            </a:r>
            <a:r>
              <a:rPr lang="en-GB" b="1" dirty="0"/>
              <a:t> = </a:t>
            </a:r>
            <a:r>
              <a:rPr lang="en-GB" b="1" dirty="0" err="1"/>
              <a:t>K</a:t>
            </a:r>
            <a:r>
              <a:rPr lang="en-GB" b="1" baseline="-25000" dirty="0" err="1"/>
              <a:t>f</a:t>
            </a:r>
            <a:r>
              <a:rPr lang="en-GB" b="1" dirty="0"/>
              <a:t> + </a:t>
            </a:r>
            <a:r>
              <a:rPr lang="en-GB" b="1" dirty="0" err="1"/>
              <a:t>U</a:t>
            </a:r>
            <a:r>
              <a:rPr lang="en-GB" b="1" baseline="-25000" dirty="0" err="1"/>
              <a:t>f</a:t>
            </a:r>
            <a:r>
              <a:rPr lang="en-GB" b="1" dirty="0"/>
              <a:t>    </a:t>
            </a:r>
            <a:r>
              <a:rPr lang="en-US" b="1" dirty="0"/>
              <a:t>                    Law of conservation mechanical energy</a:t>
            </a:r>
            <a:endParaRPr lang="en-US" dirty="0"/>
          </a:p>
        </p:txBody>
      </p:sp>
      <p:sp>
        <p:nvSpPr>
          <p:cNvPr id="4" name="مستطيل 3"/>
          <p:cNvSpPr/>
          <p:nvPr/>
        </p:nvSpPr>
        <p:spPr>
          <a:xfrm>
            <a:off x="2286000" y="3142709"/>
            <a:ext cx="6750496" cy="646331"/>
          </a:xfrm>
          <a:prstGeom prst="rect">
            <a:avLst/>
          </a:prstGeom>
        </p:spPr>
        <p:txBody>
          <a:bodyPr wrap="square">
            <a:spAutoFit/>
          </a:bodyPr>
          <a:lstStyle/>
          <a:p>
            <a:r>
              <a:rPr lang="en-GB" b="1" dirty="0"/>
              <a:t>Total mechanical energy</a:t>
            </a:r>
            <a:endParaRPr lang="en-US" dirty="0"/>
          </a:p>
          <a:p>
            <a:r>
              <a:rPr lang="ar-SA" b="1" dirty="0"/>
              <a:t>لنعرف الطاقة الميكانيكية الكلية بحاصل جمع طاقة الحركة وطاقة الوضع للجسم.</a:t>
            </a:r>
            <a:endParaRPr lang="en-US" dirty="0"/>
          </a:p>
        </p:txBody>
      </p:sp>
      <p:pic>
        <p:nvPicPr>
          <p:cNvPr id="10242" name="Picture 2" descr="lect%202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2496" y="4678363"/>
            <a:ext cx="6121832" cy="1630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34553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917848" y="1490008"/>
            <a:ext cx="7038528" cy="1938992"/>
          </a:xfrm>
          <a:prstGeom prst="rect">
            <a:avLst/>
          </a:prstGeom>
        </p:spPr>
        <p:txBody>
          <a:bodyPr wrap="square">
            <a:spAutoFit/>
          </a:bodyPr>
          <a:lstStyle/>
          <a:p>
            <a:pPr algn="r"/>
            <a:r>
              <a:rPr lang="ar-SA" sz="4000" b="1" dirty="0"/>
              <a:t>ومن هنا يمكن كتابة قانون الحفاظ على الطاقة الميكانيكية على النحو التالي</a:t>
            </a:r>
            <a:r>
              <a:rPr lang="en-US" sz="4000" b="1" dirty="0"/>
              <a:t>:</a:t>
            </a:r>
            <a:endParaRPr lang="en-US" sz="4000" dirty="0"/>
          </a:p>
          <a:p>
            <a:pPr algn="r"/>
            <a:r>
              <a:rPr lang="en-US" sz="4000" b="1" i="1" dirty="0"/>
              <a:t>      </a:t>
            </a:r>
            <a:r>
              <a:rPr lang="en-GB" sz="4000" b="1" i="1" dirty="0" err="1"/>
              <a:t>E</a:t>
            </a:r>
            <a:r>
              <a:rPr lang="en-GB" sz="4000" b="1" baseline="-25000" dirty="0" err="1"/>
              <a:t>i</a:t>
            </a:r>
            <a:r>
              <a:rPr lang="en-GB" sz="4000" b="1" dirty="0"/>
              <a:t> = </a:t>
            </a:r>
            <a:r>
              <a:rPr lang="en-GB" sz="4000" b="1" i="1" dirty="0" err="1"/>
              <a:t>E</a:t>
            </a:r>
            <a:r>
              <a:rPr lang="en-GB" sz="4000" b="1" baseline="-25000" dirty="0" err="1"/>
              <a:t>f</a:t>
            </a:r>
            <a:r>
              <a:rPr lang="en-US" sz="4000" b="1" baseline="-25000" dirty="0"/>
              <a:t>              </a:t>
            </a:r>
            <a:endParaRPr lang="en-US" sz="4000" dirty="0"/>
          </a:p>
        </p:txBody>
      </p:sp>
      <p:sp>
        <p:nvSpPr>
          <p:cNvPr id="3" name="مستطيل 2"/>
          <p:cNvSpPr/>
          <p:nvPr/>
        </p:nvSpPr>
        <p:spPr>
          <a:xfrm>
            <a:off x="1259632" y="3330858"/>
            <a:ext cx="7344816" cy="2677656"/>
          </a:xfrm>
          <a:prstGeom prst="rect">
            <a:avLst/>
          </a:prstGeom>
        </p:spPr>
        <p:txBody>
          <a:bodyPr wrap="square">
            <a:spAutoFit/>
          </a:bodyPr>
          <a:lstStyle/>
          <a:p>
            <a:r>
              <a:rPr lang="en-US" sz="2800" b="1" dirty="0"/>
              <a:t>Law of conservation mechanical energy</a:t>
            </a:r>
            <a:endParaRPr lang="en-US" sz="2800" dirty="0"/>
          </a:p>
          <a:p>
            <a:r>
              <a:rPr lang="en-US" sz="2800" b="1" dirty="0"/>
              <a:t>The law of conservation of mechanical energy states that the total mechanical energy of a system remains constant for conservative force only.  This means that when the kinetic energy increased the potential energy decrease</a:t>
            </a:r>
            <a:r>
              <a:rPr lang="en-US" sz="2800" dirty="0"/>
              <a:t> </a:t>
            </a:r>
          </a:p>
        </p:txBody>
      </p:sp>
    </p:spTree>
    <p:extLst>
      <p:ext uri="{BB962C8B-B14F-4D97-AF65-F5344CB8AC3E}">
        <p14:creationId xmlns:p14="http://schemas.microsoft.com/office/powerpoint/2010/main" val="8993054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43608" y="620688"/>
            <a:ext cx="6369821" cy="584775"/>
          </a:xfrm>
          <a:prstGeom prst="rect">
            <a:avLst/>
          </a:prstGeom>
        </p:spPr>
        <p:txBody>
          <a:bodyPr wrap="none">
            <a:spAutoFit/>
          </a:bodyPr>
          <a:lstStyle/>
          <a:p>
            <a:r>
              <a:rPr lang="en-GB" sz="3200" b="1" dirty="0"/>
              <a:t>The instantaneous power is given by</a:t>
            </a:r>
            <a:endParaRPr lang="en-US" sz="3200" dirty="0"/>
          </a:p>
        </p:txBody>
      </p:sp>
      <p:pic>
        <p:nvPicPr>
          <p:cNvPr id="2050" name="Picture 2" descr="lect%2092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15816" y="1844824"/>
            <a:ext cx="3858071"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مستطيل 2"/>
          <p:cNvSpPr/>
          <p:nvPr/>
        </p:nvSpPr>
        <p:spPr>
          <a:xfrm>
            <a:off x="863588" y="4365104"/>
            <a:ext cx="7128792" cy="461665"/>
          </a:xfrm>
          <a:prstGeom prst="rect">
            <a:avLst/>
          </a:prstGeom>
        </p:spPr>
        <p:txBody>
          <a:bodyPr wrap="square">
            <a:spAutoFit/>
          </a:bodyPr>
          <a:lstStyle/>
          <a:p>
            <a:r>
              <a:rPr lang="en-GB" sz="2400" b="1" dirty="0"/>
              <a:t>The unit of the power is J/s which is called watt (W).</a:t>
            </a:r>
            <a:endParaRPr lang="en-US" sz="2400" dirty="0"/>
          </a:p>
        </p:txBody>
      </p:sp>
    </p:spTree>
    <p:extLst>
      <p:ext uri="{BB962C8B-B14F-4D97-AF65-F5344CB8AC3E}">
        <p14:creationId xmlns:p14="http://schemas.microsoft.com/office/powerpoint/2010/main" val="33935302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83568" y="332656"/>
            <a:ext cx="7470576" cy="3108543"/>
          </a:xfrm>
          <a:prstGeom prst="rect">
            <a:avLst/>
          </a:prstGeom>
        </p:spPr>
        <p:txBody>
          <a:bodyPr wrap="square">
            <a:spAutoFit/>
          </a:bodyPr>
          <a:lstStyle/>
          <a:p>
            <a:r>
              <a:rPr lang="en-US" sz="2800" b="1" dirty="0"/>
              <a:t>Example </a:t>
            </a:r>
            <a:endParaRPr lang="en-US" sz="2800" dirty="0"/>
          </a:p>
          <a:p>
            <a:r>
              <a:rPr lang="en-GB" sz="2800" b="1" dirty="0"/>
              <a:t>A 65-kg athlete runs a distance of 600 m up a mountain inclined at 20</a:t>
            </a:r>
            <a:r>
              <a:rPr lang="en-GB" sz="2800" b="1" baseline="30000" dirty="0"/>
              <a:t>o</a:t>
            </a:r>
            <a:r>
              <a:rPr lang="en-GB" sz="2800" b="1" dirty="0"/>
              <a:t> to the horizontal.  He performs this feat in 80s. Assuming that air resistance is negligible, (a) how much work does he perform and (b) what is his power output during the run?</a:t>
            </a:r>
            <a:endParaRPr lang="en-US" sz="2800" dirty="0"/>
          </a:p>
        </p:txBody>
      </p:sp>
      <p:pic>
        <p:nvPicPr>
          <p:cNvPr id="3074" name="Picture 2" descr="lect%2092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15816" y="4365104"/>
            <a:ext cx="4658681" cy="1857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921345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55576" y="764704"/>
            <a:ext cx="7344816" cy="3785652"/>
          </a:xfrm>
          <a:prstGeom prst="rect">
            <a:avLst/>
          </a:prstGeom>
        </p:spPr>
        <p:txBody>
          <a:bodyPr wrap="square">
            <a:spAutoFit/>
          </a:bodyPr>
          <a:lstStyle/>
          <a:p>
            <a:r>
              <a:rPr lang="en-US" sz="2400" b="1" dirty="0"/>
              <a:t>Solution</a:t>
            </a:r>
            <a:endParaRPr lang="en-US" sz="2400" dirty="0"/>
          </a:p>
          <a:p>
            <a:r>
              <a:rPr lang="en-GB" sz="2400" b="1" dirty="0"/>
              <a:t>Assuming the athlete runs at constant speed, we have</a:t>
            </a:r>
            <a:endParaRPr lang="en-US" sz="2400" dirty="0"/>
          </a:p>
          <a:p>
            <a:r>
              <a:rPr lang="en-GB" sz="2400" b="1" dirty="0"/>
              <a:t>            </a:t>
            </a:r>
            <a:r>
              <a:rPr lang="en-GB" sz="2400" b="1" i="1" dirty="0"/>
              <a:t>W</a:t>
            </a:r>
            <a:r>
              <a:rPr lang="en-GB" sz="2400" b="1" baseline="-25000" dirty="0"/>
              <a:t>A</a:t>
            </a:r>
            <a:r>
              <a:rPr lang="en-GB" sz="2400" b="1" dirty="0"/>
              <a:t> + </a:t>
            </a:r>
            <a:r>
              <a:rPr lang="en-GB" sz="2400" b="1" i="1" dirty="0" err="1"/>
              <a:t>W</a:t>
            </a:r>
            <a:r>
              <a:rPr lang="en-GB" sz="2400" b="1" baseline="-25000" dirty="0" err="1"/>
              <a:t>g</a:t>
            </a:r>
            <a:r>
              <a:rPr lang="en-GB" sz="2400" b="1" dirty="0"/>
              <a:t> = 0</a:t>
            </a:r>
            <a:endParaRPr lang="en-US" sz="2400" dirty="0"/>
          </a:p>
          <a:p>
            <a:r>
              <a:rPr lang="en-GB" sz="2400" b="1" dirty="0"/>
              <a:t>where </a:t>
            </a:r>
            <a:r>
              <a:rPr lang="en-GB" sz="2400" b="1" i="1" dirty="0"/>
              <a:t>W</a:t>
            </a:r>
            <a:r>
              <a:rPr lang="en-GB" sz="2400" b="1" baseline="-25000" dirty="0"/>
              <a:t>A</a:t>
            </a:r>
            <a:r>
              <a:rPr lang="en-GB" sz="2400" b="1" dirty="0"/>
              <a:t> is the work done by the athlete and </a:t>
            </a:r>
            <a:r>
              <a:rPr lang="en-GB" sz="2400" b="1" i="1" dirty="0" err="1"/>
              <a:t>W</a:t>
            </a:r>
            <a:r>
              <a:rPr lang="en-GB" sz="2400" b="1" baseline="-25000" dirty="0" err="1"/>
              <a:t>g</a:t>
            </a:r>
            <a:r>
              <a:rPr lang="en-GB" sz="2400" b="1" dirty="0"/>
              <a:t> is the work done by gravity.  In this case,</a:t>
            </a:r>
            <a:endParaRPr lang="en-US" sz="2400" dirty="0"/>
          </a:p>
          <a:p>
            <a:r>
              <a:rPr lang="en-GB" sz="2400" b="1" dirty="0"/>
              <a:t>            </a:t>
            </a:r>
            <a:r>
              <a:rPr lang="en-GB" sz="2400" b="1" i="1" dirty="0" err="1"/>
              <a:t>W</a:t>
            </a:r>
            <a:r>
              <a:rPr lang="en-GB" sz="2400" b="1" baseline="-25000" dirty="0" err="1"/>
              <a:t>g</a:t>
            </a:r>
            <a:r>
              <a:rPr lang="en-GB" sz="2400" b="1" dirty="0"/>
              <a:t> = -</a:t>
            </a:r>
            <a:r>
              <a:rPr lang="en-GB" sz="2400" b="1" i="1" dirty="0"/>
              <a:t>mgs</a:t>
            </a:r>
            <a:r>
              <a:rPr lang="en-GB" sz="2400" b="1" dirty="0"/>
              <a:t>(</a:t>
            </a:r>
            <a:r>
              <a:rPr lang="en-GB" sz="2400" b="1" dirty="0" err="1"/>
              <a:t>sinq</a:t>
            </a:r>
            <a:r>
              <a:rPr lang="en-GB" sz="2400" b="1" dirty="0"/>
              <a:t>)</a:t>
            </a:r>
            <a:endParaRPr lang="en-US" sz="2400" dirty="0"/>
          </a:p>
          <a:p>
            <a:r>
              <a:rPr lang="en-GB" sz="2400" b="1" dirty="0"/>
              <a:t>So</a:t>
            </a:r>
            <a:endParaRPr lang="en-US" sz="2400" dirty="0"/>
          </a:p>
          <a:p>
            <a:r>
              <a:rPr lang="en-GB" sz="2400" b="1" dirty="0"/>
              <a:t>            </a:t>
            </a:r>
            <a:r>
              <a:rPr lang="en-GB" sz="2400" b="1" i="1" dirty="0"/>
              <a:t>W</a:t>
            </a:r>
            <a:r>
              <a:rPr lang="en-GB" sz="2400" b="1" baseline="-25000" dirty="0"/>
              <a:t>A</a:t>
            </a:r>
            <a:r>
              <a:rPr lang="en-GB" sz="2400" b="1" dirty="0"/>
              <a:t> = -</a:t>
            </a:r>
            <a:r>
              <a:rPr lang="en-GB" sz="2400" b="1" i="1" dirty="0" err="1"/>
              <a:t>W</a:t>
            </a:r>
            <a:r>
              <a:rPr lang="en-GB" sz="2400" b="1" baseline="-25000" dirty="0" err="1"/>
              <a:t>g</a:t>
            </a:r>
            <a:r>
              <a:rPr lang="en-GB" sz="2400" b="1" dirty="0"/>
              <a:t>  = + </a:t>
            </a:r>
            <a:r>
              <a:rPr lang="en-GB" sz="2400" b="1" i="1" dirty="0"/>
              <a:t>mgs</a:t>
            </a:r>
            <a:r>
              <a:rPr lang="en-GB" sz="2400" b="1" dirty="0"/>
              <a:t>(</a:t>
            </a:r>
            <a:r>
              <a:rPr lang="en-GB" sz="2400" b="1" dirty="0" err="1"/>
              <a:t>sinq</a:t>
            </a:r>
            <a:r>
              <a:rPr lang="en-GB" sz="2400" b="1" dirty="0"/>
              <a:t>)</a:t>
            </a:r>
            <a:endParaRPr lang="en-US" sz="2400" dirty="0"/>
          </a:p>
          <a:p>
            <a:r>
              <a:rPr lang="en-GB" sz="2400" b="1" dirty="0"/>
              <a:t>                             = (65kg)(9.80m/s</a:t>
            </a:r>
            <a:r>
              <a:rPr lang="en-GB" sz="2400" b="1" baseline="30000" dirty="0"/>
              <a:t>2</a:t>
            </a:r>
            <a:r>
              <a:rPr lang="en-GB" sz="2400" b="1" dirty="0"/>
              <a:t>)(600m) sin20</a:t>
            </a:r>
            <a:r>
              <a:rPr lang="en-GB" sz="2400" b="1" baseline="30000" dirty="0"/>
              <a:t>o</a:t>
            </a:r>
            <a:endParaRPr lang="en-US" sz="2400" dirty="0"/>
          </a:p>
          <a:p>
            <a:r>
              <a:rPr lang="en-GB" sz="2400" b="1" dirty="0"/>
              <a:t>(b) His power output is given by</a:t>
            </a:r>
            <a:endParaRPr lang="en-US" sz="2400" dirty="0"/>
          </a:p>
        </p:txBody>
      </p:sp>
      <p:pic>
        <p:nvPicPr>
          <p:cNvPr id="4098" name="Picture 2" descr="lect%2092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3768" y="4797152"/>
            <a:ext cx="6321283" cy="1340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266107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043608" y="1305342"/>
            <a:ext cx="7704856" cy="3908762"/>
          </a:xfrm>
          <a:prstGeom prst="rect">
            <a:avLst/>
          </a:prstGeom>
        </p:spPr>
        <p:txBody>
          <a:bodyPr wrap="square">
            <a:spAutoFit/>
          </a:bodyPr>
          <a:lstStyle/>
          <a:p>
            <a:r>
              <a:rPr lang="en-GB" sz="2800" dirty="0">
                <a:solidFill>
                  <a:srgbClr val="FF0000"/>
                </a:solidFill>
              </a:rPr>
              <a:t>Potential energy and conservation energy</a:t>
            </a:r>
            <a:endParaRPr lang="en-US" sz="2800" dirty="0">
              <a:solidFill>
                <a:srgbClr val="FF0000"/>
              </a:solidFill>
            </a:endParaRPr>
          </a:p>
          <a:p>
            <a:pPr algn="r"/>
            <a:r>
              <a:rPr lang="ar-SA" sz="2000" b="1" dirty="0"/>
              <a:t>طاقة </a:t>
            </a:r>
            <a:r>
              <a:rPr lang="ar-SA" sz="2000" b="1" dirty="0" smtClean="0"/>
              <a:t>ال</a:t>
            </a:r>
            <a:r>
              <a:rPr lang="ar-IQ" sz="2000" b="1" dirty="0" smtClean="0"/>
              <a:t>كامنة </a:t>
            </a:r>
            <a:r>
              <a:rPr lang="ar-SA" sz="2000" b="1" dirty="0" smtClean="0"/>
              <a:t>وقانون </a:t>
            </a:r>
            <a:r>
              <a:rPr lang="ar-SA" sz="2000" b="1" dirty="0"/>
              <a:t>الحفاظ على الطاقة</a:t>
            </a:r>
            <a:endParaRPr lang="en-US" sz="2000" dirty="0"/>
          </a:p>
          <a:p>
            <a:pPr algn="r"/>
            <a:endParaRPr lang="en-US" sz="2000" b="1" dirty="0" smtClean="0"/>
          </a:p>
          <a:p>
            <a:pPr algn="r"/>
            <a:r>
              <a:rPr lang="ar-SA" sz="2000" b="1" dirty="0" smtClean="0"/>
              <a:t>درسنا </a:t>
            </a:r>
            <a:r>
              <a:rPr lang="ar-SA" sz="2000" b="1" dirty="0"/>
              <a:t>في الفصل السابق مفهوم طاقة الحركة </a:t>
            </a:r>
            <a:r>
              <a:rPr lang="en-US" sz="2000" b="1" dirty="0"/>
              <a:t> </a:t>
            </a:r>
            <a:r>
              <a:rPr lang="en-GB" sz="2000" b="1" i="1" dirty="0"/>
              <a:t>Kinetic</a:t>
            </a:r>
            <a:r>
              <a:rPr lang="en-GB" sz="2000" b="1" dirty="0"/>
              <a:t> </a:t>
            </a:r>
            <a:r>
              <a:rPr lang="en-GB" sz="2000" b="1" i="1" dirty="0"/>
              <a:t>energy</a:t>
            </a:r>
            <a:r>
              <a:rPr lang="ar-SA" sz="2000" b="1" dirty="0"/>
              <a:t>لجسم متحرك ووجدنا أن طاقة حركة الجسم تتغير عندما يبذل شغل على الجسم.  سندرس في هذا الفصل نوعاً آخر من أنواع الطاقة الميكانيكية وهو طاقة الوضع </a:t>
            </a:r>
            <a:r>
              <a:rPr lang="en-GB" sz="2000" b="1" i="1" dirty="0"/>
              <a:t>Potential energy</a:t>
            </a:r>
            <a:r>
              <a:rPr lang="ar-SA" sz="2000" b="1" dirty="0"/>
              <a:t>.  ويمكن لطاقة الوضع أن تتحول إلى طاقة حركة أو إلى بذل شغل.  وتجدر الإشارة هنا إلى أن أنواع القوى التي درسناها هي إما قوة عجلة الجاذبية الأرضية (</a:t>
            </a:r>
            <a:r>
              <a:rPr lang="en-US" sz="2000" b="1" i="1" dirty="0" err="1"/>
              <a:t>F</a:t>
            </a:r>
            <a:r>
              <a:rPr lang="en-US" sz="2000" b="1" baseline="-25000" dirty="0" err="1"/>
              <a:t>g</a:t>
            </a:r>
            <a:r>
              <a:rPr lang="ar-SA" sz="2000" b="1" dirty="0"/>
              <a:t>) </a:t>
            </a:r>
            <a:r>
              <a:rPr lang="ar-SA" sz="2000" b="1" dirty="0" err="1"/>
              <a:t>أوقوة</a:t>
            </a:r>
            <a:r>
              <a:rPr lang="ar-SA" sz="2000" b="1" dirty="0"/>
              <a:t> الاحتكاك (</a:t>
            </a:r>
            <a:r>
              <a:rPr lang="en-US" sz="2000" b="1" i="1" dirty="0"/>
              <a:t>f</a:t>
            </a:r>
            <a:r>
              <a:rPr lang="ar-SA" sz="2000" b="1" dirty="0"/>
              <a:t>) </a:t>
            </a:r>
            <a:r>
              <a:rPr lang="ar-SA" sz="2000" b="1" dirty="0" err="1"/>
              <a:t>أوقوة</a:t>
            </a:r>
            <a:r>
              <a:rPr lang="ar-SA" sz="2000" b="1" dirty="0"/>
              <a:t> الشد  (</a:t>
            </a:r>
            <a:r>
              <a:rPr lang="en-US" sz="2000" b="1" i="1" dirty="0"/>
              <a:t>T</a:t>
            </a:r>
            <a:r>
              <a:rPr lang="ar-SA" sz="2000" b="1" dirty="0"/>
              <a:t>) </a:t>
            </a:r>
            <a:r>
              <a:rPr lang="ar-SA" sz="2000" b="1" dirty="0" err="1"/>
              <a:t>أوالقوة</a:t>
            </a:r>
            <a:r>
              <a:rPr lang="ar-SA" sz="2000" b="1" dirty="0"/>
              <a:t> المؤثرة الخارجية (</a:t>
            </a:r>
            <a:r>
              <a:rPr lang="en-US" sz="2000" b="1" i="1" dirty="0" err="1"/>
              <a:t>F</a:t>
            </a:r>
            <a:r>
              <a:rPr lang="en-US" sz="2000" b="1" baseline="-25000" dirty="0" err="1"/>
              <a:t>app</a:t>
            </a:r>
            <a:r>
              <a:rPr lang="ar-SA" sz="2000" b="1" dirty="0"/>
              <a:t>)، هذه القوى تقسم إلى نوعين، إما قوى محافظة </a:t>
            </a:r>
            <a:r>
              <a:rPr lang="en-US" sz="2000" b="1" i="1" dirty="0"/>
              <a:t>conservative forces</a:t>
            </a:r>
            <a:r>
              <a:rPr lang="ar-SA" sz="2000" b="1" dirty="0"/>
              <a:t> أو قوى غير محافظة </a:t>
            </a:r>
            <a:r>
              <a:rPr lang="en-US" sz="2000" b="1" i="1" dirty="0"/>
              <a:t>non-conservative</a:t>
            </a:r>
            <a:r>
              <a:rPr lang="ar-SA" sz="2000" b="1" dirty="0"/>
              <a:t>.  فإذا كان الشغل الناتج عن قوة ما لا يعتمد على المسار فإن هذه القوة تكون محافظة، أما إذا كان الشغل يعتمد على المسار فإن هذه القوة تكون غير محافظة.</a:t>
            </a:r>
            <a:endParaRPr lang="en-US" sz="2000" dirty="0"/>
          </a:p>
        </p:txBody>
      </p:sp>
    </p:spTree>
    <p:extLst>
      <p:ext uri="{BB962C8B-B14F-4D97-AF65-F5344CB8AC3E}">
        <p14:creationId xmlns:p14="http://schemas.microsoft.com/office/powerpoint/2010/main" val="34142733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87624" y="620688"/>
            <a:ext cx="6858000" cy="1200329"/>
          </a:xfrm>
          <a:prstGeom prst="rect">
            <a:avLst/>
          </a:prstGeom>
        </p:spPr>
        <p:txBody>
          <a:bodyPr wrap="square">
            <a:spAutoFit/>
          </a:bodyPr>
          <a:lstStyle/>
          <a:p>
            <a:r>
              <a:rPr lang="en-GB" b="1" dirty="0"/>
              <a:t>Conservative forces</a:t>
            </a:r>
            <a:endParaRPr lang="en-US" dirty="0"/>
          </a:p>
          <a:p>
            <a:r>
              <a:rPr lang="en-GB" b="1" dirty="0"/>
              <a:t>A force is conservative when the </a:t>
            </a:r>
            <a:r>
              <a:rPr lang="en-GB" b="1" i="1" dirty="0"/>
              <a:t>work</a:t>
            </a:r>
            <a:r>
              <a:rPr lang="en-GB" b="1" dirty="0"/>
              <a:t> done by that </a:t>
            </a:r>
            <a:r>
              <a:rPr lang="en-GB" b="1" i="1" dirty="0"/>
              <a:t>force</a:t>
            </a:r>
            <a:r>
              <a:rPr lang="en-GB" b="1" dirty="0"/>
              <a:t> acting on a particle moving between two points is </a:t>
            </a:r>
            <a:r>
              <a:rPr lang="en-GB" b="1" i="1" dirty="0"/>
              <a:t>independents</a:t>
            </a:r>
            <a:r>
              <a:rPr lang="en-GB" b="1" dirty="0"/>
              <a:t> of the path the particle takes between the points.</a:t>
            </a:r>
            <a:endParaRPr lang="en-US" dirty="0"/>
          </a:p>
        </p:txBody>
      </p:sp>
      <p:pic>
        <p:nvPicPr>
          <p:cNvPr id="5122" name="Picture 2" descr="lect%201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2429335"/>
            <a:ext cx="7523707" cy="22048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983438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lect%201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3284984"/>
            <a:ext cx="7628508" cy="19728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مستطيل 2"/>
          <p:cNvSpPr/>
          <p:nvPr/>
        </p:nvSpPr>
        <p:spPr>
          <a:xfrm>
            <a:off x="1039268" y="1052736"/>
            <a:ext cx="7056784" cy="936104"/>
          </a:xfrm>
          <a:prstGeom prst="rect">
            <a:avLst/>
          </a:prstGeom>
        </p:spPr>
        <p:txBody>
          <a:bodyPr wrap="square">
            <a:spAutoFit/>
          </a:bodyPr>
          <a:lstStyle/>
          <a:p>
            <a:r>
              <a:rPr lang="en-US" b="1" dirty="0"/>
              <a:t>The total work done by a conservative force on a particle is zero when the particle moves around any closed path and returns to its initial position.</a:t>
            </a:r>
            <a:endParaRPr lang="en-US" dirty="0"/>
          </a:p>
        </p:txBody>
      </p:sp>
    </p:spTree>
    <p:extLst>
      <p:ext uri="{BB962C8B-B14F-4D97-AF65-F5344CB8AC3E}">
        <p14:creationId xmlns:p14="http://schemas.microsoft.com/office/powerpoint/2010/main" val="9130645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lect%201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1484784"/>
            <a:ext cx="7290651" cy="3301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037371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4987" y="692696"/>
            <a:ext cx="9073008" cy="2862322"/>
          </a:xfrm>
          <a:prstGeom prst="rect">
            <a:avLst/>
          </a:prstGeom>
        </p:spPr>
        <p:txBody>
          <a:bodyPr wrap="square">
            <a:spAutoFit/>
          </a:bodyPr>
          <a:lstStyle/>
          <a:p>
            <a:pPr algn="r"/>
            <a:r>
              <a:rPr lang="ar-SA" sz="3600" b="1" dirty="0"/>
              <a:t>تعتبر قوة الجاذبية الأرضية مثالاً على القوة المحافظة، فعند نقل جسم من موضع إلى آخر فإن الشغل المبذول يعتمد على القوة </a:t>
            </a:r>
            <a:r>
              <a:rPr lang="en-GB" sz="3600" b="1" i="1" dirty="0"/>
              <a:t>mg</a:t>
            </a:r>
            <a:r>
              <a:rPr lang="ar-SA" sz="3600" b="1" dirty="0"/>
              <a:t> وعلى الإزاحة بين نقطتي البداية والنهاية، ولا يعتمد الشغل على المسار فإذا كانت نقطة البداية والنهاية لها نفس الارتفاع عن سطح الأرض فإن الشغل يكون صفراً. </a:t>
            </a:r>
            <a:endParaRPr lang="en-US" sz="3600" dirty="0"/>
          </a:p>
        </p:txBody>
      </p:sp>
      <p:pic>
        <p:nvPicPr>
          <p:cNvPr id="8194" name="Picture 2" descr="lect%201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4077072"/>
            <a:ext cx="6980893" cy="20608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79630412"/>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TotalTime>
  <Words>370</Words>
  <Application>Microsoft Office PowerPoint</Application>
  <PresentationFormat>عرض على الشاشة (3:4)‏</PresentationFormat>
  <Paragraphs>41</Paragraphs>
  <Slides>13</Slides>
  <Notes>0</Notes>
  <HiddenSlides>0</HiddenSlides>
  <MMClips>0</MMClips>
  <ScaleCrop>false</ScaleCrop>
  <HeadingPairs>
    <vt:vector size="4" baseType="variant">
      <vt:variant>
        <vt:lpstr>نسق</vt:lpstr>
      </vt:variant>
      <vt:variant>
        <vt:i4>1</vt:i4>
      </vt:variant>
      <vt:variant>
        <vt:lpstr>عناوين الشرائح</vt:lpstr>
      </vt:variant>
      <vt:variant>
        <vt:i4>13</vt:i4>
      </vt:variant>
    </vt:vector>
  </HeadingPairs>
  <TitlesOfParts>
    <vt:vector size="14" baseType="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zoher</dc:creator>
  <cp:lastModifiedBy>zoher</cp:lastModifiedBy>
  <cp:revision>6</cp:revision>
  <dcterms:created xsi:type="dcterms:W3CDTF">2018-11-17T21:21:57Z</dcterms:created>
  <dcterms:modified xsi:type="dcterms:W3CDTF">2018-11-17T21:49:38Z</dcterms:modified>
</cp:coreProperties>
</file>