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EDF4DEF-654D-479E-BB2E-72564834DDF7}"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13115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DF4DEF-654D-479E-BB2E-72564834DDF7}"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2114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DF4DEF-654D-479E-BB2E-72564834DDF7}"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109608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DF4DEF-654D-479E-BB2E-72564834DDF7}"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2860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DF4DEF-654D-479E-BB2E-72564834DDF7}"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360125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EDF4DEF-654D-479E-BB2E-72564834DDF7}" type="datetimeFigureOut">
              <a:rPr lang="en-US" smtClean="0"/>
              <a:t>11/18/2018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315296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EDF4DEF-654D-479E-BB2E-72564834DDF7}" type="datetimeFigureOut">
              <a:rPr lang="en-US" smtClean="0"/>
              <a:t>11/18/2018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94672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EDF4DEF-654D-479E-BB2E-72564834DDF7}" type="datetimeFigureOut">
              <a:rPr lang="en-US" smtClean="0"/>
              <a:t>11/18/2018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393473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DF4DEF-654D-479E-BB2E-72564834DDF7}" type="datetimeFigureOut">
              <a:rPr lang="en-US" smtClean="0"/>
              <a:t>11/18/2018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2092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DF4DEF-654D-479E-BB2E-72564834DDF7}" type="datetimeFigureOut">
              <a:rPr lang="en-US" smtClean="0"/>
              <a:t>11/18/2018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130552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DF4DEF-654D-479E-BB2E-72564834DDF7}" type="datetimeFigureOut">
              <a:rPr lang="en-US" smtClean="0"/>
              <a:t>11/18/2018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F26A6B-75E8-4330-9400-B2AD95291C0D}" type="slidenum">
              <a:rPr lang="en-US" smtClean="0"/>
              <a:t>‹#›</a:t>
            </a:fld>
            <a:endParaRPr lang="en-US"/>
          </a:p>
        </p:txBody>
      </p:sp>
    </p:spTree>
    <p:extLst>
      <p:ext uri="{BB962C8B-B14F-4D97-AF65-F5344CB8AC3E}">
        <p14:creationId xmlns:p14="http://schemas.microsoft.com/office/powerpoint/2010/main" val="280258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F4DEF-654D-479E-BB2E-72564834DDF7}" type="datetimeFigureOut">
              <a:rPr lang="en-US" smtClean="0"/>
              <a:t>11/18/2018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26A6B-75E8-4330-9400-B2AD95291C0D}" type="slidenum">
              <a:rPr lang="en-US" smtClean="0"/>
              <a:t>‹#›</a:t>
            </a:fld>
            <a:endParaRPr lang="en-US"/>
          </a:p>
        </p:txBody>
      </p:sp>
    </p:spTree>
    <p:extLst>
      <p:ext uri="{BB962C8B-B14F-4D97-AF65-F5344CB8AC3E}">
        <p14:creationId xmlns:p14="http://schemas.microsoft.com/office/powerpoint/2010/main" val="419250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http://hazemsakeek.com/Physics_Lectures/Mechanics/mechanicsimages/lect%2094.gif" TargetMode="External"/><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71800" y="575102"/>
            <a:ext cx="5868144" cy="523220"/>
          </a:xfrm>
          <a:prstGeom prst="rect">
            <a:avLst/>
          </a:prstGeom>
        </p:spPr>
        <p:txBody>
          <a:bodyPr wrap="square">
            <a:spAutoFit/>
          </a:bodyPr>
          <a:lstStyle/>
          <a:p>
            <a:pPr algn="r" rtl="1"/>
            <a:r>
              <a:rPr lang="ar-SA" sz="2800" b="1" dirty="0">
                <a:solidFill>
                  <a:srgbClr val="FF0000"/>
                </a:solidFill>
              </a:rPr>
              <a:t>الشغل </a:t>
            </a:r>
            <a:r>
              <a:rPr lang="ar-SA" sz="2800" b="1" dirty="0" smtClean="0">
                <a:solidFill>
                  <a:srgbClr val="FF0000"/>
                </a:solidFill>
              </a:rPr>
              <a:t>والطاقة</a:t>
            </a:r>
            <a:r>
              <a:rPr lang="en-US" sz="2800" b="1" dirty="0" smtClean="0">
                <a:solidFill>
                  <a:srgbClr val="FF0000"/>
                </a:solidFill>
              </a:rPr>
              <a:t>    </a:t>
            </a:r>
            <a:r>
              <a:rPr lang="en-GB" sz="2800" b="1" cap="small" dirty="0" smtClean="0">
                <a:solidFill>
                  <a:srgbClr val="FF0000"/>
                </a:solidFill>
              </a:rPr>
              <a:t>Work </a:t>
            </a:r>
            <a:r>
              <a:rPr lang="en-GB" sz="2800" b="1" cap="small" dirty="0">
                <a:solidFill>
                  <a:srgbClr val="FF0000"/>
                </a:solidFill>
              </a:rPr>
              <a:t>and </a:t>
            </a:r>
            <a:r>
              <a:rPr lang="en-GB" sz="2800" b="1" cap="small" dirty="0" smtClean="0">
                <a:solidFill>
                  <a:srgbClr val="FF0000"/>
                </a:solidFill>
              </a:rPr>
              <a:t>Energy      </a:t>
            </a:r>
            <a:endParaRPr lang="en-US" sz="2800" dirty="0">
              <a:solidFill>
                <a:srgbClr val="FF0000"/>
              </a:solidFill>
            </a:endParaRPr>
          </a:p>
        </p:txBody>
      </p:sp>
      <p:pic>
        <p:nvPicPr>
          <p:cNvPr id="1026" name="Picture 2" descr="lect%20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315" y="2420888"/>
            <a:ext cx="4249335" cy="1919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89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980728"/>
            <a:ext cx="6318448" cy="3416320"/>
          </a:xfrm>
          <a:prstGeom prst="rect">
            <a:avLst/>
          </a:prstGeom>
        </p:spPr>
        <p:txBody>
          <a:bodyPr wrap="square">
            <a:spAutoFit/>
          </a:bodyPr>
          <a:lstStyle/>
          <a:p>
            <a:r>
              <a:rPr lang="en-US" sz="2400" b="1" dirty="0"/>
              <a:t>Example</a:t>
            </a:r>
            <a:endParaRPr lang="en-US" sz="2400" dirty="0"/>
          </a:p>
          <a:p>
            <a:r>
              <a:rPr lang="en-GB" sz="2400" b="1" dirty="0"/>
              <a:t>Find the work done by a 45N force in pulling the luggage carrier shown in Figure 4.2 at an angle </a:t>
            </a:r>
            <a:r>
              <a:rPr lang="en-GB" sz="2400" b="1" i="1" dirty="0"/>
              <a:t>q</a:t>
            </a:r>
            <a:r>
              <a:rPr lang="en-GB" sz="2400" b="1" dirty="0"/>
              <a:t> = 50</a:t>
            </a:r>
            <a:r>
              <a:rPr lang="en-GB" sz="2400" b="1" baseline="30000" dirty="0"/>
              <a:t>o</a:t>
            </a:r>
            <a:r>
              <a:rPr lang="en-GB" sz="2400" b="1" dirty="0"/>
              <a:t> for a distance </a:t>
            </a:r>
            <a:r>
              <a:rPr lang="en-GB" sz="2400" b="1" i="1" dirty="0"/>
              <a:t>s</a:t>
            </a:r>
            <a:r>
              <a:rPr lang="en-GB" sz="2400" b="1" dirty="0"/>
              <a:t> = 75m.</a:t>
            </a:r>
            <a:endParaRPr lang="en-US" sz="2400" dirty="0"/>
          </a:p>
          <a:p>
            <a:r>
              <a:rPr lang="en-GB" sz="2400" b="1" dirty="0"/>
              <a:t> </a:t>
            </a:r>
            <a:endParaRPr lang="en-US" sz="2400" dirty="0"/>
          </a:p>
          <a:p>
            <a:r>
              <a:rPr lang="en-US" sz="2400" b="1" dirty="0"/>
              <a:t>Solution</a:t>
            </a:r>
            <a:endParaRPr lang="en-US" sz="2400" dirty="0"/>
          </a:p>
          <a:p>
            <a:r>
              <a:rPr lang="en-GB" sz="2400" b="1" dirty="0"/>
              <a:t>According to equation </a:t>
            </a:r>
            <a:r>
              <a:rPr lang="en-US" sz="2400" b="1" dirty="0"/>
              <a:t>above </a:t>
            </a:r>
            <a:r>
              <a:rPr lang="en-GB" sz="2400" b="1" dirty="0"/>
              <a:t> the work done on the luggage carrier is</a:t>
            </a:r>
            <a:endParaRPr lang="en-US" sz="2400" dirty="0"/>
          </a:p>
          <a:p>
            <a:r>
              <a:rPr lang="en-GB" sz="2400" b="1" dirty="0"/>
              <a:t>            </a:t>
            </a:r>
            <a:r>
              <a:rPr lang="en-GB" sz="2400" b="1" i="1" dirty="0"/>
              <a:t>W</a:t>
            </a:r>
            <a:r>
              <a:rPr lang="en-GB" sz="2400" b="1" dirty="0"/>
              <a:t> = (</a:t>
            </a:r>
            <a:r>
              <a:rPr lang="en-GB" sz="2400" b="1" i="1" dirty="0" err="1"/>
              <a:t>F</a:t>
            </a:r>
            <a:r>
              <a:rPr lang="en-GB" sz="2400" b="1" dirty="0" err="1"/>
              <a:t>cos</a:t>
            </a:r>
            <a:r>
              <a:rPr lang="en-GB" sz="2400" b="1" i="1" dirty="0" err="1"/>
              <a:t>q</a:t>
            </a:r>
            <a:r>
              <a:rPr lang="en-GB" sz="2400" b="1" dirty="0"/>
              <a:t> ) </a:t>
            </a:r>
            <a:r>
              <a:rPr lang="en-GB" sz="2400" b="1" i="1" dirty="0"/>
              <a:t>s</a:t>
            </a:r>
            <a:r>
              <a:rPr lang="en-GB" sz="2400" b="1" dirty="0"/>
              <a:t> = 45 </a:t>
            </a:r>
            <a:r>
              <a:rPr lang="en-GB" sz="2400" b="1" dirty="0" err="1"/>
              <a:t>cos</a:t>
            </a:r>
            <a:r>
              <a:rPr lang="en-GB" sz="2400" b="1" dirty="0"/>
              <a:t> 50</a:t>
            </a:r>
            <a:r>
              <a:rPr lang="en-GB" sz="2400" b="1" baseline="30000" dirty="0"/>
              <a:t>o</a:t>
            </a:r>
            <a:r>
              <a:rPr lang="en-GB" sz="2400" b="1" dirty="0"/>
              <a:t> × 75 = 2170J </a:t>
            </a:r>
            <a:endParaRPr lang="en-US" sz="2400" dirty="0"/>
          </a:p>
        </p:txBody>
      </p:sp>
    </p:spTree>
    <p:extLst>
      <p:ext uri="{BB962C8B-B14F-4D97-AF65-F5344CB8AC3E}">
        <p14:creationId xmlns:p14="http://schemas.microsoft.com/office/powerpoint/2010/main" val="175539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95736" y="620688"/>
            <a:ext cx="3328925" cy="369332"/>
          </a:xfrm>
          <a:prstGeom prst="rect">
            <a:avLst/>
          </a:prstGeom>
        </p:spPr>
        <p:txBody>
          <a:bodyPr wrap="none">
            <a:spAutoFit/>
          </a:bodyPr>
          <a:lstStyle/>
          <a:p>
            <a:r>
              <a:rPr lang="en-US" b="1" i="1" dirty="0"/>
              <a:t>Work can be positive or negative</a:t>
            </a:r>
            <a:endParaRPr lang="en-US" dirty="0"/>
          </a:p>
        </p:txBody>
      </p:sp>
      <p:pic>
        <p:nvPicPr>
          <p:cNvPr id="3074" name="Picture 2" descr="lect%20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7658390" cy="4869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2081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1168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8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80728"/>
            <a:ext cx="7848872" cy="4401205"/>
          </a:xfrm>
          <a:prstGeom prst="rect">
            <a:avLst/>
          </a:prstGeom>
        </p:spPr>
        <p:txBody>
          <a:bodyPr wrap="square">
            <a:spAutoFit/>
          </a:bodyPr>
          <a:lstStyle/>
          <a:p>
            <a:pPr algn="r"/>
            <a:r>
              <a:rPr lang="ar-SA" sz="2800" b="1" dirty="0"/>
              <a:t>إن مفهوم الشغل والطاقة مهم جداً في علم الفيزياء، حيث توجد الطاقة في الطبيعة في صور مختلفة مثل الطاقة الميكانيكية </a:t>
            </a:r>
            <a:r>
              <a:rPr lang="en-GB" sz="2800" b="1" i="1" dirty="0"/>
              <a:t>Mechanical energy</a:t>
            </a:r>
            <a:r>
              <a:rPr lang="ar-SA" sz="2800" b="1" dirty="0"/>
              <a:t>، والطاقة الكهرومغناطيسية </a:t>
            </a:r>
            <a:r>
              <a:rPr lang="en-GB" sz="2800" b="1" i="1" dirty="0"/>
              <a:t>Electromagnetic energy</a:t>
            </a:r>
            <a:r>
              <a:rPr lang="ar-SA" sz="2800" b="1" dirty="0"/>
              <a:t>، والطاقة الكيميائية </a:t>
            </a:r>
            <a:r>
              <a:rPr lang="en-GB" sz="2800" b="1" i="1" dirty="0"/>
              <a:t>Chemical energy</a:t>
            </a:r>
            <a:r>
              <a:rPr lang="ar-SA" sz="2800" b="1" dirty="0"/>
              <a:t>، والطاقة الحرارية </a:t>
            </a:r>
            <a:r>
              <a:rPr lang="en-GB" sz="2800" b="1" i="1" dirty="0"/>
              <a:t>Thermal energy</a:t>
            </a:r>
            <a:r>
              <a:rPr lang="ar-SA" sz="2800" b="1" dirty="0"/>
              <a:t>، والطاقة النووية </a:t>
            </a:r>
            <a:r>
              <a:rPr lang="en-GB" sz="2800" b="1" i="1" dirty="0"/>
              <a:t>Nuclear energy</a:t>
            </a:r>
            <a:r>
              <a:rPr lang="ar-SA" sz="2800" b="1" dirty="0"/>
              <a:t>.  إن الطاقة بصورها المختلفة تتحول من شكل إلى آخر ولكن في النهاية الطاقة الكلية ثابتة.  فمثلا الطاقة الكيميائية المختزنة في بطارية تتحول إلى طاقة كهربية لتتحول بدورها إلى طاقة حركية. ودراسة تحولات الطاقة مهم جداً لجميع العلوم.</a:t>
            </a:r>
            <a:endParaRPr lang="en-US" sz="2800" dirty="0"/>
          </a:p>
        </p:txBody>
      </p:sp>
    </p:spTree>
    <p:extLst>
      <p:ext uri="{BB962C8B-B14F-4D97-AF65-F5344CB8AC3E}">
        <p14:creationId xmlns:p14="http://schemas.microsoft.com/office/powerpoint/2010/main" val="73790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ect%20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763" y="808037"/>
            <a:ext cx="5656485" cy="4927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90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268760"/>
            <a:ext cx="6822504" cy="3416320"/>
          </a:xfrm>
          <a:prstGeom prst="rect">
            <a:avLst/>
          </a:prstGeom>
        </p:spPr>
        <p:txBody>
          <a:bodyPr wrap="square">
            <a:spAutoFit/>
          </a:bodyPr>
          <a:lstStyle/>
          <a:p>
            <a:pPr algn="just" rtl="1"/>
            <a:r>
              <a:rPr lang="ar-SA" sz="2400" b="1" dirty="0"/>
              <a:t>وفى هذا الجزء من المقرر سوف نركز على </a:t>
            </a:r>
            <a:r>
              <a:rPr lang="en-GB" sz="2400" b="1" i="1" dirty="0"/>
              <a:t>Mechanical energy</a:t>
            </a:r>
            <a:r>
              <a:rPr lang="ar-SA" sz="2400" b="1" dirty="0"/>
              <a:t>.  وذلك لأنه يعتمد على مفاهيم القوة التي وضعها نيوتن في القوانين الثلاثة، ويجدر الذكر هنا أن الشغل والطاقة كميات قياسية وبالتالي فإن التعامل معها سيكون أسهل من استخدام قوانين نيوتن للحركة، وذلك لأننا كنا نتعامل وبشكل مباشر مع القوة وهى كمية متجهة.  وحيث أننا لم نجد أية صعوبة في تطبيق قوانين نيوتن وذلك لأن مقدار القوة المؤثرة على حركة الأجسام ثابت، ولكن إذا ما أصبحت القوة متغيرة وبالتالي فإن العجلة ستكون متغيرة وهنا يكون التعامل مع مفهوم الشغل والطاقة اسهل بكثير في مثل هذه الحالات.</a:t>
            </a:r>
            <a:endParaRPr lang="en-US" sz="2400" dirty="0"/>
          </a:p>
        </p:txBody>
      </p:sp>
    </p:spTree>
    <p:extLst>
      <p:ext uri="{BB962C8B-B14F-4D97-AF65-F5344CB8AC3E}">
        <p14:creationId xmlns:p14="http://schemas.microsoft.com/office/powerpoint/2010/main" val="73790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ect%20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88640"/>
            <a:ext cx="1984077" cy="64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90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903472"/>
            <a:ext cx="6318448" cy="2677656"/>
          </a:xfrm>
          <a:prstGeom prst="rect">
            <a:avLst/>
          </a:prstGeom>
        </p:spPr>
        <p:txBody>
          <a:bodyPr wrap="square">
            <a:spAutoFit/>
          </a:bodyPr>
          <a:lstStyle/>
          <a:p>
            <a:pPr algn="r" rtl="1"/>
            <a:r>
              <a:rPr lang="ar-SA" sz="2800" b="1" dirty="0"/>
              <a:t> ولكن قبل أن نتناول موضوع الطاقة فإننا سوف نوضح مفهوم الشغل الذي هو حلقة الوصل ما بين القوة والطاقة.</a:t>
            </a:r>
            <a:endParaRPr lang="en-US" sz="2800" dirty="0"/>
          </a:p>
          <a:p>
            <a:pPr algn="r" rtl="1"/>
            <a:r>
              <a:rPr lang="ar-SA" sz="2800" b="1" dirty="0"/>
              <a:t>والشغل قد يكون ناتجاً من قوة ثابتة </a:t>
            </a:r>
            <a:r>
              <a:rPr lang="en-GB" sz="2800" b="1" i="1" dirty="0"/>
              <a:t>constant force</a:t>
            </a:r>
            <a:r>
              <a:rPr lang="ar-SA" sz="2800" b="1" dirty="0"/>
              <a:t> أو من قوة متغيرة </a:t>
            </a:r>
            <a:r>
              <a:rPr lang="en-GB" sz="2800" b="1" i="1" dirty="0"/>
              <a:t>varying</a:t>
            </a:r>
            <a:r>
              <a:rPr lang="en-GB" sz="2800" b="1" dirty="0"/>
              <a:t> </a:t>
            </a:r>
            <a:r>
              <a:rPr lang="en-GB" sz="2800" b="1" i="1" dirty="0"/>
              <a:t>force</a:t>
            </a:r>
            <a:r>
              <a:rPr lang="ar-SA" sz="2800" b="1" dirty="0"/>
              <a:t>.  وسوف ندرس كلا النوعين في هذا الفصل.</a:t>
            </a:r>
            <a:endParaRPr lang="en-US" sz="2800" dirty="0"/>
          </a:p>
        </p:txBody>
      </p:sp>
    </p:spTree>
    <p:extLst>
      <p:ext uri="{BB962C8B-B14F-4D97-AF65-F5344CB8AC3E}">
        <p14:creationId xmlns:p14="http://schemas.microsoft.com/office/powerpoint/2010/main" val="73790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647" y="16752"/>
            <a:ext cx="8496944"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0000"/>
                </a:solidFill>
                <a:effectLst/>
                <a:latin typeface="Arial" pitchFamily="34" charset="0"/>
                <a:ea typeface="Times New Roman" pitchFamily="18" charset="0"/>
                <a:cs typeface="Simplified Arabic" pitchFamily="18" charset="-78"/>
              </a:rPr>
              <a:t>Work done by a </a:t>
            </a:r>
            <a:r>
              <a:rPr kumimoji="0" lang="en-GB" sz="1600" b="1" i="1" u="sng" strike="noStrike" cap="none" normalizeH="0" baseline="0" dirty="0" smtClean="0">
                <a:ln>
                  <a:noFill/>
                </a:ln>
                <a:solidFill>
                  <a:srgbClr val="FF0000"/>
                </a:solidFill>
                <a:effectLst/>
                <a:latin typeface="Arial" pitchFamily="34" charset="0"/>
                <a:ea typeface="Times New Roman" pitchFamily="18" charset="0"/>
                <a:cs typeface="Simplified Arabic" pitchFamily="18" charset="-78"/>
              </a:rPr>
              <a:t>constant force</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اعتبر وجود جسم يتحرك إزاحة مقدارها </a:t>
            </a:r>
            <a:r>
              <a:rPr kumimoji="0" lang="en-GB" sz="32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s</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تحت تأثير قوة </a:t>
            </a:r>
            <a:r>
              <a:rPr kumimoji="0" lang="en-GB" sz="32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F</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وهنا سوف نأخذ حالة بسيطة عندما تكون الزاوية بين متجه القوة ومتجه الإزاحة يساوي صفراً وفي الحالة الثانية عندما تكون هناك زاوية بين متجه الإزاحة ومتجه القوة وذلك للتوصل إلى القانون العام للشغل.</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imes New Roman"/>
                <a:ea typeface="Times New Roman" pitchFamily="18" charset="0"/>
                <a:cs typeface="Simplified Arabic" pitchFamily="18" charset="-78"/>
              </a:rPr>
              <a:t>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FF"/>
                </a:solidFill>
                <a:effectLst/>
                <a:latin typeface="Times New Roman"/>
                <a:ea typeface="Times New Roman" pitchFamily="18" charset="0"/>
                <a:cs typeface="Simplified Arabic" pitchFamily="18" charset="-78"/>
              </a:rPr>
              <a:t> قوة منتظمة في اتجاه الحركة</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7" name="Picture 1" descr="http://hazemsakeek.com/Physics_Lectures/Mechanics/mechanicsimages/lect%2094.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95536" y="4005064"/>
            <a:ext cx="6536862"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09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908720"/>
            <a:ext cx="4510466" cy="369332"/>
          </a:xfrm>
          <a:prstGeom prst="rect">
            <a:avLst/>
          </a:prstGeom>
        </p:spPr>
        <p:txBody>
          <a:bodyPr wrap="none">
            <a:spAutoFit/>
          </a:bodyPr>
          <a:lstStyle/>
          <a:p>
            <a:r>
              <a:rPr lang="en-GB" b="1" dirty="0"/>
              <a:t>The work in this case is given by the equation</a:t>
            </a:r>
            <a:endParaRPr lang="en-US" dirty="0"/>
          </a:p>
        </p:txBody>
      </p:sp>
      <p:sp>
        <p:nvSpPr>
          <p:cNvPr id="3" name="مستطيل 2"/>
          <p:cNvSpPr/>
          <p:nvPr/>
        </p:nvSpPr>
        <p:spPr>
          <a:xfrm>
            <a:off x="5436096" y="1484784"/>
            <a:ext cx="1539541" cy="369332"/>
          </a:xfrm>
          <a:prstGeom prst="rect">
            <a:avLst/>
          </a:prstGeom>
        </p:spPr>
        <p:txBody>
          <a:bodyPr wrap="square">
            <a:spAutoFit/>
          </a:bodyPr>
          <a:lstStyle/>
          <a:p>
            <a:r>
              <a:rPr lang="en-GB" b="1" i="1" dirty="0"/>
              <a:t>W</a:t>
            </a:r>
            <a:r>
              <a:rPr lang="en-GB" b="1" dirty="0"/>
              <a:t> = </a:t>
            </a:r>
            <a:r>
              <a:rPr lang="en-GB" b="1" i="1" dirty="0"/>
              <a:t>F</a:t>
            </a:r>
            <a:r>
              <a:rPr lang="en-GB" b="1" dirty="0"/>
              <a:t> </a:t>
            </a:r>
            <a:r>
              <a:rPr lang="en-GB" b="1" i="1" dirty="0"/>
              <a:t>s</a:t>
            </a:r>
            <a:r>
              <a:rPr lang="en-GB" b="1" dirty="0"/>
              <a:t> </a:t>
            </a:r>
            <a:endParaRPr lang="en-US" dirty="0"/>
          </a:p>
        </p:txBody>
      </p:sp>
      <p:sp>
        <p:nvSpPr>
          <p:cNvPr id="4" name="مستطيل 3"/>
          <p:cNvSpPr/>
          <p:nvPr/>
        </p:nvSpPr>
        <p:spPr>
          <a:xfrm>
            <a:off x="5004048" y="2060848"/>
            <a:ext cx="3316934" cy="369332"/>
          </a:xfrm>
          <a:prstGeom prst="rect">
            <a:avLst/>
          </a:prstGeom>
        </p:spPr>
        <p:txBody>
          <a:bodyPr wrap="none">
            <a:spAutoFit/>
          </a:bodyPr>
          <a:lstStyle/>
          <a:p>
            <a:pPr rtl="1"/>
            <a:r>
              <a:rPr lang="ar-SA" b="1" dirty="0"/>
              <a:t>  قوة منتظمة تعمل زاوية مع اتجاه الحركة</a:t>
            </a:r>
            <a:endParaRPr lang="en-US" dirty="0"/>
          </a:p>
        </p:txBody>
      </p:sp>
      <p:pic>
        <p:nvPicPr>
          <p:cNvPr id="1026" name="Picture 2" descr="lect%20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573016"/>
            <a:ext cx="7606393" cy="184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60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836712"/>
            <a:ext cx="6984776" cy="369332"/>
          </a:xfrm>
          <a:prstGeom prst="rect">
            <a:avLst/>
          </a:prstGeom>
        </p:spPr>
        <p:txBody>
          <a:bodyPr wrap="square">
            <a:spAutoFit/>
          </a:bodyPr>
          <a:lstStyle/>
          <a:p>
            <a:r>
              <a:rPr lang="en-US" b="1" dirty="0"/>
              <a:t>The work in this case is done by the horizontal component of the force</a:t>
            </a:r>
            <a:endParaRPr lang="en-US" dirty="0"/>
          </a:p>
        </p:txBody>
      </p:sp>
      <p:sp>
        <p:nvSpPr>
          <p:cNvPr id="3" name="مستطيل 2"/>
          <p:cNvSpPr/>
          <p:nvPr/>
        </p:nvSpPr>
        <p:spPr>
          <a:xfrm>
            <a:off x="5868144" y="1340768"/>
            <a:ext cx="1669496" cy="369332"/>
          </a:xfrm>
          <a:prstGeom prst="rect">
            <a:avLst/>
          </a:prstGeom>
        </p:spPr>
        <p:txBody>
          <a:bodyPr wrap="none">
            <a:spAutoFit/>
          </a:bodyPr>
          <a:lstStyle/>
          <a:p>
            <a:r>
              <a:rPr lang="en-GB" b="1" i="1" dirty="0" smtClean="0"/>
              <a:t>W</a:t>
            </a:r>
            <a:r>
              <a:rPr lang="en-GB" b="1" dirty="0" smtClean="0"/>
              <a:t> = </a:t>
            </a:r>
            <a:r>
              <a:rPr lang="en-GB" b="1" i="1" dirty="0" smtClean="0"/>
              <a:t>F</a:t>
            </a:r>
            <a:r>
              <a:rPr lang="en-GB" b="1" dirty="0" smtClean="0"/>
              <a:t> </a:t>
            </a:r>
            <a:r>
              <a:rPr lang="en-GB" b="1" dirty="0" err="1" smtClean="0"/>
              <a:t>cos</a:t>
            </a:r>
            <a:r>
              <a:rPr lang="en-US" b="1" dirty="0" smtClean="0"/>
              <a:t>q </a:t>
            </a:r>
            <a:r>
              <a:rPr lang="en-GB" b="1" i="1" dirty="0" smtClean="0"/>
              <a:t>s</a:t>
            </a:r>
            <a:r>
              <a:rPr lang="en-GB" b="1" dirty="0" smtClean="0"/>
              <a:t>      </a:t>
            </a:r>
            <a:endParaRPr lang="en-US" dirty="0"/>
          </a:p>
        </p:txBody>
      </p:sp>
      <p:sp>
        <p:nvSpPr>
          <p:cNvPr id="4" name="مستطيل 3"/>
          <p:cNvSpPr/>
          <p:nvPr/>
        </p:nvSpPr>
        <p:spPr>
          <a:xfrm>
            <a:off x="932292" y="1988840"/>
            <a:ext cx="6678488" cy="646331"/>
          </a:xfrm>
          <a:prstGeom prst="rect">
            <a:avLst/>
          </a:prstGeom>
        </p:spPr>
        <p:txBody>
          <a:bodyPr wrap="square">
            <a:spAutoFit/>
          </a:bodyPr>
          <a:lstStyle/>
          <a:p>
            <a:r>
              <a:rPr lang="en-GB" b="1" dirty="0"/>
              <a:t>The above equation can be written in the directional form as dot product</a:t>
            </a:r>
            <a:endParaRPr lang="en-US" dirty="0"/>
          </a:p>
        </p:txBody>
      </p:sp>
      <p:pic>
        <p:nvPicPr>
          <p:cNvPr id="2050" name="Picture 2" descr="lect%20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9300" y="2852936"/>
            <a:ext cx="4952292"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386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196</Words>
  <Application>Microsoft Office PowerPoint</Application>
  <PresentationFormat>عرض على الشاشة (3:4)‏</PresentationFormat>
  <Paragraphs>22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zoher</dc:creator>
  <cp:lastModifiedBy>zoher</cp:lastModifiedBy>
  <cp:revision>8</cp:revision>
  <dcterms:created xsi:type="dcterms:W3CDTF">2018-11-17T20:22:03Z</dcterms:created>
  <dcterms:modified xsi:type="dcterms:W3CDTF">2018-11-17T21:18:27Z</dcterms:modified>
</cp:coreProperties>
</file>