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6B27E-5AB5-4901-A153-BBE65EECAF5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AC482-305C-43E8-9057-34D62F2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7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AC482-305C-43E8-9057-34D62F267D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9F1803-18A0-4439-A3C5-339752345FC0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B76CE0-1D74-4B0A-A7C5-76CFDDD932A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7406640" cy="1752600"/>
          </a:xfrm>
        </p:spPr>
        <p:txBody>
          <a:bodyPr>
            <a:normAutofit/>
          </a:bodyPr>
          <a:lstStyle/>
          <a:p>
            <a:pPr rtl="1"/>
            <a:endParaRPr lang="en-US" sz="4000" dirty="0"/>
          </a:p>
        </p:txBody>
      </p:sp>
      <p:sp>
        <p:nvSpPr>
          <p:cNvPr id="6" name="عنوان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b="1" dirty="0"/>
              <a:t>مدرس المادة /      أ.م   هيام غائب حسين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محاضرات مادة التعليم الاسا 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3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التعليم الاساسي  ،مفهومه ،اهدافه ، مبرراته            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sz="4400" dirty="0" smtClean="0">
                <a:solidFill>
                  <a:schemeClr val="accent1"/>
                </a:solidFill>
              </a:rPr>
              <a:t> المحاضرة الاولى</a:t>
            </a:r>
          </a:p>
          <a:p>
            <a:r>
              <a:rPr lang="ar-IQ" dirty="0" smtClean="0"/>
              <a:t>ا</a:t>
            </a:r>
          </a:p>
        </p:txBody>
      </p:sp>
    </p:spTree>
    <p:extLst>
      <p:ext uri="{BB962C8B-B14F-4D97-AF65-F5344CB8AC3E}">
        <p14:creationId xmlns:p14="http://schemas.microsoft.com/office/powerpoint/2010/main" val="407346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78000"/>
              </p:ext>
            </p:extLst>
          </p:nvPr>
        </p:nvGraphicFramePr>
        <p:xfrm>
          <a:off x="1496884" y="160909"/>
          <a:ext cx="7632700" cy="6697091"/>
        </p:xfrm>
        <a:graphic>
          <a:graphicData uri="http://schemas.openxmlformats.org/drawingml/2006/table">
            <a:tbl>
              <a:tblPr/>
              <a:tblGrid>
                <a:gridCol w="7632700"/>
              </a:tblGrid>
              <a:tr h="88823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ويطلق مصطلح ( </a:t>
                      </a:r>
                      <a:r>
                        <a:rPr lang="ar-SA" sz="32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التعليم الأساسي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) على نظم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تعليمية بديلة غير تقليدية تضم سنوات المرحلتين الابتدائية والمتوسطة, </a:t>
                      </a:r>
                      <a:r>
                        <a:rPr lang="ar-SA" sz="32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و تم</a:t>
                      </a:r>
                      <a:r>
                        <a:rPr lang="ar-SA" sz="3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تعريف التعليم الأساسي بأنه 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: تعليم موحد توفره الدولة لجميع الأطفال ممن هم سن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المدرسة , مدته تسع سنوات يقوم على توفير الاحتياجات التعليمية الأساسية من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المعلومات والمعارف والمهارات , وتنمية الاتجاهات والقيم التي تمكن المتعلمين من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الاستمرار في التعليم والتدريب وفقاً لميولهم واستعدادهم وقدراتهم التي يهدف هذا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التعليم إلى تنميتها لمواجهة تحديات وظروف الحاضر وتطلعات المستقبل , في إطار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Verdana"/>
                        </a:rPr>
                        <a:t> </a:t>
                      </a:r>
                      <a:r>
                        <a:rPr lang="ar-SA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التنمية المجتمعية الشاملة</a:t>
                      </a:r>
                      <a:r>
                        <a:rPr lang="en-US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.</a:t>
                      </a:r>
                      <a:br>
                        <a:rPr lang="en-US" sz="3200" b="1" dirty="0">
                          <a:solidFill>
                            <a:srgbClr val="40404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</a:b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59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96913"/>
              </p:ext>
            </p:extLst>
          </p:nvPr>
        </p:nvGraphicFramePr>
        <p:xfrm>
          <a:off x="1447800" y="304800"/>
          <a:ext cx="7391400" cy="9548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1400"/>
              </a:tblGrid>
              <a:tr h="954887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0" dirty="0">
                          <a:solidFill>
                            <a:srgbClr val="FF0000"/>
                          </a:solidFill>
                          <a:effectLst/>
                        </a:rPr>
                        <a:t>اهداف التعليم الاساسي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/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1. </a:t>
                      </a:r>
                      <a:r>
                        <a:rPr lang="ar-SA" sz="2400" dirty="0">
                          <a:effectLst/>
                        </a:rPr>
                        <a:t>تنمية مختلف جوانب شخصية المتعلم تنمية شاملة متكاملة في إطار مبادئ العقيدة الإسلامية والثقافة العامة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2. </a:t>
                      </a:r>
                      <a:r>
                        <a:rPr lang="ar-SA" sz="2400" dirty="0">
                          <a:effectLst/>
                        </a:rPr>
                        <a:t>غرس الانتماء الوطني لدي المتعلم وتنمية قدرته على التفاعل مع العالم المحيط به</a:t>
                      </a:r>
                      <a:r>
                        <a:rPr lang="en-US" sz="2400" dirty="0">
                          <a:effectLst/>
                        </a:rPr>
                        <a:t> . 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3. </a:t>
                      </a:r>
                      <a:r>
                        <a:rPr lang="ar-SA" sz="2400" dirty="0">
                          <a:effectLst/>
                        </a:rPr>
                        <a:t>إكساب المتعلم المهارات اللازمة للحياة وذلك بتنمية كفايات الاتصال والتعلم الذاتي والقدرة على استخدام أسلوب التفكير العلمي الناقد والتعامل مع العلوم </a:t>
                      </a:r>
                      <a:r>
                        <a:rPr lang="ar-SA" sz="2400" dirty="0" err="1">
                          <a:effectLst/>
                        </a:rPr>
                        <a:t>والتقانات</a:t>
                      </a:r>
                      <a:r>
                        <a:rPr lang="ar-SA" sz="2400" dirty="0">
                          <a:effectLst/>
                        </a:rPr>
                        <a:t> المعاصرة</a:t>
                      </a:r>
                      <a:r>
                        <a:rPr lang="en-US" sz="2400" dirty="0">
                          <a:effectLst/>
                        </a:rPr>
                        <a:t> . 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4. </a:t>
                      </a:r>
                      <a:r>
                        <a:rPr lang="ar-SA" sz="2400" dirty="0">
                          <a:effectLst/>
                        </a:rPr>
                        <a:t>إكساب المتعلم قيم العمل والإنتاج والإتقان والمشاركة في الحياة العامة والقدرة على التكيف مع مستجدات العصر والتعامل مع مشكلاته بوعي ودراية والمحافظة على البيئة واستثمار مواردها وحسن استغلال وقت الفراغ</a:t>
                      </a:r>
                      <a:r>
                        <a:rPr lang="en-US" sz="2400" dirty="0">
                          <a:effectLst/>
                        </a:rPr>
                        <a:t> . 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5. </a:t>
                      </a:r>
                      <a:r>
                        <a:rPr lang="ar-SA" sz="2400" dirty="0">
                          <a:effectLst/>
                        </a:rPr>
                        <a:t>التقليل من نسبة التسرب بين الطلاب</a:t>
                      </a:r>
                      <a:r>
                        <a:rPr lang="en-US" sz="2400" dirty="0">
                          <a:effectLst/>
                        </a:rPr>
                        <a:t> .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6. </a:t>
                      </a:r>
                      <a:r>
                        <a:rPr lang="ar-SA" sz="2400" dirty="0">
                          <a:effectLst/>
                        </a:rPr>
                        <a:t>سد منابع الأمية ، ورفع مدارك ومعارف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4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65748"/>
              </p:ext>
            </p:extLst>
          </p:nvPr>
        </p:nvGraphicFramePr>
        <p:xfrm>
          <a:off x="1634353" y="-457200"/>
          <a:ext cx="7738247" cy="10634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8247"/>
              </a:tblGrid>
              <a:tr h="1063421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IQ" sz="4000" u="sng" dirty="0">
                          <a:solidFill>
                            <a:srgbClr val="FF0000"/>
                          </a:solidFill>
                          <a:effectLst/>
                        </a:rPr>
                        <a:t>مبررات التعليم ألأساس:</a:t>
                      </a:r>
                      <a:endParaRPr lang="en-US" sz="4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ar-IQ" sz="3200" dirty="0">
                          <a:effectLst/>
                        </a:rPr>
                        <a:t>الحاجة إلى تطوير التعليم ورفع كفاءته في ضوء متطلبات العصر وتطلعات المستقبل.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ar-IQ" sz="3200" dirty="0">
                          <a:effectLst/>
                        </a:rPr>
                        <a:t>ضرورة الجمع بين المراحل الأولى من التعليم في مرحلة موحدة لقليل الهدر والفاقد التربوي.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ar-IQ" sz="3200" dirty="0">
                          <a:effectLst/>
                        </a:rPr>
                        <a:t>غلبة الجانب النظري على التعليم العام بشكله الحالي وافتقاره إلى الجانب العلمي.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ar-IQ" sz="3200" dirty="0">
                          <a:effectLst/>
                        </a:rPr>
                        <a:t>استجابة لتوصيات المؤتمرات التربوية التي دعت إلى تبني مفهوم التعليم الأساس خلال السنوات الأخيرة.</a:t>
                      </a:r>
                      <a:endParaRPr lang="en-US" sz="3200" dirty="0">
                        <a:effectLst/>
                      </a:endParaRPr>
                    </a:p>
                    <a:p>
                      <a:pPr marL="342900" marR="0" lvl="0" indent="-34290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5110" algn="l"/>
                        </a:tabLst>
                      </a:pPr>
                      <a:r>
                        <a:rPr lang="ar-IQ" sz="3200" dirty="0">
                          <a:effectLst/>
                        </a:rPr>
                        <a:t>تأكيد </a:t>
                      </a:r>
                      <a:r>
                        <a:rPr lang="ar-IQ" sz="3200" dirty="0" err="1">
                          <a:effectLst/>
                        </a:rPr>
                        <a:t>إستراتيجية</a:t>
                      </a:r>
                      <a:r>
                        <a:rPr lang="ar-IQ" sz="3200" dirty="0">
                          <a:effectLst/>
                        </a:rPr>
                        <a:t> تطوير التربية العربية في السعي إلى تعميم التعليم الأساسي وتطويره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ar-IQ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81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528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179</Words>
  <Application>Microsoft Office PowerPoint</Application>
  <PresentationFormat>عرض على الشاشة (3:4)‏</PresentationFormat>
  <Paragraphs>15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مدرس المادة /      أ.م   هيام غائب حسين محاضرات مادة التعليم الاسا سي</vt:lpstr>
      <vt:lpstr>التعليم الاساسي  ،مفهومه ،اهدافه ، مبرراته          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مدرس المادة /      أ.م   هيام غائب حسين محاضرات مادة التعليم الاسا سي</dc:title>
  <dc:creator>mamon</dc:creator>
  <cp:lastModifiedBy>mamon</cp:lastModifiedBy>
  <cp:revision>6</cp:revision>
  <dcterms:created xsi:type="dcterms:W3CDTF">2018-12-25T08:59:32Z</dcterms:created>
  <dcterms:modified xsi:type="dcterms:W3CDTF">2018-12-25T10:57:11Z</dcterms:modified>
</cp:coreProperties>
</file>