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76961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962764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3786591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53299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338707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9D177F78-0ED0-4D28-B31B-5886C0626C3D}"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9608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9D177F78-0ED0-4D28-B31B-5886C0626C3D}"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2045571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D177F78-0ED0-4D28-B31B-5886C0626C3D}"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15340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177F78-0ED0-4D28-B31B-5886C0626C3D}"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1900645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177F78-0ED0-4D28-B31B-5886C0626C3D}"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3166025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177F78-0ED0-4D28-B31B-5886C0626C3D}"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9126B1-4DB7-4E2F-84A7-66BBB644A9DE}" type="slidenum">
              <a:rPr lang="en-US" smtClean="0"/>
              <a:t>‹#›</a:t>
            </a:fld>
            <a:endParaRPr lang="en-US"/>
          </a:p>
        </p:txBody>
      </p:sp>
    </p:spTree>
    <p:extLst>
      <p:ext uri="{BB962C8B-B14F-4D97-AF65-F5344CB8AC3E}">
        <p14:creationId xmlns:p14="http://schemas.microsoft.com/office/powerpoint/2010/main" val="2726640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77F78-0ED0-4D28-B31B-5886C0626C3D}"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126B1-4DB7-4E2F-84A7-66BBB644A9DE}" type="slidenum">
              <a:rPr lang="en-US" smtClean="0"/>
              <a:t>‹#›</a:t>
            </a:fld>
            <a:endParaRPr lang="en-US"/>
          </a:p>
        </p:txBody>
      </p:sp>
    </p:spTree>
    <p:extLst>
      <p:ext uri="{BB962C8B-B14F-4D97-AF65-F5344CB8AC3E}">
        <p14:creationId xmlns:p14="http://schemas.microsoft.com/office/powerpoint/2010/main" val="909870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ki/%D8%AA%D9%83%D8%A7%D9%81%D8%A4_%D8%A7%D9%84%D9%81%D8%B1%D8%B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rtl="1"/>
            <a:r>
              <a:rPr lang="ar-IQ" b="1" dirty="0">
                <a:solidFill>
                  <a:srgbClr val="FF0000"/>
                </a:solidFill>
              </a:rPr>
              <a:t>المحاضرة الثالثة      </a:t>
            </a:r>
            <a:r>
              <a:rPr lang="en-US" dirty="0">
                <a:solidFill>
                  <a:srgbClr val="FF0000"/>
                </a:solidFill>
              </a:rPr>
              <a:t/>
            </a:r>
            <a:br>
              <a:rPr lang="en-US" dirty="0">
                <a:solidFill>
                  <a:srgbClr val="FF0000"/>
                </a:solidFill>
              </a:rPr>
            </a:br>
            <a:r>
              <a:rPr lang="ar-IQ" b="1" dirty="0">
                <a:solidFill>
                  <a:srgbClr val="FF0000"/>
                </a:solidFill>
              </a:rPr>
              <a:t>  التعليم الاساس في بعض البلدان </a:t>
            </a:r>
            <a:r>
              <a:rPr lang="ar-IQ" b="1" dirty="0" smtClean="0">
                <a:solidFill>
                  <a:srgbClr val="FF0000"/>
                </a:solidFill>
              </a:rPr>
              <a:t>العربية</a:t>
            </a:r>
            <a:endParaRPr lang="en-US" dirty="0">
              <a:solidFill>
                <a:srgbClr val="FF0000"/>
              </a:solidFill>
            </a:endParaRPr>
          </a:p>
        </p:txBody>
      </p:sp>
      <p:sp>
        <p:nvSpPr>
          <p:cNvPr id="3" name="عنوان فرعي 2"/>
          <p:cNvSpPr>
            <a:spLocks noGrp="1"/>
          </p:cNvSpPr>
          <p:nvPr>
            <p:ph type="subTitle" idx="1"/>
          </p:nvPr>
        </p:nvSpPr>
        <p:spPr/>
        <p:txBody>
          <a:bodyPr>
            <a:normAutofit fontScale="92500" lnSpcReduction="20000"/>
          </a:bodyPr>
          <a:lstStyle/>
          <a:p>
            <a:r>
              <a:rPr lang="ar-IQ" sz="4400" dirty="0" smtClean="0">
                <a:solidFill>
                  <a:srgbClr val="FF0000"/>
                </a:solidFill>
              </a:rPr>
              <a:t>اعداد مدرس المادة       </a:t>
            </a:r>
          </a:p>
          <a:p>
            <a:r>
              <a:rPr lang="ar-IQ" sz="4400" dirty="0" smtClean="0">
                <a:solidFill>
                  <a:srgbClr val="FF0000"/>
                </a:solidFill>
              </a:rPr>
              <a:t>            أ. م هيام غائب حسين  /قسم العلوم -كلية التربية الاساسية</a:t>
            </a:r>
            <a:endParaRPr lang="en-US" sz="4400" dirty="0">
              <a:solidFill>
                <a:srgbClr val="FF0000"/>
              </a:solidFill>
            </a:endParaRPr>
          </a:p>
        </p:txBody>
      </p:sp>
    </p:spTree>
    <p:extLst>
      <p:ext uri="{BB962C8B-B14F-4D97-AF65-F5344CB8AC3E}">
        <p14:creationId xmlns:p14="http://schemas.microsoft.com/office/powerpoint/2010/main" val="372545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a:t>
            </a:r>
            <a:r>
              <a:rPr lang="ar-IQ" dirty="0">
                <a:solidFill>
                  <a:srgbClr val="FF0000"/>
                </a:solidFill>
              </a:rPr>
              <a:t>التعليم الاساسي في </a:t>
            </a:r>
            <a:r>
              <a:rPr lang="ar-IQ" dirty="0" smtClean="0">
                <a:solidFill>
                  <a:srgbClr val="FF0000"/>
                </a:solidFill>
              </a:rPr>
              <a:t>الاردن</a:t>
            </a:r>
            <a:endParaRPr lang="en-US" dirty="0">
              <a:solidFill>
                <a:srgbClr val="FF0000"/>
              </a:solidFill>
            </a:endParaRPr>
          </a:p>
        </p:txBody>
      </p:sp>
      <p:sp>
        <p:nvSpPr>
          <p:cNvPr id="4" name="عنصر نائب للمحتوى 3"/>
          <p:cNvSpPr>
            <a:spLocks noGrp="1"/>
          </p:cNvSpPr>
          <p:nvPr>
            <p:ph idx="1"/>
          </p:nvPr>
        </p:nvSpPr>
        <p:spPr/>
        <p:txBody>
          <a:bodyPr>
            <a:normAutofit lnSpcReduction="10000"/>
          </a:bodyPr>
          <a:lstStyle/>
          <a:p>
            <a:pPr algn="r"/>
            <a:r>
              <a:rPr lang="ar-SA" dirty="0" smtClean="0">
                <a:solidFill>
                  <a:srgbClr val="252525"/>
                </a:solidFill>
                <a:effectLst/>
                <a:ea typeface="Calibri"/>
                <a:cs typeface="Simplified Arabic"/>
              </a:rPr>
              <a:t>التعليم الأساسي  في الاردن هو  مجاني والزامي يمتد  لمدة عشر سنوات من سن السادسة و حتى سن </a:t>
            </a:r>
            <a:r>
              <a:rPr lang="ar-SA" dirty="0" err="1" smtClean="0">
                <a:solidFill>
                  <a:srgbClr val="252525"/>
                </a:solidFill>
                <a:effectLst/>
                <a:ea typeface="Calibri"/>
                <a:cs typeface="Simplified Arabic"/>
              </a:rPr>
              <a:t>السادسةعشرة.وقد</a:t>
            </a:r>
            <a:r>
              <a:rPr lang="ar-SA" dirty="0" smtClean="0">
                <a:solidFill>
                  <a:srgbClr val="252525"/>
                </a:solidFill>
                <a:effectLst/>
                <a:ea typeface="Calibri"/>
                <a:cs typeface="Simplified Arabic"/>
              </a:rPr>
              <a:t>  تم تطبيق التعليم الاساس في عام 1988وفي عام 2007/2008، بلغ المعدل الإجمالي للالتحاق بالتعليم الاساسي 95.7 في المائة، وهو ما يزيد عن المتوسط الإقليمي البالغ 93 في المائة. ويتمتع الأردن بمستوى مرتفع </a:t>
            </a:r>
            <a:r>
              <a:rPr lang="ar-SA" dirty="0" smtClean="0">
                <a:solidFill>
                  <a:srgbClr val="000000"/>
                </a:solidFill>
                <a:effectLst/>
                <a:ea typeface="Calibri"/>
                <a:cs typeface="Simplified Arabic"/>
              </a:rPr>
              <a:t>من</a:t>
            </a:r>
            <a:r>
              <a:rPr lang="en-US" dirty="0" smtClean="0">
                <a:solidFill>
                  <a:srgbClr val="000000"/>
                </a:solidFill>
                <a:effectLst/>
                <a:latin typeface="Simplified Arabic"/>
                <a:ea typeface="Calibri"/>
              </a:rPr>
              <a:t> </a:t>
            </a:r>
            <a:r>
              <a:rPr lang="ar-SA" u="sng" dirty="0">
                <a:solidFill>
                  <a:srgbClr val="000000"/>
                </a:solidFill>
                <a:ea typeface="Calibri"/>
                <a:cs typeface="Simplified Arabic"/>
                <a:hlinkClick r:id="rId2" tooltip="تكافؤ الفرص"/>
              </a:rPr>
              <a:t>تكافؤ الفرص</a:t>
            </a:r>
            <a:r>
              <a:rPr lang="en-US" dirty="0" smtClean="0">
                <a:solidFill>
                  <a:srgbClr val="252525"/>
                </a:solidFill>
                <a:effectLst/>
                <a:latin typeface="Simplified Arabic"/>
                <a:ea typeface="Calibri"/>
              </a:rPr>
              <a:t> </a:t>
            </a:r>
            <a:r>
              <a:rPr lang="ar-SA" dirty="0" smtClean="0">
                <a:solidFill>
                  <a:srgbClr val="252525"/>
                </a:solidFill>
                <a:effectLst/>
                <a:ea typeface="Calibri"/>
                <a:cs typeface="Simplified Arabic"/>
              </a:rPr>
              <a:t>بين الجنسين في الحصول على الخدمات الأساسية، ويبلغ مؤشر التكافؤ بين الجنسين للمعدل الإجمالي للالتحاق بالتعليم الابتدائي 0.9 وهو معدل أفضل من البلدان العربية </a:t>
            </a:r>
            <a:endParaRPr lang="en-US" dirty="0"/>
          </a:p>
        </p:txBody>
      </p:sp>
    </p:spTree>
    <p:extLst>
      <p:ext uri="{BB962C8B-B14F-4D97-AF65-F5344CB8AC3E}">
        <p14:creationId xmlns:p14="http://schemas.microsoft.com/office/powerpoint/2010/main" val="2164668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6321731"/>
          </a:xfrm>
          <a:prstGeom prst="rect">
            <a:avLst/>
          </a:prstGeom>
        </p:spPr>
        <p:txBody>
          <a:bodyPr wrap="square">
            <a:spAutoFit/>
          </a:bodyPr>
          <a:lstStyle/>
          <a:p>
            <a:pPr marL="16510" marR="0" algn="just" rtl="1">
              <a:lnSpc>
                <a:spcPct val="115000"/>
              </a:lnSpc>
              <a:spcBef>
                <a:spcPts val="0"/>
              </a:spcBef>
              <a:spcAft>
                <a:spcPts val="1000"/>
              </a:spcAft>
              <a:tabLst>
                <a:tab pos="588010" algn="l"/>
                <a:tab pos="2303780" algn="l"/>
              </a:tabLst>
            </a:pPr>
            <a:r>
              <a:rPr lang="ar-SA" sz="3200" b="1" dirty="0">
                <a:ea typeface="Calibri"/>
                <a:cs typeface="Simplified Arabic"/>
              </a:rPr>
              <a:t>وبالنسبة للمناهج فالمواد الدراسية في الصفوف الاربعة الاولى مترابطة  اما الصفوف الاخرى فتكون منفصلة ويكون  تقويم  التلاميذ </a:t>
            </a:r>
            <a:r>
              <a:rPr lang="ar-SA" sz="3200" b="1" dirty="0" err="1">
                <a:ea typeface="Calibri"/>
                <a:cs typeface="Simplified Arabic"/>
              </a:rPr>
              <a:t>باجراء</a:t>
            </a:r>
            <a:r>
              <a:rPr lang="ar-SA" sz="3200" b="1" dirty="0">
                <a:ea typeface="Calibri"/>
                <a:cs typeface="Simplified Arabic"/>
              </a:rPr>
              <a:t> الاختبارات الشفوية والكتابية وملاحظة الاداء ويتم ذلك في الصفوف الاربعة الاولى ويرفع التلاميذ الى الصف الرابع  ولا يوجد رسوب في هذه الصفوف الا اذا رسب التلميذ في اللغة العربية  والرياضيات معا اما الصفوف الاخرى فيتم  تقويمهم </a:t>
            </a:r>
            <a:r>
              <a:rPr lang="ar-SA" sz="3200" b="1" dirty="0" err="1">
                <a:ea typeface="Calibri"/>
                <a:cs typeface="Simplified Arabic"/>
              </a:rPr>
              <a:t>باجراء</a:t>
            </a:r>
            <a:r>
              <a:rPr lang="ar-SA" sz="3200" b="1" dirty="0">
                <a:ea typeface="Calibri"/>
                <a:cs typeface="Simplified Arabic"/>
              </a:rPr>
              <a:t>  اختبارات كتابية  اضافة لنشاطات التلاميذ ومشاركتهم الصفية  ويسمى معلم الصفوف الاربعة الاولى بمعلم صف ويقوم بتدريس جميع المواد اما معلم الصفوف الخامس والسادس والسابع فيسمى بمعلم مجال ويقوم بتدريس مادة رئيسية </a:t>
            </a:r>
            <a:r>
              <a:rPr lang="ar-SA" sz="3200" b="1" dirty="0" err="1">
                <a:ea typeface="Calibri"/>
                <a:cs typeface="Simplified Arabic"/>
              </a:rPr>
              <a:t>بالاضافة</a:t>
            </a:r>
            <a:r>
              <a:rPr lang="ar-SA" sz="3200" b="1" dirty="0">
                <a:ea typeface="Calibri"/>
                <a:cs typeface="Simplified Arabic"/>
              </a:rPr>
              <a:t> الى تدريس مادة فرعية اخرى اما معلم الصفوف الاخيرة فيسمى بمعلم </a:t>
            </a:r>
            <a:r>
              <a:rPr lang="ar-SA" sz="3200" b="1" dirty="0" smtClean="0">
                <a:ea typeface="Calibri"/>
                <a:cs typeface="Simplified Arabic"/>
              </a:rPr>
              <a:t>مبحث</a:t>
            </a:r>
            <a:endParaRPr lang="en-US" sz="3200" dirty="0">
              <a:ea typeface="Calibri"/>
              <a:cs typeface="Arial"/>
            </a:endParaRPr>
          </a:p>
        </p:txBody>
      </p:sp>
    </p:spTree>
    <p:extLst>
      <p:ext uri="{BB962C8B-B14F-4D97-AF65-F5344CB8AC3E}">
        <p14:creationId xmlns:p14="http://schemas.microsoft.com/office/powerpoint/2010/main" val="247555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28600"/>
            <a:ext cx="9144000" cy="6001643"/>
          </a:xfrm>
          <a:prstGeom prst="rect">
            <a:avLst/>
          </a:prstGeom>
        </p:spPr>
        <p:txBody>
          <a:bodyPr wrap="square">
            <a:spAutoFit/>
          </a:bodyPr>
          <a:lstStyle/>
          <a:p>
            <a:pPr algn="r"/>
            <a:r>
              <a:rPr lang="ar-SA" sz="3200" b="1" dirty="0"/>
              <a:t>والأردن أيضا من البلدان العربية القليلة التي تشهد تفاوتا محدودا للغاية في نسبة الحضور في المدارس الابتدائية  بين المناطق الحضرية والريفية ويرجع هذا في</a:t>
            </a:r>
            <a:r>
              <a:rPr lang="en-US" sz="3200" dirty="0"/>
              <a:t> </a:t>
            </a:r>
            <a:r>
              <a:rPr lang="ar-SA" sz="3200" b="1" dirty="0"/>
              <a:t>  الأساس إلى أن التمويل العام للتعليم الأساسي يأخذ في اعتباره الفقراء أكثر من أي مرحلة تعليمية أخرى من الطلبة</a:t>
            </a:r>
            <a:endParaRPr lang="en-US" sz="3200" dirty="0"/>
          </a:p>
          <a:p>
            <a:pPr algn="r"/>
            <a:r>
              <a:rPr lang="ar-SA" sz="3200" b="1" dirty="0"/>
              <a:t>والمدارس في الأردن إما عامة أو خاصة. ويخدم قطاع التعليم الخاص أكثر من 31.14 في المائة الطلبة في العاصمة عمان. ولا يزال هذا القطاع يتحمل ضرائب باهظة تصل إلى 25 في المائة، مع أنه يتحمل عبئا كبيرا عن كاهل حكومة المملكة، الأمر الذي يجعل الرسوم الدراسية مرتفعة نسبيا، إذ تبدأ من 1000 دولار وتصل إلى 7000 دولار, وتعتبر قيمة رسوم التعليم الخاص</a:t>
            </a:r>
            <a:r>
              <a:rPr lang="ar-SA" sz="3200" dirty="0"/>
              <a:t> مرتفعة للغاية عند مقارنتها بدخل الأسر في </a:t>
            </a:r>
            <a:r>
              <a:rPr lang="ar-SA" sz="3200" dirty="0" smtClean="0"/>
              <a:t>المتوسطة</a:t>
            </a:r>
            <a:endParaRPr lang="en-US" sz="3200" dirty="0"/>
          </a:p>
        </p:txBody>
      </p:sp>
    </p:spTree>
    <p:extLst>
      <p:ext uri="{BB962C8B-B14F-4D97-AF65-F5344CB8AC3E}">
        <p14:creationId xmlns:p14="http://schemas.microsoft.com/office/powerpoint/2010/main" val="324221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0"/>
            <a:ext cx="8229600" cy="1143000"/>
          </a:xfrm>
        </p:spPr>
        <p:txBody>
          <a:bodyPr/>
          <a:lstStyle/>
          <a:p>
            <a:r>
              <a:rPr lang="ar-IQ" b="1" dirty="0">
                <a:solidFill>
                  <a:srgbClr val="FF0000"/>
                </a:solidFill>
              </a:rPr>
              <a:t>2- التعليم الاساس في الجزائر</a:t>
            </a:r>
            <a:endParaRPr lang="en-US" dirty="0">
              <a:solidFill>
                <a:srgbClr val="FF0000"/>
              </a:solidFill>
            </a:endParaRPr>
          </a:p>
        </p:txBody>
      </p:sp>
      <p:sp>
        <p:nvSpPr>
          <p:cNvPr id="3" name="عنصر نائب للمحتوى 2"/>
          <p:cNvSpPr>
            <a:spLocks noGrp="1"/>
          </p:cNvSpPr>
          <p:nvPr>
            <p:ph idx="1"/>
          </p:nvPr>
        </p:nvSpPr>
        <p:spPr>
          <a:xfrm>
            <a:off x="457200" y="990600"/>
            <a:ext cx="8229600" cy="5135563"/>
          </a:xfrm>
        </p:spPr>
        <p:txBody>
          <a:bodyPr>
            <a:noAutofit/>
          </a:bodyPr>
          <a:lstStyle/>
          <a:p>
            <a:pPr algn="just"/>
            <a:r>
              <a:rPr lang="ar-IQ" dirty="0" smtClean="0"/>
              <a:t>واقع تفشت فيه الامية بشكل رهيب حيث كانت الانطلاقة قطعت الجزائر اشواطا كبيرة في ميدان التعليم منذ استقلالها حيث لم تكن الانطلاقة سهلة بقدر ما كانت عسيرة امام انعدام المرافق التربوية الضرورية </a:t>
            </a:r>
            <a:r>
              <a:rPr lang="ar-IQ" dirty="0" err="1" smtClean="0"/>
              <a:t>وضألة</a:t>
            </a:r>
            <a:r>
              <a:rPr lang="ar-IQ" dirty="0" smtClean="0"/>
              <a:t> هياكل الاستيعاب التربوي ويعود ذلك الى السياسة التي انتهجها الاستعمار والمتمثلة في التجهيل والتمييز العنصري بين </a:t>
            </a:r>
            <a:r>
              <a:rPr lang="ar-IQ" dirty="0" err="1" smtClean="0"/>
              <a:t>الفرنسيي</a:t>
            </a:r>
            <a:r>
              <a:rPr lang="ar-IQ" dirty="0" smtClean="0"/>
              <a:t> والجزائريين لم يكن الخيار سهلا امام المسؤولين على التربية في </a:t>
            </a:r>
            <a:r>
              <a:rPr lang="ar-IQ" dirty="0" err="1" smtClean="0"/>
              <a:t>في</a:t>
            </a:r>
            <a:r>
              <a:rPr lang="ar-IQ" dirty="0" smtClean="0"/>
              <a:t> بداية الامر </a:t>
            </a:r>
            <a:r>
              <a:rPr lang="ar-IQ" dirty="0" err="1" smtClean="0"/>
              <a:t>بالابقاء</a:t>
            </a:r>
            <a:r>
              <a:rPr lang="ar-IQ" dirty="0" smtClean="0"/>
              <a:t> على النظام التربوي </a:t>
            </a:r>
            <a:r>
              <a:rPr lang="ar-IQ" dirty="0" err="1" smtClean="0"/>
              <a:t>الذذي</a:t>
            </a:r>
            <a:r>
              <a:rPr lang="ar-IQ" dirty="0" smtClean="0"/>
              <a:t> كان سائدا في العهد الاستعماري مع وخلال الفترة الممتدة بين 1962-1964 تم اقرار تدريس اللغة العربية والتربية الاسلامية وترسيخ مناهج التاريخ الوطني  وتوسيع طاقات المدارس</a:t>
            </a:r>
            <a:endParaRPr lang="en-US" dirty="0"/>
          </a:p>
        </p:txBody>
      </p:sp>
    </p:spTree>
    <p:extLst>
      <p:ext uri="{BB962C8B-B14F-4D97-AF65-F5344CB8AC3E}">
        <p14:creationId xmlns:p14="http://schemas.microsoft.com/office/powerpoint/2010/main" val="257748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69092"/>
            <a:ext cx="9144000" cy="5632311"/>
          </a:xfrm>
          <a:prstGeom prst="rect">
            <a:avLst/>
          </a:prstGeom>
        </p:spPr>
        <p:txBody>
          <a:bodyPr wrap="square">
            <a:spAutoFit/>
          </a:bodyPr>
          <a:lstStyle/>
          <a:p>
            <a:pPr algn="r" rtl="1"/>
            <a:r>
              <a:rPr lang="ar-IQ" sz="4000" b="1" dirty="0"/>
              <a:t>وفي السنوات الممتدة بين 1965-1977 أدخلت تعديلات كثيرة على المسار التعليمي أهمها تعريب التعليم الابتدائي والمواد الاجتماعية في مختلف مراحل التعليم اضافة الى تجربة تعريب المواد العلمية كما تم في عام 1977 اقرار قانون التعليم الالزامي لجميع الاطفال من السنة السادسة من العمر الى السنة </a:t>
            </a:r>
            <a:r>
              <a:rPr lang="ar-IQ" sz="4000" b="1" dirty="0" err="1"/>
              <a:t>الخامسةعشر</a:t>
            </a:r>
            <a:r>
              <a:rPr lang="ar-IQ" sz="4000" b="1" dirty="0"/>
              <a:t> تضمن الدولة خلالها جميع الاحتياجات  وبذلك تم تجريب التعليم الاساس ثم تعميمه </a:t>
            </a:r>
            <a:r>
              <a:rPr lang="ar-IQ" sz="4000" b="1" dirty="0" err="1" smtClean="0"/>
              <a:t>عامم</a:t>
            </a:r>
            <a:r>
              <a:rPr lang="ar-IQ" sz="4000" b="1" dirty="0"/>
              <a:t> </a:t>
            </a:r>
            <a:r>
              <a:rPr lang="ar-IQ" sz="4000" b="1" dirty="0" smtClean="0"/>
              <a:t>1980</a:t>
            </a:r>
            <a:endParaRPr lang="en-US" sz="4000" dirty="0"/>
          </a:p>
        </p:txBody>
      </p:sp>
    </p:spTree>
    <p:extLst>
      <p:ext uri="{BB962C8B-B14F-4D97-AF65-F5344CB8AC3E}">
        <p14:creationId xmlns:p14="http://schemas.microsoft.com/office/powerpoint/2010/main" val="128351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0586" y="0"/>
            <a:ext cx="7629623"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254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535" y="381000"/>
            <a:ext cx="9125465" cy="5632311"/>
          </a:xfrm>
          <a:prstGeom prst="rect">
            <a:avLst/>
          </a:prstGeom>
        </p:spPr>
        <p:txBody>
          <a:bodyPr wrap="square">
            <a:spAutoFit/>
          </a:bodyPr>
          <a:lstStyle/>
          <a:p>
            <a:pPr algn="r"/>
            <a:r>
              <a:rPr lang="ar-IQ" sz="3600" dirty="0" smtClean="0"/>
              <a:t>الطور الثالث: طور التوجيه ويتكون من ثلاث سنوات ويلتحق به الاطفال الذين تتراوح اعمارهم من12 الى 15سنة ويندرج في سياق التواصل مع الطورين السابقين مع اهتمام متميز بتدريب التلاميذ على ممارسة الانشطة التكنولوجية والزراعية والاقتصادية  والاهتمام بالتربية التقنية من خلال المقرر الخاص بها  كما يتم تدريس اللغة الاجنبية الثانية في هذا الطور (الانكليزية للتلاميذ الذين درسوا الفرنسية وبالعكس)  ويتم اعداد معلمي الطور الثالث في الجامعات وتسمى مدرسة الطور الثالث بالمدرسة </a:t>
            </a:r>
            <a:r>
              <a:rPr lang="ar-IQ" sz="3600" dirty="0" err="1" smtClean="0"/>
              <a:t>الاكمالية</a:t>
            </a:r>
            <a:r>
              <a:rPr lang="ar-IQ" sz="3600" dirty="0" smtClean="0"/>
              <a:t> وتشكل كل مدرسة ابتدائية </a:t>
            </a:r>
            <a:r>
              <a:rPr lang="ar-IQ" sz="3600" dirty="0" err="1" smtClean="0"/>
              <a:t>واكماليةما</a:t>
            </a:r>
            <a:endParaRPr lang="en-US" sz="3600" dirty="0" smtClean="0"/>
          </a:p>
          <a:p>
            <a:pPr algn="r"/>
            <a:r>
              <a:rPr lang="ar-IQ" sz="3600" dirty="0" smtClean="0"/>
              <a:t> يسمى بالمدرسة الاساسية المندمجة</a:t>
            </a:r>
            <a:endParaRPr lang="en-US" sz="3600" dirty="0"/>
          </a:p>
        </p:txBody>
      </p:sp>
    </p:spTree>
    <p:extLst>
      <p:ext uri="{BB962C8B-B14F-4D97-AF65-F5344CB8AC3E}">
        <p14:creationId xmlns:p14="http://schemas.microsoft.com/office/powerpoint/2010/main" val="155996693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443</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المحاضرة الثالثة         التعليم الاساس في بعض البلدان العربية</vt:lpstr>
      <vt:lpstr>-التعليم الاساسي في الاردن</vt:lpstr>
      <vt:lpstr>عرض تقديمي في PowerPoint</vt:lpstr>
      <vt:lpstr>عرض تقديمي في PowerPoint</vt:lpstr>
      <vt:lpstr>2- التعليم الاساس في الجزائر</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         التعليم الاساس في بعض البلدان العربية</dc:title>
  <dc:creator>mamon</dc:creator>
  <cp:lastModifiedBy>mamon</cp:lastModifiedBy>
  <cp:revision>5</cp:revision>
  <dcterms:created xsi:type="dcterms:W3CDTF">2018-12-25T12:30:47Z</dcterms:created>
  <dcterms:modified xsi:type="dcterms:W3CDTF">2018-12-25T19:26:00Z</dcterms:modified>
</cp:coreProperties>
</file>