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8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644B4A29-C7B9-47B9-B3EC-F90ACFC3ECAA}"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B72105-9A68-4B5F-881A-A2F7AB46A4DE}" type="slidenum">
              <a:rPr lang="en-US" smtClean="0"/>
              <a:t>‹#›</a:t>
            </a:fld>
            <a:endParaRPr lang="en-US"/>
          </a:p>
        </p:txBody>
      </p:sp>
    </p:spTree>
    <p:extLst>
      <p:ext uri="{BB962C8B-B14F-4D97-AF65-F5344CB8AC3E}">
        <p14:creationId xmlns:p14="http://schemas.microsoft.com/office/powerpoint/2010/main" val="1382151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44B4A29-C7B9-47B9-B3EC-F90ACFC3ECAA}"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B72105-9A68-4B5F-881A-A2F7AB46A4DE}" type="slidenum">
              <a:rPr lang="en-US" smtClean="0"/>
              <a:t>‹#›</a:t>
            </a:fld>
            <a:endParaRPr lang="en-US"/>
          </a:p>
        </p:txBody>
      </p:sp>
    </p:spTree>
    <p:extLst>
      <p:ext uri="{BB962C8B-B14F-4D97-AF65-F5344CB8AC3E}">
        <p14:creationId xmlns:p14="http://schemas.microsoft.com/office/powerpoint/2010/main" val="2980466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44B4A29-C7B9-47B9-B3EC-F90ACFC3ECAA}"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B72105-9A68-4B5F-881A-A2F7AB46A4DE}" type="slidenum">
              <a:rPr lang="en-US" smtClean="0"/>
              <a:t>‹#›</a:t>
            </a:fld>
            <a:endParaRPr lang="en-US"/>
          </a:p>
        </p:txBody>
      </p:sp>
    </p:spTree>
    <p:extLst>
      <p:ext uri="{BB962C8B-B14F-4D97-AF65-F5344CB8AC3E}">
        <p14:creationId xmlns:p14="http://schemas.microsoft.com/office/powerpoint/2010/main" val="2930260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44B4A29-C7B9-47B9-B3EC-F90ACFC3ECAA}"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B72105-9A68-4B5F-881A-A2F7AB46A4DE}" type="slidenum">
              <a:rPr lang="en-US" smtClean="0"/>
              <a:t>‹#›</a:t>
            </a:fld>
            <a:endParaRPr lang="en-US"/>
          </a:p>
        </p:txBody>
      </p:sp>
    </p:spTree>
    <p:extLst>
      <p:ext uri="{BB962C8B-B14F-4D97-AF65-F5344CB8AC3E}">
        <p14:creationId xmlns:p14="http://schemas.microsoft.com/office/powerpoint/2010/main" val="438848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44B4A29-C7B9-47B9-B3EC-F90ACFC3ECAA}"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B72105-9A68-4B5F-881A-A2F7AB46A4DE}" type="slidenum">
              <a:rPr lang="en-US" smtClean="0"/>
              <a:t>‹#›</a:t>
            </a:fld>
            <a:endParaRPr lang="en-US"/>
          </a:p>
        </p:txBody>
      </p:sp>
    </p:spTree>
    <p:extLst>
      <p:ext uri="{BB962C8B-B14F-4D97-AF65-F5344CB8AC3E}">
        <p14:creationId xmlns:p14="http://schemas.microsoft.com/office/powerpoint/2010/main" val="3429707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644B4A29-C7B9-47B9-B3EC-F90ACFC3ECAA}" type="datetimeFigureOut">
              <a:rPr lang="en-US" smtClean="0"/>
              <a:t>12/25/2018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B72105-9A68-4B5F-881A-A2F7AB46A4DE}" type="slidenum">
              <a:rPr lang="en-US" smtClean="0"/>
              <a:t>‹#›</a:t>
            </a:fld>
            <a:endParaRPr lang="en-US"/>
          </a:p>
        </p:txBody>
      </p:sp>
    </p:spTree>
    <p:extLst>
      <p:ext uri="{BB962C8B-B14F-4D97-AF65-F5344CB8AC3E}">
        <p14:creationId xmlns:p14="http://schemas.microsoft.com/office/powerpoint/2010/main" val="3839903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644B4A29-C7B9-47B9-B3EC-F90ACFC3ECAA}" type="datetimeFigureOut">
              <a:rPr lang="en-US" smtClean="0"/>
              <a:t>12/25/2018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04B72105-9A68-4B5F-881A-A2F7AB46A4DE}" type="slidenum">
              <a:rPr lang="en-US" smtClean="0"/>
              <a:t>‹#›</a:t>
            </a:fld>
            <a:endParaRPr lang="en-US"/>
          </a:p>
        </p:txBody>
      </p:sp>
    </p:spTree>
    <p:extLst>
      <p:ext uri="{BB962C8B-B14F-4D97-AF65-F5344CB8AC3E}">
        <p14:creationId xmlns:p14="http://schemas.microsoft.com/office/powerpoint/2010/main" val="1031751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644B4A29-C7B9-47B9-B3EC-F90ACFC3ECAA}" type="datetimeFigureOut">
              <a:rPr lang="en-US" smtClean="0"/>
              <a:t>12/25/2018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04B72105-9A68-4B5F-881A-A2F7AB46A4DE}" type="slidenum">
              <a:rPr lang="en-US" smtClean="0"/>
              <a:t>‹#›</a:t>
            </a:fld>
            <a:endParaRPr lang="en-US"/>
          </a:p>
        </p:txBody>
      </p:sp>
    </p:spTree>
    <p:extLst>
      <p:ext uri="{BB962C8B-B14F-4D97-AF65-F5344CB8AC3E}">
        <p14:creationId xmlns:p14="http://schemas.microsoft.com/office/powerpoint/2010/main" val="1205019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44B4A29-C7B9-47B9-B3EC-F90ACFC3ECAA}" type="datetimeFigureOut">
              <a:rPr lang="en-US" smtClean="0"/>
              <a:t>12/25/2018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4B72105-9A68-4B5F-881A-A2F7AB46A4DE}" type="slidenum">
              <a:rPr lang="en-US" smtClean="0"/>
              <a:t>‹#›</a:t>
            </a:fld>
            <a:endParaRPr lang="en-US"/>
          </a:p>
        </p:txBody>
      </p:sp>
    </p:spTree>
    <p:extLst>
      <p:ext uri="{BB962C8B-B14F-4D97-AF65-F5344CB8AC3E}">
        <p14:creationId xmlns:p14="http://schemas.microsoft.com/office/powerpoint/2010/main" val="604777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44B4A29-C7B9-47B9-B3EC-F90ACFC3ECAA}" type="datetimeFigureOut">
              <a:rPr lang="en-US" smtClean="0"/>
              <a:t>12/25/2018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B72105-9A68-4B5F-881A-A2F7AB46A4DE}" type="slidenum">
              <a:rPr lang="en-US" smtClean="0"/>
              <a:t>‹#›</a:t>
            </a:fld>
            <a:endParaRPr lang="en-US"/>
          </a:p>
        </p:txBody>
      </p:sp>
    </p:spTree>
    <p:extLst>
      <p:ext uri="{BB962C8B-B14F-4D97-AF65-F5344CB8AC3E}">
        <p14:creationId xmlns:p14="http://schemas.microsoft.com/office/powerpoint/2010/main" val="1467983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44B4A29-C7B9-47B9-B3EC-F90ACFC3ECAA}" type="datetimeFigureOut">
              <a:rPr lang="en-US" smtClean="0"/>
              <a:t>12/25/2018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B72105-9A68-4B5F-881A-A2F7AB46A4DE}" type="slidenum">
              <a:rPr lang="en-US" smtClean="0"/>
              <a:t>‹#›</a:t>
            </a:fld>
            <a:endParaRPr lang="en-US"/>
          </a:p>
        </p:txBody>
      </p:sp>
    </p:spTree>
    <p:extLst>
      <p:ext uri="{BB962C8B-B14F-4D97-AF65-F5344CB8AC3E}">
        <p14:creationId xmlns:p14="http://schemas.microsoft.com/office/powerpoint/2010/main" val="102467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B4A29-C7B9-47B9-B3EC-F90ACFC3ECAA}" type="datetimeFigureOut">
              <a:rPr lang="en-US" smtClean="0"/>
              <a:t>12/25/2018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B72105-9A68-4B5F-881A-A2F7AB46A4DE}" type="slidenum">
              <a:rPr lang="en-US" smtClean="0"/>
              <a:t>‹#›</a:t>
            </a:fld>
            <a:endParaRPr lang="en-US"/>
          </a:p>
        </p:txBody>
      </p:sp>
    </p:spTree>
    <p:extLst>
      <p:ext uri="{BB962C8B-B14F-4D97-AF65-F5344CB8AC3E}">
        <p14:creationId xmlns:p14="http://schemas.microsoft.com/office/powerpoint/2010/main" val="2387557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57200"/>
            <a:ext cx="7772400" cy="3143251"/>
          </a:xfrm>
        </p:spPr>
        <p:txBody>
          <a:bodyPr>
            <a:normAutofit fontScale="90000"/>
          </a:bodyPr>
          <a:lstStyle/>
          <a:p>
            <a:r>
              <a:rPr lang="ar-IQ" sz="6000" dirty="0" smtClean="0">
                <a:solidFill>
                  <a:srgbClr val="FF0000"/>
                </a:solidFill>
              </a:rPr>
              <a:t>المحاضرة </a:t>
            </a:r>
            <a:r>
              <a:rPr lang="ar-IQ" sz="6000" dirty="0" smtClean="0">
                <a:solidFill>
                  <a:srgbClr val="FF0000"/>
                </a:solidFill>
              </a:rPr>
              <a:t>السادسة/ اعداد أ.م هيام غائب حسين/ قسم العلوم –كلية </a:t>
            </a:r>
            <a:r>
              <a:rPr lang="ar-IQ" sz="6000" dirty="0" err="1" smtClean="0">
                <a:solidFill>
                  <a:srgbClr val="FF0000"/>
                </a:solidFill>
              </a:rPr>
              <a:t>التربيةالاساسية</a:t>
            </a:r>
            <a:r>
              <a:rPr lang="ar-IQ" sz="6000" dirty="0" smtClean="0">
                <a:solidFill>
                  <a:srgbClr val="FF0000"/>
                </a:solidFill>
              </a:rPr>
              <a:t/>
            </a:r>
            <a:br>
              <a:rPr lang="ar-IQ" sz="6000" dirty="0" smtClean="0">
                <a:solidFill>
                  <a:srgbClr val="FF0000"/>
                </a:solidFill>
              </a:rPr>
            </a:br>
            <a:endParaRPr lang="en-US" sz="6000" dirty="0">
              <a:solidFill>
                <a:srgbClr val="FF0000"/>
              </a:solidFill>
            </a:endParaRPr>
          </a:p>
        </p:txBody>
      </p:sp>
      <p:sp>
        <p:nvSpPr>
          <p:cNvPr id="3" name="عنوان فرعي 2"/>
          <p:cNvSpPr>
            <a:spLocks noGrp="1"/>
          </p:cNvSpPr>
          <p:nvPr>
            <p:ph type="subTitle" idx="1"/>
          </p:nvPr>
        </p:nvSpPr>
        <p:spPr>
          <a:xfrm>
            <a:off x="1143000" y="2514600"/>
            <a:ext cx="6629400" cy="3276600"/>
          </a:xfrm>
        </p:spPr>
        <p:txBody>
          <a:bodyPr>
            <a:noAutofit/>
          </a:bodyPr>
          <a:lstStyle/>
          <a:p>
            <a:pPr rtl="1"/>
            <a:r>
              <a:rPr lang="ar-IQ" sz="4000" b="1" dirty="0">
                <a:solidFill>
                  <a:srgbClr val="FF0000"/>
                </a:solidFill>
              </a:rPr>
              <a:t>التعليم الاساسي في بعض الدول الاجنبية</a:t>
            </a:r>
            <a:endParaRPr lang="en-US" sz="4000" dirty="0">
              <a:solidFill>
                <a:srgbClr val="FF0000"/>
              </a:solidFill>
            </a:endParaRPr>
          </a:p>
          <a:p>
            <a:r>
              <a:rPr lang="ar-IQ" sz="4000" b="1" dirty="0" smtClean="0">
                <a:solidFill>
                  <a:srgbClr val="FF0000"/>
                </a:solidFill>
              </a:rPr>
              <a:t>1-التعليم </a:t>
            </a:r>
            <a:r>
              <a:rPr lang="ar-IQ" sz="4000" b="1" dirty="0">
                <a:solidFill>
                  <a:srgbClr val="FF0000"/>
                </a:solidFill>
              </a:rPr>
              <a:t>الاساسي في </a:t>
            </a:r>
            <a:r>
              <a:rPr lang="ar-IQ" sz="4000" b="1" dirty="0" smtClean="0">
                <a:solidFill>
                  <a:srgbClr val="FF0000"/>
                </a:solidFill>
              </a:rPr>
              <a:t>اندونيسيا2التعليم الاساسي في السويد</a:t>
            </a:r>
            <a:endParaRPr lang="en-US" sz="4000" dirty="0">
              <a:solidFill>
                <a:srgbClr val="FF0000"/>
              </a:solidFill>
            </a:endParaRPr>
          </a:p>
        </p:txBody>
      </p:sp>
    </p:spTree>
    <p:extLst>
      <p:ext uri="{BB962C8B-B14F-4D97-AF65-F5344CB8AC3E}">
        <p14:creationId xmlns:p14="http://schemas.microsoft.com/office/powerpoint/2010/main" val="4222501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 y="0"/>
            <a:ext cx="8610600" cy="5509200"/>
          </a:xfrm>
          <a:prstGeom prst="rect">
            <a:avLst/>
          </a:prstGeom>
        </p:spPr>
        <p:txBody>
          <a:bodyPr wrap="square">
            <a:spAutoFit/>
          </a:bodyPr>
          <a:lstStyle/>
          <a:p>
            <a:pPr algn="r"/>
            <a:r>
              <a:rPr lang="ar-SA" sz="3200" b="1" dirty="0"/>
              <a:t>و في هذه المرحلة تزداد الخيارات أمام الطلاب ، حيث بإمكانهم الحصول على برامج متقدمة و متخصصة في أي مجال يميلون إليه و يرغبون فيه . التعلم في السويد متعة كبيرة ، فالطلاب يشاركون في قرارات المدرسة عن طريق مجلس الطلاب و أيضا يشاركون في عمل خطة دراستهم والمناهج التي سيدرسونها. نجد أن كل طالب يختار مع مدرس المقرر موضوع المقرر والمواد والكتب التي سيحتاجها وسيقرأها و ينسق معه جدوله الزمني وأيضا يختار طريقة تقسيم الجزء العملي و النظري للمقرر حتى يصلا إلى أفضل و أمتع و أنسب طريقة لتعلم المادة أو الموضوع. هذا الأسلوب يعوّد الطلاب على الاعتماد </a:t>
            </a:r>
            <a:r>
              <a:rPr lang="ar-SA" sz="3200" b="1" dirty="0" smtClean="0"/>
              <a:t>على</a:t>
            </a:r>
            <a:r>
              <a:rPr lang="ar-IQ" sz="3200" b="1" dirty="0" smtClean="0"/>
              <a:t> </a:t>
            </a:r>
            <a:r>
              <a:rPr lang="ar-SA" sz="3200" b="1" dirty="0" smtClean="0"/>
              <a:t>انفسهم </a:t>
            </a:r>
            <a:r>
              <a:rPr lang="ar-SA" sz="3200" b="1" dirty="0"/>
              <a:t>و يدربهم و يجعلهم مستعدين </a:t>
            </a:r>
            <a:r>
              <a:rPr lang="ar-SA" sz="3200" b="1" dirty="0" smtClean="0"/>
              <a:t>للمرحلة</a:t>
            </a:r>
            <a:r>
              <a:rPr lang="ar-IQ" sz="3200" b="1" dirty="0" smtClean="0"/>
              <a:t> الثانوية</a:t>
            </a:r>
            <a:endParaRPr lang="en-US" dirty="0"/>
          </a:p>
        </p:txBody>
      </p:sp>
    </p:spTree>
    <p:extLst>
      <p:ext uri="{BB962C8B-B14F-4D97-AF65-F5344CB8AC3E}">
        <p14:creationId xmlns:p14="http://schemas.microsoft.com/office/powerpoint/2010/main" val="283349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4438" y="0"/>
            <a:ext cx="8830962" cy="7294305"/>
          </a:xfrm>
          <a:prstGeom prst="rect">
            <a:avLst/>
          </a:prstGeom>
        </p:spPr>
        <p:txBody>
          <a:bodyPr wrap="square">
            <a:spAutoFit/>
          </a:bodyPr>
          <a:lstStyle/>
          <a:p>
            <a:pPr algn="r"/>
            <a:r>
              <a:rPr lang="ar-IQ" sz="3600" b="1" dirty="0" smtClean="0"/>
              <a:t>لا </a:t>
            </a:r>
            <a:r>
              <a:rPr lang="ar-SA" sz="3600" b="1" dirty="0" smtClean="0"/>
              <a:t>يبدأ </a:t>
            </a:r>
            <a:r>
              <a:rPr lang="ar-SA" sz="3600" b="1" dirty="0"/>
              <a:t>تقييم الطلاب بشكل رسمي في السويد إلا مع الصف الثامن و لا يوجد درجة رسوب في السويد و التقييم عبارة عن ثلاث درجات ناجح أو ناجح بامتياز او ناجح بامتياز خاص .</a:t>
            </a:r>
            <a:br>
              <a:rPr lang="ar-SA" sz="3600" b="1" dirty="0"/>
            </a:br>
            <a:r>
              <a:rPr lang="ar-SA" sz="3600" b="1" dirty="0"/>
              <a:t>حتى يصل الطالب للمرحلة الثانوية ، يجب أن ينجح في اللغة السويدية و الرياضيات و اللغة الانجليزية . أما من لا ينجح ، فسينتقل لفصول خاصة لدراسة المواد التي يحتاجها حتى يصل لمستوى أقرانه ويستطيع الانتقال للمرحلة الثانوية. المرحلة الثانوية في السويد عبارة عن ثلاث سنوات لكن بعض الطلاب لا ينهي المقررات إلا في أربع سنوات .</a:t>
            </a:r>
            <a:br>
              <a:rPr lang="ar-SA" sz="3600" b="1" dirty="0"/>
            </a:br>
            <a:r>
              <a:rPr lang="ar-SA" sz="3600" b="1" dirty="0"/>
              <a:t>يكون نظام التعليم الثانوي مقسم على برامج كل برنامج منها يركز على نواح تعليمية معينة </a:t>
            </a:r>
            <a:endParaRPr lang="en-US" sz="3600" dirty="0"/>
          </a:p>
        </p:txBody>
      </p:sp>
    </p:spTree>
    <p:extLst>
      <p:ext uri="{BB962C8B-B14F-4D97-AF65-F5344CB8AC3E}">
        <p14:creationId xmlns:p14="http://schemas.microsoft.com/office/powerpoint/2010/main" val="2417359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5632311"/>
          </a:xfrm>
          <a:prstGeom prst="rect">
            <a:avLst/>
          </a:prstGeom>
        </p:spPr>
        <p:txBody>
          <a:bodyPr wrap="square">
            <a:spAutoFit/>
          </a:bodyPr>
          <a:lstStyle/>
          <a:p>
            <a:pPr algn="r"/>
            <a:r>
              <a:rPr lang="ar-SA" sz="3600" b="1" dirty="0"/>
              <a:t>على الطلاب اختيار أحداها. و لعل أشهر برنامجين هما : برنامج العلوم الطبيعية و برنامج العلوم الاجتماعية. هناك ما يقارب السبعة عشر برنامجا وطنياً في السويد، هذا بالإضافة إلى البرامج المحلية – البرامج المحلية هي برامج تأهيل مهني تراعي الحاجات المحلية في كل منطقة . و يلاحظ أن معظم الطلاب يختارون البرامج الوطنية .هذه البرامج الوطنية منها ستة برامج تعتبر برامج أكاديمية أو تحضيرية للجامعات والبقية يمكن اعتبارها برامج تأهيل مهني للعمل بعد الثانوية .  </a:t>
            </a:r>
            <a:br>
              <a:rPr lang="ar-SA" sz="3600" b="1" dirty="0"/>
            </a:br>
            <a:endParaRPr lang="en-US" sz="3600" dirty="0"/>
          </a:p>
        </p:txBody>
      </p:sp>
    </p:spTree>
    <p:extLst>
      <p:ext uri="{BB962C8B-B14F-4D97-AF65-F5344CB8AC3E}">
        <p14:creationId xmlns:p14="http://schemas.microsoft.com/office/powerpoint/2010/main" val="2003715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3400" y="0"/>
            <a:ext cx="8305800" cy="5540092"/>
          </a:xfrm>
          <a:prstGeom prst="rect">
            <a:avLst/>
          </a:prstGeom>
        </p:spPr>
        <p:txBody>
          <a:bodyPr wrap="square">
            <a:spAutoFit/>
          </a:bodyPr>
          <a:lstStyle/>
          <a:p>
            <a:pPr algn="r"/>
            <a:r>
              <a:rPr lang="ar-SA" sz="3200" b="1" dirty="0"/>
              <a:t>وتقسم المقررات في المدارس الثانوية </a:t>
            </a:r>
            <a:r>
              <a:rPr lang="ar-IQ" sz="3200" b="1" dirty="0"/>
              <a:t>للتعليم الاساسي </a:t>
            </a:r>
            <a:r>
              <a:rPr lang="ar-SA" sz="3200" b="1" dirty="0"/>
              <a:t> الى ثلاثة أقسام :</a:t>
            </a:r>
            <a:br>
              <a:rPr lang="ar-SA" sz="3200" b="1" dirty="0"/>
            </a:br>
            <a:r>
              <a:rPr lang="ar-SA" sz="3200" b="1" dirty="0"/>
              <a:t>-  مواد اساسية الزامية يجب على كل الطلاب دراستها وهي اللغة الانكليزية وانشطة فنية والتربية البدنية ومواد صحية والرياضيات والعلوم الطبيعية والدراسات الاجتماعية و اللغة السويدية و لغة ثالثة . </a:t>
            </a:r>
            <a:br>
              <a:rPr lang="ar-SA" sz="3200" b="1" dirty="0"/>
            </a:br>
            <a:r>
              <a:rPr lang="ar-SA" sz="3200" b="1" dirty="0"/>
              <a:t>- مواد إلزامية متعلقة ببرنامج معين يجب على الطالب دراستها لإكمال البرنامج الذي أختاره سواء كان أكاديميا أو برنامج تأهيل مهني . </a:t>
            </a:r>
            <a:br>
              <a:rPr lang="ar-SA" sz="3200" b="1" dirty="0"/>
            </a:br>
            <a:r>
              <a:rPr lang="ar-SA" sz="3200" b="1" dirty="0"/>
              <a:t>- مواد يختارها الطالب حسب رغبته </a:t>
            </a:r>
            <a:r>
              <a:rPr lang="ar-SA" sz="3200" b="1" dirty="0" err="1"/>
              <a:t>وإهتمامه</a:t>
            </a:r>
            <a:r>
              <a:rPr lang="ar-SA" sz="3200" b="1" dirty="0"/>
              <a:t> وهي غير </a:t>
            </a:r>
            <a:r>
              <a:rPr lang="ar-SA" sz="3200" b="1" dirty="0" smtClean="0"/>
              <a:t>إلزامية</a:t>
            </a:r>
            <a:endParaRPr lang="en-US" sz="3200" dirty="0"/>
          </a:p>
        </p:txBody>
      </p:sp>
    </p:spTree>
    <p:extLst>
      <p:ext uri="{BB962C8B-B14F-4D97-AF65-F5344CB8AC3E}">
        <p14:creationId xmlns:p14="http://schemas.microsoft.com/office/powerpoint/2010/main" val="1517410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IQ" b="1" dirty="0" smtClean="0"/>
              <a:t>التعليم الاساسي في اندونيسيا</a:t>
            </a:r>
            <a:r>
              <a:rPr lang="en-US" dirty="0" smtClean="0"/>
              <a:t/>
            </a:r>
            <a:br>
              <a:rPr lang="en-US" dirty="0" smtClean="0"/>
            </a:br>
            <a:endParaRPr lang="en-US" dirty="0"/>
          </a:p>
        </p:txBody>
      </p:sp>
      <p:sp>
        <p:nvSpPr>
          <p:cNvPr id="3" name="عنصر نائب للمحتوى 2"/>
          <p:cNvSpPr>
            <a:spLocks noGrp="1"/>
          </p:cNvSpPr>
          <p:nvPr>
            <p:ph idx="1"/>
          </p:nvPr>
        </p:nvSpPr>
        <p:spPr>
          <a:xfrm>
            <a:off x="457200" y="762000"/>
            <a:ext cx="8686800" cy="5867400"/>
          </a:xfrm>
        </p:spPr>
        <p:txBody>
          <a:bodyPr>
            <a:normAutofit fontScale="85000" lnSpcReduction="10000"/>
          </a:bodyPr>
          <a:lstStyle/>
          <a:p>
            <a:pPr algn="just" rtl="1"/>
            <a:r>
              <a:rPr lang="ar-YE" sz="3800" b="1" dirty="0" smtClean="0"/>
              <a:t>لم </a:t>
            </a:r>
            <a:r>
              <a:rPr lang="ar-YE" sz="3800" b="1" dirty="0"/>
              <a:t>يتوقف قِطار إصلاح التعليم في إندونيسيا، ففي عام 2003م حدثت نقلة نوعَّية في المنظومة الإدارية للتعليم، واكبت التحوُّل السياسي في البلاد، والانتقال من النظام الأوتوقراطي، إلى النظام الديمقراطي، حيث بدأ التحوُّل التدريجي من نظام مركزية التعليم إلى اللامركزية، و أشارت أكثر من دراسة علمية حديثة إلى أن التجربة تـُحقِق نتائج فِعلية على أرض الواقع. ورغم حداثتها، فإنها تخطو بثبات نحو الطموحات المأمولة، وساهمت بشكل كبير في إيجاد مجالات أوسع لتطوير المدارس والارتقاء بها، </a:t>
            </a:r>
            <a:endParaRPr lang="en-US" sz="3800" dirty="0"/>
          </a:p>
          <a:p>
            <a:pPr algn="just" rtl="1"/>
            <a:r>
              <a:rPr lang="ar-YE" sz="3800" b="1" dirty="0"/>
              <a:t>كما أن تطبيق اللامركزية جعل جميع مُنتسبي المدارس أكثر حرصـًا على المُشاركة بفاعلية، وتحمُّل المسؤولية كّلٍ في مجال اختصاصه، بهدف تحقيق الرؤية والرسالة </a:t>
            </a:r>
            <a:r>
              <a:rPr lang="ar-YE" sz="3800" b="1" dirty="0" smtClean="0"/>
              <a:t>المد</a:t>
            </a:r>
            <a:r>
              <a:rPr lang="ar-YE" b="1" dirty="0" smtClean="0"/>
              <a:t>ر</a:t>
            </a:r>
            <a:r>
              <a:rPr lang="ar-IQ" b="1" dirty="0" smtClean="0"/>
              <a:t>سية</a:t>
            </a:r>
            <a:endParaRPr lang="en-US" dirty="0"/>
          </a:p>
        </p:txBody>
      </p:sp>
    </p:spTree>
    <p:extLst>
      <p:ext uri="{BB962C8B-B14F-4D97-AF65-F5344CB8AC3E}">
        <p14:creationId xmlns:p14="http://schemas.microsoft.com/office/powerpoint/2010/main" val="2485599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6494085"/>
          </a:xfrm>
          <a:prstGeom prst="rect">
            <a:avLst/>
          </a:prstGeom>
        </p:spPr>
        <p:txBody>
          <a:bodyPr wrap="square">
            <a:spAutoFit/>
          </a:bodyPr>
          <a:lstStyle/>
          <a:p>
            <a:pPr algn="r" rtl="1"/>
            <a:r>
              <a:rPr lang="ar-YE" sz="3200" b="1" dirty="0"/>
              <a:t>وحول تأثيرها على تطوير المناهج، تبيَّن أنها ساهمت في توسيع دائرة الأنشطة </a:t>
            </a:r>
            <a:r>
              <a:rPr lang="ar-YE" sz="3200" b="1" dirty="0" err="1"/>
              <a:t>اللاصِّفية</a:t>
            </a:r>
            <a:r>
              <a:rPr lang="ar-YE" sz="3200" b="1" dirty="0"/>
              <a:t> الداعمة للمناهج، كما أن المناهج صارت مبنيَّة على معايير ثابتة، وظهر لأوَّل مرة منهج مُتخصص في تقنية المعلومات، لم يكن موجودًا في فترة النظام التعليمي المركزي، وحدث تنوُّع غير مسبوق في المناهج، بما يُثري عقول الطُلاَّب.</a:t>
            </a:r>
            <a:endParaRPr lang="en-US" sz="3200" dirty="0"/>
          </a:p>
          <a:p>
            <a:pPr algn="r" rtl="1"/>
            <a:r>
              <a:rPr lang="ar-YE" sz="3200" b="1" dirty="0"/>
              <a:t>- وقد تكونت   مرحلة التعليم الأساسي في اندونيسيا من مرحلتين :</a:t>
            </a:r>
            <a:endParaRPr lang="en-US" sz="3200" dirty="0"/>
          </a:p>
          <a:p>
            <a:pPr algn="r" rtl="1"/>
            <a:r>
              <a:rPr lang="ar-YE" sz="3200" b="1" dirty="0"/>
              <a:t>ــ الأولى: مرحلة التعليم الابتدائي، إلزامية، ومُدَّة الدراسة بها ست سنوات، ويلتحق بها الأطفال من  6: 12سنة.</a:t>
            </a:r>
            <a:endParaRPr lang="en-US" sz="3200" dirty="0"/>
          </a:p>
          <a:p>
            <a:pPr algn="r"/>
            <a:r>
              <a:rPr lang="ar-YE" sz="3200" b="1" dirty="0"/>
              <a:t>وتـُدرَّس المناهج  باللُغة المحلِّية، في الصفوف الثلاثة الأولى، ثم تكون الدراسة بعدئذ باللُغة القومية، وهي لغة </a:t>
            </a:r>
            <a:r>
              <a:rPr lang="ar-YE" sz="3200" b="1" dirty="0" err="1"/>
              <a:t>البهاسا</a:t>
            </a:r>
            <a:r>
              <a:rPr lang="ar-YE" sz="3200" b="1" dirty="0"/>
              <a:t>   </a:t>
            </a:r>
            <a:r>
              <a:rPr lang="en-US" sz="3200" b="1" dirty="0" err="1"/>
              <a:t>bahasa</a:t>
            </a:r>
            <a:r>
              <a:rPr lang="ar-YE" sz="3200" b="1" dirty="0"/>
              <a:t> أو الإندونيسية والتربية الدينية إجبارية وفقــًا لديانة الطالب، والاختبار يأخذ بنظام السنة الكاملة، حيث يُجرى في نهاية العام الدراسي لجميع </a:t>
            </a:r>
            <a:r>
              <a:rPr lang="ar-YE" sz="3200" b="1" dirty="0" smtClean="0"/>
              <a:t>الطُلاَّب.</a:t>
            </a:r>
            <a:endParaRPr lang="en-US" sz="3200" dirty="0"/>
          </a:p>
        </p:txBody>
      </p:sp>
    </p:spTree>
    <p:extLst>
      <p:ext uri="{BB962C8B-B14F-4D97-AF65-F5344CB8AC3E}">
        <p14:creationId xmlns:p14="http://schemas.microsoft.com/office/powerpoint/2010/main" val="2696657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18070" y="1066800"/>
            <a:ext cx="8305800" cy="3416320"/>
          </a:xfrm>
          <a:prstGeom prst="rect">
            <a:avLst/>
          </a:prstGeom>
        </p:spPr>
        <p:txBody>
          <a:bodyPr wrap="square">
            <a:spAutoFit/>
          </a:bodyPr>
          <a:lstStyle/>
          <a:p>
            <a:pPr algn="r" rtl="1"/>
            <a:r>
              <a:rPr lang="ar-YE" sz="3600" b="1" dirty="0"/>
              <a:t>ــ الثانية: مرحلة الثانوية الدنيا، وهي تـُعادل في العالم العربي، التعليم الإعدادي أو المُتوسِّط، مُدَّة الدراسة بها ثلاث سنوات وهي الزامية ايضا، تـُغطِّي الفترة العُمرية من12: 15سنة، ويكون التعليم فيها نوعين:</a:t>
            </a:r>
            <a:endParaRPr lang="en-US" sz="3600" dirty="0"/>
          </a:p>
          <a:p>
            <a:pPr algn="r" rtl="1"/>
            <a:r>
              <a:rPr lang="ar-YE" sz="3600" b="1" dirty="0"/>
              <a:t>1-تعليم ثانوي عام(اكاديمي)</a:t>
            </a:r>
            <a:endParaRPr lang="en-US" sz="3600" dirty="0"/>
          </a:p>
          <a:p>
            <a:pPr algn="r"/>
            <a:r>
              <a:rPr lang="ar-SA" sz="3600" b="1" dirty="0"/>
              <a:t>2-تعليم ثانوي تقني(تجاري ، تقني ،اقتصاد منزلي</a:t>
            </a:r>
            <a:endParaRPr lang="en-US" sz="3600" dirty="0"/>
          </a:p>
        </p:txBody>
      </p:sp>
    </p:spTree>
    <p:extLst>
      <p:ext uri="{BB962C8B-B14F-4D97-AF65-F5344CB8AC3E}">
        <p14:creationId xmlns:p14="http://schemas.microsoft.com/office/powerpoint/2010/main" val="3048034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6178"/>
            <a:ext cx="8229600" cy="1143000"/>
          </a:xfrm>
        </p:spPr>
        <p:txBody>
          <a:bodyPr/>
          <a:lstStyle/>
          <a:p>
            <a:r>
              <a:rPr lang="ar-SA" b="1" dirty="0"/>
              <a:t>- </a:t>
            </a:r>
            <a:r>
              <a:rPr lang="ar-SA" b="1" dirty="0">
                <a:solidFill>
                  <a:srgbClr val="FF0000"/>
                </a:solidFill>
              </a:rPr>
              <a:t>التعليم الاساسي في </a:t>
            </a:r>
            <a:r>
              <a:rPr lang="ar-SA" b="1" dirty="0" smtClean="0">
                <a:solidFill>
                  <a:srgbClr val="FF0000"/>
                </a:solidFill>
              </a:rPr>
              <a:t>السويد</a:t>
            </a:r>
            <a:endParaRPr lang="en-US" dirty="0">
              <a:solidFill>
                <a:srgbClr val="FF0000"/>
              </a:solidFill>
            </a:endParaRPr>
          </a:p>
        </p:txBody>
      </p:sp>
      <p:sp>
        <p:nvSpPr>
          <p:cNvPr id="3" name="عنصر نائب للمحتوى 2"/>
          <p:cNvSpPr>
            <a:spLocks noGrp="1"/>
          </p:cNvSpPr>
          <p:nvPr>
            <p:ph idx="1"/>
          </p:nvPr>
        </p:nvSpPr>
        <p:spPr>
          <a:xfrm>
            <a:off x="0" y="1219200"/>
            <a:ext cx="9144000" cy="4906963"/>
          </a:xfrm>
        </p:spPr>
        <p:txBody>
          <a:bodyPr>
            <a:noAutofit/>
          </a:bodyPr>
          <a:lstStyle/>
          <a:p>
            <a:pPr algn="r"/>
            <a:r>
              <a:rPr lang="ar-SA" sz="2800" b="1" dirty="0"/>
              <a:t>يعد التعليم في السويد إلزامي و يكون ترتيب السنوات الدراسية في النظام الدراسي في السويد كالتالي : من عمر السنة إلى الخمس سنوات ، يلتحق الأطفال بالحضانة. أما في عمر الست سنوات ، فيدخل الطفل صف ما قبل المدرسة . يلي ذلك عمر السبع سنوات إلى عمر السادسة عشرة ، إذ يلتحق الطلاب بمرحلة التعليم الابتدائي . وبعدها من عمر السادسة عشرة إلى التاسعة عشرة ، يدخل الطلاب مرحلة التعليم الثانوي .</a:t>
            </a:r>
            <a:br>
              <a:rPr lang="ar-SA" sz="2800" b="1" dirty="0"/>
            </a:br>
            <a:r>
              <a:rPr lang="ar-SA" sz="2800" b="1" dirty="0"/>
              <a:t>للسويديين نظرة مميزة لتعليم الأطفال ما قبل سن المدرسة و يرى السويديون أنها مرحلة مهمة من حياة الطفل، و لذلك تعنى الحكومة بالحضانات و مراكز العناية النهارية و تتكفل بمصاريفها حيث لا يدفع الآباء إلا مبالغ رمزية . و يراعى في السويد أن تكون الحضانات مشابهة للبيوت ، و لذلك يجب أن يكون مظهر الغرف والأثاث فيها أقرب ما يكون للمنازل و البيوت . كما يكون يراعى أن يكون حجم هذه الفصول  كحجم غرف البيت وعدد الطلاب فيها محدود حتى يشعر الطفل بالجو العائلي </a:t>
            </a:r>
            <a:r>
              <a:rPr lang="ar-SA" sz="2800" b="1" dirty="0" smtClean="0"/>
              <a:t>الحميمي</a:t>
            </a:r>
            <a:endParaRPr lang="en-US" sz="2800" dirty="0"/>
          </a:p>
        </p:txBody>
      </p:sp>
    </p:spTree>
    <p:extLst>
      <p:ext uri="{BB962C8B-B14F-4D97-AF65-F5344CB8AC3E}">
        <p14:creationId xmlns:p14="http://schemas.microsoft.com/office/powerpoint/2010/main" val="276248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5632311"/>
          </a:xfrm>
          <a:prstGeom prst="rect">
            <a:avLst/>
          </a:prstGeom>
        </p:spPr>
        <p:txBody>
          <a:bodyPr wrap="square">
            <a:spAutoFit/>
          </a:bodyPr>
          <a:lstStyle/>
          <a:p>
            <a:pPr algn="r"/>
            <a:r>
              <a:rPr lang="ar-SA" sz="3600" b="1" dirty="0"/>
              <a:t>يؤمن الآباء و المدرسون في السويد بأن لا ضرورة للضغط على الطفل و دفعه للتعلم دفعاً ، بل يرون أن التعلم باللعب الاستكشاف هو الأفضل و بسبب أهتماهم بالجانب الحركي والجسدي فإن الأطفال يقضون حوالي 50% من وقت الحضانة في الخارج أي في فناء الحضانة والحدائق القريبة و يتعلم الطفل من خلال الاحتكاك بالحياة و بالطبيعة من حوله . كما يتم الاهتمام بتعليم الطفل اللغة و المهارات الاجتماعية التي يمكن اكتسابها باللعب . عادة يتم تأخير تعلم القراءة في السويد حتى سن المدرسة على عكس كثير من الدول الأخرى التي تبدأ بتعليم الحروف و القراءة في عمر </a:t>
            </a:r>
            <a:r>
              <a:rPr lang="ar-SA" sz="3600" b="1" dirty="0" smtClean="0"/>
              <a:t>مبكر</a:t>
            </a:r>
            <a:endParaRPr lang="en-US" sz="3600" dirty="0"/>
          </a:p>
        </p:txBody>
      </p:sp>
    </p:spTree>
    <p:extLst>
      <p:ext uri="{BB962C8B-B14F-4D97-AF65-F5344CB8AC3E}">
        <p14:creationId xmlns:p14="http://schemas.microsoft.com/office/powerpoint/2010/main" val="3373339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4109"/>
            <a:ext cx="9144000" cy="6740307"/>
          </a:xfrm>
          <a:prstGeom prst="rect">
            <a:avLst/>
          </a:prstGeom>
        </p:spPr>
        <p:txBody>
          <a:bodyPr wrap="square">
            <a:spAutoFit/>
          </a:bodyPr>
          <a:lstStyle/>
          <a:p>
            <a:pPr algn="r"/>
            <a:r>
              <a:rPr lang="ar-SA" sz="3600" b="1" dirty="0"/>
              <a:t>هكذا نلاحظ أن الاطفال السويديين يقرأون عند السابعة متأخرين نسبياً عن الأطفال في الدول الأخرى و لكن من المدهش أنه في عمر الثانية عشرة ، نلاحظ تفوق الأطفال السويديين على أقرانهم البريطانيين ، مثلاً ، ممن يتعلمون القراءة في سن مبكرة في الكم و الكيف و نوعية الكتب التي </a:t>
            </a:r>
            <a:r>
              <a:rPr lang="ar-SA" sz="3600" b="1" dirty="0" err="1"/>
              <a:t>يقرأونها</a:t>
            </a:r>
            <a:r>
              <a:rPr lang="ar-SA" sz="3600" b="1" dirty="0"/>
              <a:t> . في العادة، يتفاخر معظمنا بطفله الذي يقرأ و هو ما زال في الخامسة في حين أن الآباء و المدرسين في السويد متفقون على أن الطفل تحت السادسة يجب أن يلعب و يستمتع بوقته وأنه لا يجب تعليم الطفل القراءة قبل أن يتقن اللغة. بعض المدارس في السويد تترك تعليم القراءة للأطفال على عاتق الآباء في البيت .</a:t>
            </a:r>
            <a:br>
              <a:rPr lang="ar-SA" sz="3600" b="1" dirty="0"/>
            </a:br>
            <a:endParaRPr lang="en-US" sz="3600" dirty="0"/>
          </a:p>
        </p:txBody>
      </p:sp>
    </p:spTree>
    <p:extLst>
      <p:ext uri="{BB962C8B-B14F-4D97-AF65-F5344CB8AC3E}">
        <p14:creationId xmlns:p14="http://schemas.microsoft.com/office/powerpoint/2010/main" val="2548147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78" y="-228302"/>
            <a:ext cx="8845378" cy="6494085"/>
          </a:xfrm>
          <a:prstGeom prst="rect">
            <a:avLst/>
          </a:prstGeom>
        </p:spPr>
        <p:txBody>
          <a:bodyPr wrap="square">
            <a:spAutoFit/>
          </a:bodyPr>
          <a:lstStyle/>
          <a:p>
            <a:pPr algn="r"/>
            <a:r>
              <a:rPr lang="ar-SA" sz="3200" b="1" dirty="0"/>
              <a:t>سلم التعليم الاساسي في السويد :</a:t>
            </a:r>
            <a:br>
              <a:rPr lang="ar-SA" sz="3200" b="1" dirty="0"/>
            </a:br>
            <a:r>
              <a:rPr lang="ar-SA" sz="3200" b="1" dirty="0"/>
              <a:t>المرحلة الابتدائية في السويد، عبارة عن تسع سنوات تبدأ من سن السابعة حتى السادسة عشرة، أما سن السادسة فتعتبر سنة تمهيدية للمدرسة . في سنوات الدراسة الابتدائية الأولى في السويد، يهتمون بتعليم الطلاب التعليم الأساسي فقط من لغة ورياضيات ولغة انجليزية وعلوم ولا تعطى للطلاب أي مناهج متخصصة او متقدمة حتى الصف السابع، أي عندما يصبح الطفل في سن الثانية عشرة أو الثالثة عشرة . هكذا لا يكون أمام الطلاب خيارات متعددة و لا برامج متقدمة في الرياضيات أو العلوم مثلا. تتعمد الحكومة في تدعيم ذلك لأنها ترى أن ذلك يضمن حق كل طالب في الحصول على تعليم متساوٍ مع اقرانه حتى لو جاء من عائلة متوسطة التعليم و أن ذلك يشجع الأهالي على مساعدة أطفالهم دون ضغط عليهم و على الأطفال </a:t>
            </a:r>
            <a:endParaRPr lang="en-US" sz="3200" dirty="0"/>
          </a:p>
        </p:txBody>
      </p:sp>
    </p:spTree>
    <p:extLst>
      <p:ext uri="{BB962C8B-B14F-4D97-AF65-F5344CB8AC3E}">
        <p14:creationId xmlns:p14="http://schemas.microsoft.com/office/powerpoint/2010/main" val="1553417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09600" y="0"/>
            <a:ext cx="7830065" cy="5693866"/>
          </a:xfrm>
          <a:prstGeom prst="rect">
            <a:avLst/>
          </a:prstGeom>
        </p:spPr>
        <p:txBody>
          <a:bodyPr wrap="square">
            <a:spAutoFit/>
          </a:bodyPr>
          <a:lstStyle/>
          <a:p>
            <a:pPr algn="r"/>
            <a:r>
              <a:rPr lang="ar-SA" sz="2800" b="1" dirty="0"/>
              <a:t>البعض ينتقد ذلك لأنه حسب رأيهم لا يتيح اكتشاف الموهوبين ما داموا لا يحصلون على برامج متقدمة تظهر تفوقهم فيها على أقرانهم مما يسهل اكتشاف ميولهم و مواهبهم وبذلك يتم الاهتمام بها و صقلها و تدعيمها .</a:t>
            </a:r>
            <a:br>
              <a:rPr lang="ar-SA" sz="2800" b="1" dirty="0"/>
            </a:br>
            <a:r>
              <a:rPr lang="ar-SA" sz="2800" b="1" dirty="0"/>
              <a:t>مع الصف الثامن ، تزداد المواد و الخيارات أمام الطلاب حيث أن الطلاب يكونون في عمر بين الثانية عشرة والخامسة عشرة. في هذا العمر، نرى الطلاب يدرسون اللغة السويدية والرياضيات واللغة الانجليزية و لغة ثالثة يختارها الطالب كمواد أساسية، كما يدرسون العلوم الطبيعية من فيزياء وكيمياء وأحياء و تقنية و كذلك يدرسون العلوم الاجتماعية من تاريخ وجغرافيا وعلم اجتماع و أديان و يتعلم الطلاب إضافة إلى كل هذا الخياطة والاقتصاد المنزلي والموسيقى والتربية الفنية والتربية البدنية. </a:t>
            </a:r>
            <a:br>
              <a:rPr lang="ar-SA" sz="2800" b="1" dirty="0"/>
            </a:br>
            <a:endParaRPr lang="en-US" sz="2800" dirty="0"/>
          </a:p>
        </p:txBody>
      </p:sp>
    </p:spTree>
    <p:extLst>
      <p:ext uri="{BB962C8B-B14F-4D97-AF65-F5344CB8AC3E}">
        <p14:creationId xmlns:p14="http://schemas.microsoft.com/office/powerpoint/2010/main" val="350990143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843</Words>
  <Application>Microsoft Office PowerPoint</Application>
  <PresentationFormat>عرض على الشاشة (3:4)‏</PresentationFormat>
  <Paragraphs>23</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نسق Office</vt:lpstr>
      <vt:lpstr>المحاضرة السادسة/ اعداد أ.م هيام غائب حسين/ قسم العلوم –كلية التربيةالاساسية </vt:lpstr>
      <vt:lpstr>التعليم الاساسي في اندونيسيا </vt:lpstr>
      <vt:lpstr>عرض تقديمي في PowerPoint</vt:lpstr>
      <vt:lpstr>عرض تقديمي في PowerPoint</vt:lpstr>
      <vt:lpstr>- التعليم الاساسي في السويد</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السادسة</dc:title>
  <dc:creator>mamon</dc:creator>
  <cp:lastModifiedBy>mamon</cp:lastModifiedBy>
  <cp:revision>6</cp:revision>
  <dcterms:created xsi:type="dcterms:W3CDTF">2018-12-25T16:08:34Z</dcterms:created>
  <dcterms:modified xsi:type="dcterms:W3CDTF">2018-12-25T19:33:05Z</dcterms:modified>
</cp:coreProperties>
</file>