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C251D40-50E5-4F19-8D20-8901F23597F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351091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251D40-50E5-4F19-8D20-8901F23597F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159253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251D40-50E5-4F19-8D20-8901F23597F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320210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251D40-50E5-4F19-8D20-8901F23597F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366742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251D40-50E5-4F19-8D20-8901F23597F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908920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C251D40-50E5-4F19-8D20-8901F23597F1}"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146490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C251D40-50E5-4F19-8D20-8901F23597F1}" type="datetimeFigureOut">
              <a:rPr lang="en-US" smtClean="0"/>
              <a:t>12/25/2018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107028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C251D40-50E5-4F19-8D20-8901F23597F1}" type="datetimeFigureOut">
              <a:rPr lang="en-US" smtClean="0"/>
              <a:t>12/25/2018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293677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251D40-50E5-4F19-8D20-8901F23597F1}" type="datetimeFigureOut">
              <a:rPr lang="en-US" smtClean="0"/>
              <a:t>12/25/2018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244473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251D40-50E5-4F19-8D20-8901F23597F1}"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3105893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251D40-50E5-4F19-8D20-8901F23597F1}"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E3108AC-B130-40E8-9767-5D12CCA9F9D4}" type="slidenum">
              <a:rPr lang="en-US" smtClean="0"/>
              <a:t>‹#›</a:t>
            </a:fld>
            <a:endParaRPr lang="en-US"/>
          </a:p>
        </p:txBody>
      </p:sp>
    </p:spTree>
    <p:extLst>
      <p:ext uri="{BB962C8B-B14F-4D97-AF65-F5344CB8AC3E}">
        <p14:creationId xmlns:p14="http://schemas.microsoft.com/office/powerpoint/2010/main" val="171810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51D40-50E5-4F19-8D20-8901F23597F1}" type="datetimeFigureOut">
              <a:rPr lang="en-US" smtClean="0"/>
              <a:t>12/25/2018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108AC-B130-40E8-9767-5D12CCA9F9D4}" type="slidenum">
              <a:rPr lang="en-US" smtClean="0"/>
              <a:t>‹#›</a:t>
            </a:fld>
            <a:endParaRPr lang="en-US"/>
          </a:p>
        </p:txBody>
      </p:sp>
    </p:spTree>
    <p:extLst>
      <p:ext uri="{BB962C8B-B14F-4D97-AF65-F5344CB8AC3E}">
        <p14:creationId xmlns:p14="http://schemas.microsoft.com/office/powerpoint/2010/main" val="138579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57200"/>
            <a:ext cx="7772400" cy="1470025"/>
          </a:xfrm>
        </p:spPr>
        <p:txBody>
          <a:bodyPr>
            <a:normAutofit fontScale="90000"/>
          </a:bodyPr>
          <a:lstStyle/>
          <a:p>
            <a:r>
              <a:rPr lang="ar-IQ" sz="4800" dirty="0" err="1" smtClean="0">
                <a:solidFill>
                  <a:srgbClr val="FF0000"/>
                </a:solidFill>
              </a:rPr>
              <a:t>المحاضرةالتاسعة</a:t>
            </a:r>
            <a:r>
              <a:rPr lang="ar-IQ" sz="4800" dirty="0" smtClean="0">
                <a:solidFill>
                  <a:srgbClr val="FF0000"/>
                </a:solidFill>
              </a:rPr>
              <a:t> /اعداد أ.م هيام غائب حسين /قسم العلوم –كلية التربية الاساسية</a:t>
            </a:r>
            <a:endParaRPr lang="en-US" sz="4800" dirty="0">
              <a:solidFill>
                <a:srgbClr val="FF0000"/>
              </a:solidFill>
            </a:endParaRPr>
          </a:p>
        </p:txBody>
      </p:sp>
      <p:sp>
        <p:nvSpPr>
          <p:cNvPr id="3" name="عنوان فرعي 2"/>
          <p:cNvSpPr>
            <a:spLocks noGrp="1"/>
          </p:cNvSpPr>
          <p:nvPr>
            <p:ph type="subTitle" idx="1"/>
          </p:nvPr>
        </p:nvSpPr>
        <p:spPr/>
        <p:txBody>
          <a:bodyPr>
            <a:normAutofit/>
          </a:bodyPr>
          <a:lstStyle/>
          <a:p>
            <a:r>
              <a:rPr lang="ar-IQ" sz="4000" dirty="0">
                <a:solidFill>
                  <a:srgbClr val="FF0000"/>
                </a:solidFill>
              </a:rPr>
              <a:t>بعض المشكلات التربوية التي تواجه التعليم الاساسي في </a:t>
            </a:r>
            <a:r>
              <a:rPr lang="ar-IQ" sz="4000" dirty="0" smtClean="0">
                <a:solidFill>
                  <a:srgbClr val="FF0000"/>
                </a:solidFill>
              </a:rPr>
              <a:t>العراق</a:t>
            </a:r>
            <a:endParaRPr lang="en-US" sz="4000" dirty="0">
              <a:solidFill>
                <a:srgbClr val="FF0000"/>
              </a:solidFill>
            </a:endParaRPr>
          </a:p>
        </p:txBody>
      </p:sp>
    </p:spTree>
    <p:extLst>
      <p:ext uri="{BB962C8B-B14F-4D97-AF65-F5344CB8AC3E}">
        <p14:creationId xmlns:p14="http://schemas.microsoft.com/office/powerpoint/2010/main" val="3135967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0"/>
            <a:ext cx="8153400" cy="5078313"/>
          </a:xfrm>
          <a:prstGeom prst="rect">
            <a:avLst/>
          </a:prstGeom>
        </p:spPr>
        <p:txBody>
          <a:bodyPr wrap="square">
            <a:spAutoFit/>
          </a:bodyPr>
          <a:lstStyle/>
          <a:p>
            <a:pPr algn="r" rtl="1"/>
            <a:r>
              <a:rPr lang="ar-IQ" sz="3600" dirty="0"/>
              <a:t>تواجه المدارس الابتدائية في العراق بعض المشكلات التربوية التي تؤثر بشكل أو بآخر على مسيرة المدرسة وبالتالي تكون لها مردودات سلبية وهذه المشكلات لا تقتصر على المدارس في العراق فقط، بل هي موجودة في أغلب الدول وحتى المتقدمة ولكنها تختلف في حدتها من بلد لآخر حسب طبيعة الأنظمة والتعليمات التربوية والإعداد الأكاديمي والمهني للمعلم والظروف المحيطة بالعائلة والمدرسة.</a:t>
            </a:r>
            <a:endParaRPr lang="en-US" sz="3600" dirty="0"/>
          </a:p>
          <a:p>
            <a:pPr algn="r"/>
            <a:r>
              <a:rPr lang="ar-IQ" sz="3600" dirty="0"/>
              <a:t>ويمكن تحديد هذه المشكلات </a:t>
            </a:r>
            <a:r>
              <a:rPr lang="ar-IQ" sz="3600" dirty="0" smtClean="0"/>
              <a:t>بالآتي:</a:t>
            </a:r>
            <a:endParaRPr lang="en-US" sz="3600" dirty="0"/>
          </a:p>
        </p:txBody>
      </p:sp>
    </p:spTree>
    <p:extLst>
      <p:ext uri="{BB962C8B-B14F-4D97-AF65-F5344CB8AC3E}">
        <p14:creationId xmlns:p14="http://schemas.microsoft.com/office/powerpoint/2010/main" val="92788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52401"/>
            <a:ext cx="8839200" cy="5632311"/>
          </a:xfrm>
          <a:prstGeom prst="rect">
            <a:avLst/>
          </a:prstGeom>
        </p:spPr>
        <p:txBody>
          <a:bodyPr wrap="square">
            <a:spAutoFit/>
          </a:bodyPr>
          <a:lstStyle/>
          <a:p>
            <a:pPr algn="r" rtl="1"/>
            <a:r>
              <a:rPr lang="ar-IQ" dirty="0"/>
              <a:t>1</a:t>
            </a:r>
            <a:r>
              <a:rPr lang="ar-IQ" sz="3600" dirty="0"/>
              <a:t>- الرسوب:</a:t>
            </a:r>
            <a:endParaRPr lang="en-US" sz="3600" dirty="0"/>
          </a:p>
          <a:p>
            <a:pPr algn="r" rtl="1"/>
            <a:r>
              <a:rPr lang="ar-IQ" sz="3600" dirty="0"/>
              <a:t>وهو نتيجة عدم الاهتمام بالدراسة وإضاعة الوقت أو إعادة الصفوف أي أن الطالب يقضي سنة أخرى في الصف نفسه ويدرس المواد التي درسها في العام السابق نفسها.</a:t>
            </a:r>
            <a:endParaRPr lang="en-US" sz="3600" dirty="0"/>
          </a:p>
          <a:p>
            <a:pPr algn="r" rtl="1"/>
            <a:r>
              <a:rPr lang="ar-IQ" sz="3600" dirty="0"/>
              <a:t>فهو فشل التلميذ في مرحلة ما من مراحل الدراسة مما يؤدي الى بقائه في صفه سنة اخرى .</a:t>
            </a:r>
            <a:endParaRPr lang="en-US" sz="3600" dirty="0"/>
          </a:p>
          <a:p>
            <a:pPr algn="r"/>
            <a:r>
              <a:rPr lang="ar-IQ" sz="3600" dirty="0"/>
              <a:t>وتعد المشكلات التربوية التي شغلت اهتمام المربين لما لها من آثار ونتائج سلبية على مستقبل </a:t>
            </a:r>
            <a:r>
              <a:rPr lang="ar-IQ" sz="3600" dirty="0" smtClean="0"/>
              <a:t>العملية التربوية </a:t>
            </a:r>
            <a:r>
              <a:rPr lang="ar-IQ" sz="3600" dirty="0"/>
              <a:t>وترجع مشكلة الرسوب إلى عوامل عدة تتصل بالتلميذ </a:t>
            </a:r>
            <a:r>
              <a:rPr lang="ar-IQ" sz="3600" dirty="0" err="1" smtClean="0"/>
              <a:t>والمدرسةوالأسرةولعل</a:t>
            </a:r>
            <a:r>
              <a:rPr lang="ar-IQ" sz="3600" dirty="0" smtClean="0"/>
              <a:t> </a:t>
            </a:r>
            <a:r>
              <a:rPr lang="ar-IQ" sz="3600" dirty="0"/>
              <a:t>في مقدمة تلك </a:t>
            </a:r>
            <a:r>
              <a:rPr lang="ar-IQ" sz="3600" dirty="0" smtClean="0"/>
              <a:t>الأسباب</a:t>
            </a:r>
            <a:endParaRPr lang="en-US" sz="3600" dirty="0"/>
          </a:p>
        </p:txBody>
      </p:sp>
    </p:spTree>
    <p:extLst>
      <p:ext uri="{BB962C8B-B14F-4D97-AF65-F5344CB8AC3E}">
        <p14:creationId xmlns:p14="http://schemas.microsoft.com/office/powerpoint/2010/main" val="4182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152400"/>
            <a:ext cx="8382000" cy="5016758"/>
          </a:xfrm>
          <a:prstGeom prst="rect">
            <a:avLst/>
          </a:prstGeom>
        </p:spPr>
        <p:txBody>
          <a:bodyPr wrap="square">
            <a:spAutoFit/>
          </a:bodyPr>
          <a:lstStyle/>
          <a:p>
            <a:pPr algn="r" rtl="1"/>
            <a:r>
              <a:rPr lang="ar-IQ" sz="3200" dirty="0" smtClean="0"/>
              <a:t>1--العوامل </a:t>
            </a:r>
            <a:r>
              <a:rPr lang="ar-IQ" sz="3200" dirty="0" err="1"/>
              <a:t>الشخصيةللطالب</a:t>
            </a:r>
            <a:r>
              <a:rPr lang="ar-IQ" sz="3200" dirty="0"/>
              <a:t> وظروف اسرته الاجتماعية والاقتصادية .</a:t>
            </a:r>
            <a:endParaRPr lang="en-US" sz="3200" dirty="0"/>
          </a:p>
          <a:p>
            <a:pPr algn="r" rtl="1"/>
            <a:r>
              <a:rPr lang="ar-IQ" sz="3200" dirty="0"/>
              <a:t>2-ضعف قدرة بعض الطلبة التكيف مع محيط المدرسة وقلة ملائمة بعض المواد لقدرتهم وميولهم </a:t>
            </a:r>
            <a:endParaRPr lang="en-US" sz="3200" dirty="0"/>
          </a:p>
          <a:p>
            <a:pPr algn="r" rtl="1"/>
            <a:r>
              <a:rPr lang="ar-IQ" sz="3200" dirty="0"/>
              <a:t>3- ازدحام الطلبة في </a:t>
            </a:r>
            <a:r>
              <a:rPr lang="ar-IQ" sz="3200" dirty="0" err="1"/>
              <a:t>الصف.وعدم</a:t>
            </a:r>
            <a:r>
              <a:rPr lang="ar-IQ" sz="3200" dirty="0"/>
              <a:t> قدرة المعلم على </a:t>
            </a:r>
            <a:r>
              <a:rPr lang="ar-IQ" sz="3200" dirty="0" err="1"/>
              <a:t>التركبز</a:t>
            </a:r>
            <a:r>
              <a:rPr lang="ar-IQ" sz="3200" dirty="0"/>
              <a:t> على كل الا مكانيات والمستويات</a:t>
            </a:r>
            <a:endParaRPr lang="en-US" sz="3200" dirty="0"/>
          </a:p>
          <a:p>
            <a:pPr algn="r" rtl="1"/>
            <a:r>
              <a:rPr lang="ar-IQ" sz="3200" dirty="0"/>
              <a:t>4-سوء توزيع التلاميذ في الصفوف وعدم تجانسهم في القدرات فقد يكون الصف من فئة المتفوقين فقط او الكسالى فقط </a:t>
            </a:r>
            <a:endParaRPr lang="en-US" sz="3200" dirty="0"/>
          </a:p>
          <a:p>
            <a:pPr algn="r"/>
            <a:r>
              <a:rPr lang="ar-IQ" sz="3200" dirty="0"/>
              <a:t>5-عدم استقرار المعلمين بسبب تنقلاتهم المستمرة اثناء العام الدراسي او زيادة نصابه وارتباطه </a:t>
            </a:r>
            <a:r>
              <a:rPr lang="ar-IQ" sz="3200" dirty="0" err="1"/>
              <a:t>باكثر</a:t>
            </a:r>
            <a:r>
              <a:rPr lang="ar-IQ" sz="3200" dirty="0"/>
              <a:t> من مدرسة </a:t>
            </a:r>
            <a:endParaRPr lang="en-US" sz="3200" dirty="0"/>
          </a:p>
        </p:txBody>
      </p:sp>
    </p:spTree>
    <p:extLst>
      <p:ext uri="{BB962C8B-B14F-4D97-AF65-F5344CB8AC3E}">
        <p14:creationId xmlns:p14="http://schemas.microsoft.com/office/powerpoint/2010/main" val="1576762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0"/>
            <a:ext cx="8534400" cy="6247864"/>
          </a:xfrm>
          <a:prstGeom prst="rect">
            <a:avLst/>
          </a:prstGeom>
        </p:spPr>
        <p:txBody>
          <a:bodyPr wrap="square">
            <a:spAutoFit/>
          </a:bodyPr>
          <a:lstStyle/>
          <a:p>
            <a:pPr algn="r" rtl="1"/>
            <a:r>
              <a:rPr lang="ar-IQ" sz="2800" dirty="0" smtClean="0"/>
              <a:t>1--ضعف </a:t>
            </a:r>
            <a:r>
              <a:rPr lang="ar-IQ" sz="2800" dirty="0"/>
              <a:t>المؤهلات العلمية والتربوية لبعض المعلمين في المرحلة الابتدائية </a:t>
            </a:r>
            <a:endParaRPr lang="en-US" sz="2800" dirty="0"/>
          </a:p>
          <a:p>
            <a:pPr algn="r" rtl="1"/>
            <a:r>
              <a:rPr lang="ar-IQ" sz="2800" dirty="0"/>
              <a:t>7- الحالة السيئة للمدرسة من حيث وضعها العام وبعدها عن السكن .</a:t>
            </a:r>
            <a:endParaRPr lang="en-US" sz="2800" dirty="0"/>
          </a:p>
          <a:p>
            <a:pPr algn="r" rtl="1"/>
            <a:r>
              <a:rPr lang="ar-IQ" sz="2800" dirty="0"/>
              <a:t> </a:t>
            </a:r>
            <a:endParaRPr lang="en-US" sz="2800" dirty="0"/>
          </a:p>
          <a:p>
            <a:pPr algn="r" rtl="1"/>
            <a:r>
              <a:rPr lang="ar-IQ" sz="3600" dirty="0">
                <a:solidFill>
                  <a:srgbClr val="FF0000"/>
                </a:solidFill>
              </a:rPr>
              <a:t>اثاره</a:t>
            </a:r>
            <a:r>
              <a:rPr lang="ar-IQ" sz="2800" dirty="0"/>
              <a:t> :-لا تعود اثار الرسوب على الطالب وحده وعائلته فحسب بل تتعداه الى النظام التعليمي : ومنها </a:t>
            </a:r>
            <a:endParaRPr lang="en-US" sz="2800" dirty="0"/>
          </a:p>
          <a:p>
            <a:pPr lvl="0" algn="r" rtl="1"/>
            <a:r>
              <a:rPr lang="ar-IQ" sz="2800" dirty="0" smtClean="0"/>
              <a:t>ا1-لاثار </a:t>
            </a:r>
            <a:r>
              <a:rPr lang="ar-IQ" sz="2800" dirty="0"/>
              <a:t>التربوية: للرسوب اثر في اضعاف النظام التعليمي في المرحلة الاساسية ويتمثل ذلك بقلة عدد المتخرجين من المرحلة الابتدائية  مما يسبب خسارة يتعرض لها البلد في اجياله  وامواله </a:t>
            </a:r>
            <a:r>
              <a:rPr lang="ar-IQ" sz="2800" dirty="0" err="1"/>
              <a:t>وااقتصاده</a:t>
            </a:r>
            <a:r>
              <a:rPr lang="ar-IQ" sz="2800" dirty="0"/>
              <a:t> .</a:t>
            </a:r>
            <a:endParaRPr lang="en-US" sz="2800" dirty="0"/>
          </a:p>
          <a:p>
            <a:pPr lvl="0" algn="r" rtl="1"/>
            <a:r>
              <a:rPr lang="ar-IQ" sz="2800" dirty="0" smtClean="0"/>
              <a:t>2-الاثار </a:t>
            </a:r>
            <a:r>
              <a:rPr lang="ar-IQ" sz="2800" dirty="0"/>
              <a:t>النفسية : رسوب التلميذ في صفه يجعله يعاني من اوضاع غير طبيعية ومهما كانت اسباب الرسوب فهم يشعرون بنوع من المرارة والخيبة نتيجة بقاءهم في صفوفهم مرة اخرى  كما ان الرسوب له اثار نفسية على المعلمين والمدير اذ ينتابهم الشعور بالخيبة وان جهودهم طيلة السنة ذهبت سدى اذ ان نسبة النجاح هي مقياس اساسي لتقييم </a:t>
            </a:r>
            <a:r>
              <a:rPr lang="ar-IQ" sz="2800" dirty="0" smtClean="0"/>
              <a:t>جهودهما  </a:t>
            </a:r>
            <a:r>
              <a:rPr lang="ar-IQ" dirty="0" smtClean="0"/>
              <a:t>.</a:t>
            </a:r>
            <a:endParaRPr lang="en-US" dirty="0"/>
          </a:p>
        </p:txBody>
      </p:sp>
    </p:spTree>
    <p:extLst>
      <p:ext uri="{BB962C8B-B14F-4D97-AF65-F5344CB8AC3E}">
        <p14:creationId xmlns:p14="http://schemas.microsoft.com/office/powerpoint/2010/main" val="65806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0995" y="0"/>
            <a:ext cx="8371703" cy="4524315"/>
          </a:xfrm>
          <a:prstGeom prst="rect">
            <a:avLst/>
          </a:prstGeom>
        </p:spPr>
        <p:txBody>
          <a:bodyPr wrap="square">
            <a:spAutoFit/>
          </a:bodyPr>
          <a:lstStyle/>
          <a:p>
            <a:pPr lvl="0" algn="r" rtl="1"/>
            <a:r>
              <a:rPr lang="ar-IQ" sz="3600" dirty="0" smtClean="0"/>
              <a:t>3-الاثار </a:t>
            </a:r>
            <a:r>
              <a:rPr lang="ar-IQ" sz="3600" dirty="0"/>
              <a:t>الاجتماعية : ومن ابرزها زيادة نسبة التسرب مما يؤدي الى زيادة عدد العاطلين من تاركي </a:t>
            </a:r>
            <a:r>
              <a:rPr lang="ar-IQ" sz="3600" dirty="0" err="1"/>
              <a:t>المدرسةمما</a:t>
            </a:r>
            <a:r>
              <a:rPr lang="ar-IQ" sz="3600" dirty="0"/>
              <a:t> يدفع </a:t>
            </a:r>
            <a:r>
              <a:rPr lang="ar-IQ" sz="3600" dirty="0" err="1"/>
              <a:t>باولياء</a:t>
            </a:r>
            <a:r>
              <a:rPr lang="ar-IQ" sz="3600" dirty="0"/>
              <a:t> الامور بزج ابنائهم في العمل للحصول على لقمة العيش . مما يترتب عليه تخلف اجتماعي وصحي وسياسي</a:t>
            </a:r>
            <a:endParaRPr lang="en-US" sz="3600" dirty="0"/>
          </a:p>
          <a:p>
            <a:pPr algn="r"/>
            <a:r>
              <a:rPr lang="ar-IQ" sz="3600" dirty="0" smtClean="0"/>
              <a:t>4-الاثار </a:t>
            </a:r>
            <a:r>
              <a:rPr lang="ar-IQ" sz="3600" dirty="0"/>
              <a:t>الاقتصادية : منها تقليل القدرة الاستيعابية للمدارس  اضافة الى تأخر التحاق الشباب بسوق العمل لقضائهم سنوات اكثر من المحدد لها في السلم التعليمي </a:t>
            </a:r>
            <a:endParaRPr lang="en-US" sz="3600" dirty="0"/>
          </a:p>
        </p:txBody>
      </p:sp>
    </p:spTree>
    <p:extLst>
      <p:ext uri="{BB962C8B-B14F-4D97-AF65-F5344CB8AC3E}">
        <p14:creationId xmlns:p14="http://schemas.microsoft.com/office/powerpoint/2010/main" val="207249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228600"/>
            <a:ext cx="8305800" cy="5355312"/>
          </a:xfrm>
          <a:prstGeom prst="rect">
            <a:avLst/>
          </a:prstGeom>
        </p:spPr>
        <p:txBody>
          <a:bodyPr wrap="square">
            <a:spAutoFit/>
          </a:bodyPr>
          <a:lstStyle/>
          <a:p>
            <a:pPr algn="r" rtl="1"/>
            <a:r>
              <a:rPr lang="ar-IQ" sz="3200" dirty="0"/>
              <a:t>وبالنظر لخطورة مشكلة الرسوب فقد عملت الدولة  على تجاوز هذه المشكلة </a:t>
            </a:r>
            <a:r>
              <a:rPr lang="ar-IQ" sz="3600" dirty="0">
                <a:solidFill>
                  <a:srgbClr val="FF0000"/>
                </a:solidFill>
              </a:rPr>
              <a:t>ومعالجتها</a:t>
            </a:r>
            <a:r>
              <a:rPr lang="ar-IQ" sz="3200" dirty="0"/>
              <a:t> من خلال :</a:t>
            </a:r>
            <a:endParaRPr lang="en-US" sz="3200" dirty="0"/>
          </a:p>
          <a:p>
            <a:pPr lvl="0" algn="r" rtl="1"/>
            <a:r>
              <a:rPr lang="ar-IQ" sz="3200" dirty="0" smtClean="0"/>
              <a:t>1-البحث </a:t>
            </a:r>
            <a:r>
              <a:rPr lang="ar-IQ" sz="3200" dirty="0"/>
              <a:t>عن أسبابها والتغلب عليها </a:t>
            </a:r>
            <a:endParaRPr lang="en-US" sz="3200" dirty="0"/>
          </a:p>
          <a:p>
            <a:pPr lvl="0" algn="r" rtl="1"/>
            <a:r>
              <a:rPr lang="ar-IQ" sz="3200" dirty="0" smtClean="0"/>
              <a:t>2-قيام </a:t>
            </a:r>
            <a:r>
              <a:rPr lang="ar-IQ" sz="3200" dirty="0"/>
              <a:t>الهيئة التعليمية بمساعدة الطلبة في دروسهم وتكيف التعليم للفروق الفردية بين الطلبة</a:t>
            </a:r>
            <a:endParaRPr lang="en-US" sz="3200" dirty="0"/>
          </a:p>
          <a:p>
            <a:pPr lvl="0" algn="r" rtl="1"/>
            <a:r>
              <a:rPr lang="en-US" sz="3200" dirty="0"/>
              <a:t> </a:t>
            </a:r>
            <a:r>
              <a:rPr lang="ar-IQ" sz="3200" dirty="0" smtClean="0"/>
              <a:t>3-رفع </a:t>
            </a:r>
            <a:r>
              <a:rPr lang="ar-IQ" sz="3200" dirty="0"/>
              <a:t>كفاءة العملية التربوية بإقامة دورات تدريبية للمعلمين و للطلبة وتقديم دروس للطالب </a:t>
            </a:r>
            <a:endParaRPr lang="en-US" sz="3200" dirty="0"/>
          </a:p>
          <a:p>
            <a:pPr lvl="0" algn="r" rtl="1"/>
            <a:r>
              <a:rPr lang="ar-IQ" sz="3200" dirty="0" smtClean="0"/>
              <a:t>4-مراعاة </a:t>
            </a:r>
            <a:r>
              <a:rPr lang="ar-IQ" sz="3200" dirty="0"/>
              <a:t>الحالة </a:t>
            </a:r>
            <a:r>
              <a:rPr lang="ar-IQ" sz="3200" dirty="0" err="1"/>
              <a:t>النفسيه</a:t>
            </a:r>
            <a:r>
              <a:rPr lang="ar-IQ" sz="3200" dirty="0"/>
              <a:t> للطالب إذ أن كثرة الأمراض تعيق من الفهم وتركيز الانتباه وكذلك كثرة الانتقال من مدرسة إلى أخرى وعدم تحضيره اليومي للدروس وضعف أساليب التعليم.</a:t>
            </a:r>
            <a:endParaRPr lang="en-US" sz="3200" dirty="0"/>
          </a:p>
          <a:p>
            <a:pPr rtl="1"/>
            <a:r>
              <a:rPr lang="ar-IQ" dirty="0"/>
              <a:t> </a:t>
            </a:r>
            <a:r>
              <a:rPr lang="ar-IQ" dirty="0" smtClean="0"/>
              <a:t>ز</a:t>
            </a:r>
            <a:endParaRPr lang="en-US" dirty="0"/>
          </a:p>
        </p:txBody>
      </p:sp>
    </p:spTree>
    <p:extLst>
      <p:ext uri="{BB962C8B-B14F-4D97-AF65-F5344CB8AC3E}">
        <p14:creationId xmlns:p14="http://schemas.microsoft.com/office/powerpoint/2010/main" val="4302370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398</Words>
  <Application>Microsoft Office PowerPoint</Application>
  <PresentationFormat>عرض على الشاشة (3:4)‏</PresentationFormat>
  <Paragraphs>27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المحاضرةالتاسعة /اعداد أ.م هيام غائب حسين /قسم العلوم –كلية التربية الاساسية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dc:title>
  <dc:creator>mamon</dc:creator>
  <cp:lastModifiedBy>mamon</cp:lastModifiedBy>
  <cp:revision>3</cp:revision>
  <dcterms:created xsi:type="dcterms:W3CDTF">2018-12-25T18:39:15Z</dcterms:created>
  <dcterms:modified xsi:type="dcterms:W3CDTF">2018-12-25T19:54:14Z</dcterms:modified>
</cp:coreProperties>
</file>