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283033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209182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123206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193542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419094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265A908-57CF-40E9-A2B7-78F8F7F1B768}"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348379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265A908-57CF-40E9-A2B7-78F8F7F1B768}"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160785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265A908-57CF-40E9-A2B7-78F8F7F1B768}"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95692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65A908-57CF-40E9-A2B7-78F8F7F1B768}"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237159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65A908-57CF-40E9-A2B7-78F8F7F1B768}"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140021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65A908-57CF-40E9-A2B7-78F8F7F1B768}"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DA6E5FF-E57B-467F-9957-19642FE99A89}" type="slidenum">
              <a:rPr lang="en-US" smtClean="0"/>
              <a:t>‹#›</a:t>
            </a:fld>
            <a:endParaRPr lang="en-US"/>
          </a:p>
        </p:txBody>
      </p:sp>
    </p:spTree>
    <p:extLst>
      <p:ext uri="{BB962C8B-B14F-4D97-AF65-F5344CB8AC3E}">
        <p14:creationId xmlns:p14="http://schemas.microsoft.com/office/powerpoint/2010/main" val="342439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5A908-57CF-40E9-A2B7-78F8F7F1B768}"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6E5FF-E57B-467F-9957-19642FE99A89}" type="slidenum">
              <a:rPr lang="en-US" smtClean="0"/>
              <a:t>‹#›</a:t>
            </a:fld>
            <a:endParaRPr lang="en-US"/>
          </a:p>
        </p:txBody>
      </p:sp>
    </p:spTree>
    <p:extLst>
      <p:ext uri="{BB962C8B-B14F-4D97-AF65-F5344CB8AC3E}">
        <p14:creationId xmlns:p14="http://schemas.microsoft.com/office/powerpoint/2010/main" val="284765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533400"/>
            <a:ext cx="7772400" cy="1470025"/>
          </a:xfrm>
        </p:spPr>
        <p:txBody>
          <a:bodyPr>
            <a:normAutofit fontScale="90000"/>
          </a:bodyPr>
          <a:lstStyle/>
          <a:p>
            <a:r>
              <a:rPr lang="en-US" dirty="0" smtClean="0"/>
              <a:t/>
            </a:r>
            <a:br>
              <a:rPr lang="en-US" dirty="0" smtClean="0"/>
            </a:br>
            <a:r>
              <a:rPr lang="ar-IQ" sz="5400" dirty="0" smtClean="0">
                <a:solidFill>
                  <a:srgbClr val="FF0000"/>
                </a:solidFill>
              </a:rPr>
              <a:t>المحاضرة العاشرة </a:t>
            </a:r>
            <a:br>
              <a:rPr lang="ar-IQ" sz="5400" dirty="0" smtClean="0">
                <a:solidFill>
                  <a:srgbClr val="FF0000"/>
                </a:solidFill>
              </a:rPr>
            </a:br>
            <a:r>
              <a:rPr lang="ar-IQ" sz="5400" dirty="0" smtClean="0">
                <a:solidFill>
                  <a:srgbClr val="FF0000"/>
                </a:solidFill>
              </a:rPr>
              <a:t>/اعداد  أ.م هيام غائب حسين  /قسم العلوم –كلية التربية الاساسية</a:t>
            </a:r>
            <a:endParaRPr lang="en-US" sz="5400" dirty="0">
              <a:solidFill>
                <a:srgbClr val="FF0000"/>
              </a:solidFill>
            </a:endParaRPr>
          </a:p>
        </p:txBody>
      </p:sp>
      <p:sp>
        <p:nvSpPr>
          <p:cNvPr id="3" name="عنوان فرعي 2"/>
          <p:cNvSpPr>
            <a:spLocks noGrp="1"/>
          </p:cNvSpPr>
          <p:nvPr>
            <p:ph type="subTitle" idx="1"/>
          </p:nvPr>
        </p:nvSpPr>
        <p:spPr/>
        <p:txBody>
          <a:bodyPr>
            <a:normAutofit/>
          </a:bodyPr>
          <a:lstStyle/>
          <a:p>
            <a:pPr rtl="1"/>
            <a:r>
              <a:rPr lang="ar-IQ" sz="4400" dirty="0" smtClean="0">
                <a:solidFill>
                  <a:srgbClr val="FF0000"/>
                </a:solidFill>
              </a:rPr>
              <a:t>2- التسرب</a:t>
            </a:r>
            <a:endParaRPr lang="en-US" sz="4400" dirty="0">
              <a:solidFill>
                <a:srgbClr val="FF0000"/>
              </a:solidFill>
            </a:endParaRPr>
          </a:p>
        </p:txBody>
      </p:sp>
    </p:spTree>
    <p:extLst>
      <p:ext uri="{BB962C8B-B14F-4D97-AF65-F5344CB8AC3E}">
        <p14:creationId xmlns:p14="http://schemas.microsoft.com/office/powerpoint/2010/main" val="375805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0"/>
            <a:ext cx="8305800" cy="6740307"/>
          </a:xfrm>
          <a:prstGeom prst="rect">
            <a:avLst/>
          </a:prstGeom>
        </p:spPr>
        <p:txBody>
          <a:bodyPr wrap="square">
            <a:spAutoFit/>
          </a:bodyPr>
          <a:lstStyle/>
          <a:p>
            <a:pPr algn="r" rtl="1"/>
            <a:r>
              <a:rPr lang="ar-IQ" sz="3600" dirty="0"/>
              <a:t>يقصد به ترك الطالب المدرسة قبل إتمام المرحلة التعليمية أي عدم إكمال الدراسة الابتدائية أو الثانوية، وهذا يعني أنه لم ينتفع من كافة المعارف والخبرات والمهارات التي يفترض أن توفرها المدرسة لطلبتها عن طريق ما تم إعداده من مناهج ووسائل تعليمية وأنشطة متنوعة والتي وضعت لتكون ذات تأثير على نمو الطالب ونضجه بما يؤهله ليتواصل مع الحياة. </a:t>
            </a:r>
            <a:endParaRPr lang="en-US" sz="3600" dirty="0"/>
          </a:p>
          <a:p>
            <a:pPr algn="r"/>
            <a:r>
              <a:rPr lang="ar-IQ" sz="3600" dirty="0"/>
              <a:t>وتسبب مشكلة التسرب ضياعاً وخسارة بالنسبة للطلبة أنفسهم وللنظام التربوي وللمجتمع بأكمله إذ تترك هذه المشكلة آثارها السلبية في نفسية الطالب وتعطل مشاركته في بناء المجتمع وتترك آثارا اقتصادية على الدولة تتمثل في هدر الأمور الكثيرة، </a:t>
            </a:r>
            <a:endParaRPr lang="en-US" sz="3600" dirty="0"/>
          </a:p>
        </p:txBody>
      </p:sp>
    </p:spTree>
    <p:extLst>
      <p:ext uri="{BB962C8B-B14F-4D97-AF65-F5344CB8AC3E}">
        <p14:creationId xmlns:p14="http://schemas.microsoft.com/office/powerpoint/2010/main" val="113631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05032"/>
            <a:ext cx="8458200" cy="5509200"/>
          </a:xfrm>
          <a:prstGeom prst="rect">
            <a:avLst/>
          </a:prstGeom>
        </p:spPr>
        <p:txBody>
          <a:bodyPr wrap="square">
            <a:spAutoFit/>
          </a:bodyPr>
          <a:lstStyle/>
          <a:p>
            <a:pPr algn="r" rtl="1"/>
            <a:r>
              <a:rPr lang="ar-IQ" sz="3200" dirty="0"/>
              <a:t>أما الأسباب وراء  هذه المشكلة يمكن درجها ضمن المجالات التربوية والاجتماعية والاقتصادية :</a:t>
            </a:r>
            <a:endParaRPr lang="en-US" sz="3200" dirty="0"/>
          </a:p>
          <a:p>
            <a:pPr lvl="0" algn="r" rtl="1"/>
            <a:r>
              <a:rPr lang="ar-IQ" sz="3200" dirty="0" smtClean="0"/>
              <a:t>ا1-لاسباب </a:t>
            </a:r>
            <a:r>
              <a:rPr lang="ar-IQ" sz="3200" dirty="0"/>
              <a:t>التربوية  : أ- سوء معاملة بعض المعلمين للطلبة مما يثير الخوف لديهم وبقلل من رغبتهم في المجيء إلى المدرسة </a:t>
            </a:r>
            <a:endParaRPr lang="en-US" sz="3200" dirty="0"/>
          </a:p>
          <a:p>
            <a:pPr algn="r" rtl="1"/>
            <a:r>
              <a:rPr lang="ar-IQ" sz="3200" dirty="0"/>
              <a:t>ب-وكذلك الامتحانات عندما يستخدمها المعلم وسيلة انتقامية من التلاميذ عند تقصيرهم في واجباتهم مما ينتج عنها كثرة الرسوب</a:t>
            </a:r>
            <a:endParaRPr lang="en-US" sz="3200" dirty="0"/>
          </a:p>
          <a:p>
            <a:pPr algn="r" rtl="1"/>
            <a:r>
              <a:rPr lang="ar-IQ" sz="3200" dirty="0"/>
              <a:t>ج- عدم مراعاة الفروق الفردية للطلبة من قبل </a:t>
            </a:r>
            <a:r>
              <a:rPr lang="ar-IQ" sz="3200" dirty="0" err="1"/>
              <a:t>معلميهم.وعدم</a:t>
            </a:r>
            <a:r>
              <a:rPr lang="ar-IQ" sz="3200" dirty="0"/>
              <a:t> قدرة بعض التلاميذ على التكيف مع جو المدرسة</a:t>
            </a:r>
            <a:endParaRPr lang="en-US" sz="3200" dirty="0"/>
          </a:p>
          <a:p>
            <a:pPr algn="r"/>
            <a:r>
              <a:rPr lang="ar-IQ" sz="3200" dirty="0"/>
              <a:t>2-الأسباب الاجتماعية فتكمن في :أ- التخلف الثقافي  لوجود اتجاهات سلبية نحو التعليم فلا يعترفون </a:t>
            </a:r>
            <a:r>
              <a:rPr lang="ar-IQ" sz="3200" dirty="0" err="1"/>
              <a:t>باهمية</a:t>
            </a:r>
            <a:r>
              <a:rPr lang="ar-IQ" sz="3200" dirty="0"/>
              <a:t> الشهادة او اهمية التعليم في حياة </a:t>
            </a:r>
            <a:r>
              <a:rPr lang="ar-IQ" sz="3200" dirty="0" smtClean="0"/>
              <a:t>الانسان</a:t>
            </a:r>
            <a:endParaRPr lang="en-US" sz="3200" dirty="0"/>
          </a:p>
        </p:txBody>
      </p:sp>
    </p:spTree>
    <p:extLst>
      <p:ext uri="{BB962C8B-B14F-4D97-AF65-F5344CB8AC3E}">
        <p14:creationId xmlns:p14="http://schemas.microsoft.com/office/powerpoint/2010/main" val="192320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04800"/>
            <a:ext cx="8458200" cy="5816977"/>
          </a:xfrm>
          <a:prstGeom prst="rect">
            <a:avLst/>
          </a:prstGeom>
        </p:spPr>
        <p:txBody>
          <a:bodyPr wrap="square">
            <a:spAutoFit/>
          </a:bodyPr>
          <a:lstStyle/>
          <a:p>
            <a:pPr algn="r" rtl="1"/>
            <a:r>
              <a:rPr lang="ar-IQ" sz="2800" dirty="0"/>
              <a:t> ب-العادات والتقاليد ومنها تعليم الذكور فقط دون الاناث وتسعى </a:t>
            </a:r>
            <a:r>
              <a:rPr lang="ar-IQ" sz="2800" dirty="0" err="1"/>
              <a:t>لاعدادها</a:t>
            </a:r>
            <a:r>
              <a:rPr lang="ar-IQ" sz="2800" dirty="0"/>
              <a:t> للزواج المبكر </a:t>
            </a:r>
            <a:endParaRPr lang="en-US" sz="2800" dirty="0"/>
          </a:p>
          <a:p>
            <a:pPr algn="r" rtl="1"/>
            <a:r>
              <a:rPr lang="ar-IQ" sz="2800" dirty="0"/>
              <a:t>ج- ضعف العلاقات الاسرية وعدم الانسجام مع الوالدين </a:t>
            </a:r>
            <a:r>
              <a:rPr lang="ar-IQ" sz="2800" dirty="0" err="1"/>
              <a:t>اوفاة</a:t>
            </a:r>
            <a:r>
              <a:rPr lang="ar-IQ" sz="2800" dirty="0"/>
              <a:t> احدهما او حدوث الطلاق بينهما </a:t>
            </a:r>
            <a:endParaRPr lang="en-US" sz="2800" dirty="0"/>
          </a:p>
          <a:p>
            <a:pPr lvl="0" algn="r" rtl="1"/>
            <a:r>
              <a:rPr lang="ar-IQ" sz="2800" dirty="0"/>
              <a:t>الأسباب الاقتصادية فتعود إلى انخفاض دخل بعض العوائل وحاجتها لعمل </a:t>
            </a:r>
            <a:r>
              <a:rPr lang="ar-IQ" sz="2800" dirty="0" err="1"/>
              <a:t>أبنائهاوقد</a:t>
            </a:r>
            <a:r>
              <a:rPr lang="ar-IQ" sz="2800" dirty="0"/>
              <a:t> اصبحت هذه الحالة ظاهرة في الوقت الحاضر.</a:t>
            </a:r>
            <a:endParaRPr lang="en-US" sz="2800" dirty="0"/>
          </a:p>
          <a:p>
            <a:pPr algn="r" rtl="1"/>
            <a:r>
              <a:rPr lang="ar-IQ" sz="2800" dirty="0"/>
              <a:t> </a:t>
            </a:r>
            <a:endParaRPr lang="en-US" sz="2800" dirty="0"/>
          </a:p>
          <a:p>
            <a:pPr algn="r"/>
            <a:r>
              <a:rPr lang="ar-IQ" sz="3600" b="1" dirty="0">
                <a:solidFill>
                  <a:srgbClr val="FF0000"/>
                </a:solidFill>
              </a:rPr>
              <a:t>اثاره</a:t>
            </a:r>
            <a:r>
              <a:rPr lang="ar-IQ" sz="3600" dirty="0">
                <a:solidFill>
                  <a:srgbClr val="FF0000"/>
                </a:solidFill>
              </a:rPr>
              <a:t> </a:t>
            </a:r>
            <a:r>
              <a:rPr lang="ar-IQ" sz="2800" dirty="0"/>
              <a:t>:تؤثر مشكلة الرسوب على كل من التلميذ والدولة والمجتمع  فالتلميذ سيعاني آلام نفسية عندما يجد زملاءه في الدراسة مستمرين بالدراسة بينما هو ترك الدراسة .اما بالنسبة للدولة فيسبب لها هدر اقتصادي وعدم مهارة الايدي العاملة والبطالة  اما الاثار </a:t>
            </a:r>
            <a:r>
              <a:rPr lang="ar-IQ" sz="2800" dirty="0" err="1"/>
              <a:t>الاجتماعيةفهي</a:t>
            </a:r>
            <a:r>
              <a:rPr lang="ar-IQ" sz="2800" dirty="0"/>
              <a:t> وقوع المتسربين من الدراسة فريسة سهلة </a:t>
            </a:r>
            <a:r>
              <a:rPr lang="ar-IQ" sz="2800" dirty="0" err="1"/>
              <a:t>للامراض</a:t>
            </a:r>
            <a:r>
              <a:rPr lang="ar-IQ" sz="2800" dirty="0"/>
              <a:t> الاجتماعية كالسرقة  والجنوح </a:t>
            </a:r>
            <a:r>
              <a:rPr lang="ar-IQ" sz="2800" dirty="0" smtClean="0"/>
              <a:t>وارتكاب الجرائم وتعاطي المخدرات </a:t>
            </a:r>
            <a:endParaRPr lang="en-US" sz="2800" dirty="0"/>
          </a:p>
        </p:txBody>
      </p:sp>
    </p:spTree>
    <p:extLst>
      <p:ext uri="{BB962C8B-B14F-4D97-AF65-F5344CB8AC3E}">
        <p14:creationId xmlns:p14="http://schemas.microsoft.com/office/powerpoint/2010/main" val="380632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8839200" cy="6186309"/>
          </a:xfrm>
          <a:prstGeom prst="rect">
            <a:avLst/>
          </a:prstGeom>
        </p:spPr>
        <p:txBody>
          <a:bodyPr wrap="square">
            <a:spAutoFit/>
          </a:bodyPr>
          <a:lstStyle/>
          <a:p>
            <a:pPr algn="r" rtl="1"/>
            <a:r>
              <a:rPr lang="ar-IQ" sz="3600" dirty="0">
                <a:solidFill>
                  <a:srgbClr val="FF0000"/>
                </a:solidFill>
              </a:rPr>
              <a:t>ولمعالجة هذه المشكلات </a:t>
            </a:r>
            <a:r>
              <a:rPr lang="ar-IQ" sz="2400" dirty="0"/>
              <a:t>فيمكن إجراء ما يلي:</a:t>
            </a:r>
            <a:endParaRPr lang="en-US" sz="2400" dirty="0"/>
          </a:p>
          <a:p>
            <a:pPr algn="r" rtl="1"/>
            <a:r>
              <a:rPr lang="ar-IQ" sz="2400" dirty="0"/>
              <a:t>1- إدخال المعلمين دورات تدريسية بهدف </a:t>
            </a:r>
            <a:r>
              <a:rPr lang="ar-IQ" sz="2400" dirty="0" err="1"/>
              <a:t>إطلاعهم</a:t>
            </a:r>
            <a:r>
              <a:rPr lang="ar-IQ" sz="2400" dirty="0"/>
              <a:t> على الأساليب </a:t>
            </a:r>
            <a:r>
              <a:rPr lang="ar-IQ" sz="2400" dirty="0" err="1"/>
              <a:t>التربوبة</a:t>
            </a:r>
            <a:r>
              <a:rPr lang="ar-IQ" sz="2400" dirty="0"/>
              <a:t> الحديثة.</a:t>
            </a:r>
            <a:endParaRPr lang="en-US" sz="2400" dirty="0"/>
          </a:p>
          <a:p>
            <a:pPr algn="r" rtl="1"/>
            <a:r>
              <a:rPr lang="ar-IQ" sz="2400" dirty="0"/>
              <a:t>2- التوجيه والإرشاد إلى أهمية دور المرأة في المجتمع. </a:t>
            </a:r>
            <a:endParaRPr lang="en-US" sz="2400" dirty="0"/>
          </a:p>
          <a:p>
            <a:pPr algn="r" rtl="1"/>
            <a:r>
              <a:rPr lang="ar-IQ" sz="2400" dirty="0"/>
              <a:t>3- محاولة التغلب على الظروف الاقتصادية الغير جيدة التي يعيشها البعض من أفراد المجتمع.</a:t>
            </a:r>
            <a:endParaRPr lang="en-US" sz="2400" dirty="0"/>
          </a:p>
          <a:p>
            <a:pPr lvl="0" algn="r" rtl="1"/>
            <a:r>
              <a:rPr lang="ar-IQ" sz="2400" dirty="0"/>
              <a:t>التشدد في تطبيق بعض القوانين التي تمنع تشغيل الاحداث ومكافحة ظاهرة البيع على الارصفة من </a:t>
            </a:r>
            <a:r>
              <a:rPr lang="ar-IQ" sz="2400" dirty="0" err="1"/>
              <a:t>الاطفالة</a:t>
            </a:r>
            <a:r>
              <a:rPr lang="ar-IQ" sz="2400" dirty="0"/>
              <a:t> وكذلك متابعة تطبيق قانون التعليم الالزامي</a:t>
            </a:r>
            <a:endParaRPr lang="en-US" sz="2400" dirty="0"/>
          </a:p>
          <a:p>
            <a:pPr algn="r" rtl="1"/>
            <a:r>
              <a:rPr lang="ar-IQ" sz="2400" dirty="0"/>
              <a:t> </a:t>
            </a:r>
            <a:endParaRPr lang="en-US" sz="2400" dirty="0"/>
          </a:p>
          <a:p>
            <a:pPr algn="r" rtl="1"/>
            <a:r>
              <a:rPr lang="ar-IQ" sz="2400" dirty="0"/>
              <a:t>4-الاهتمام بمشكلات التلاميذ السلوكية والشخصية ووضع العلاج لها من خلال وظيفة المرشد التربوي اسوة بالمرحلة المتوسطة والاعدادية</a:t>
            </a:r>
            <a:endParaRPr lang="en-US" sz="2400" dirty="0"/>
          </a:p>
          <a:p>
            <a:pPr algn="r" rtl="1"/>
            <a:r>
              <a:rPr lang="ar-IQ" sz="2400" dirty="0"/>
              <a:t>5-تطوير المناهج وتوفير الوسائل والمستلزمات التعليمية  وجعل بيئة المدرسة محببة لدى التلميذ</a:t>
            </a:r>
            <a:endParaRPr lang="en-US" sz="2400" dirty="0"/>
          </a:p>
          <a:p>
            <a:pPr algn="r" rtl="1"/>
            <a:r>
              <a:rPr lang="ar-IQ" sz="2400" dirty="0"/>
              <a:t>6-توعية اولياء امور الطلبة </a:t>
            </a:r>
            <a:r>
              <a:rPr lang="ar-IQ" sz="2400" dirty="0" err="1"/>
              <a:t>باهمية</a:t>
            </a:r>
            <a:r>
              <a:rPr lang="ar-IQ" sz="2400" dirty="0"/>
              <a:t> التعليم في الحياة  وجدواها المستقبلية اضافة الى الاهتمام بمجالس الاباء والمعلمين وترسيخ العلاقة بين البيت والمدرسة</a:t>
            </a:r>
            <a:endParaRPr lang="en-US" sz="2400" dirty="0"/>
          </a:p>
          <a:p>
            <a:pPr algn="r" rtl="1"/>
            <a:r>
              <a:rPr lang="ar-IQ" sz="2400" dirty="0"/>
              <a:t>7- توفير وسائل النقل الى المدارس والاهتمام </a:t>
            </a:r>
            <a:r>
              <a:rPr lang="ar-IQ" sz="2400" dirty="0" err="1"/>
              <a:t>بالابنية</a:t>
            </a:r>
            <a:r>
              <a:rPr lang="ar-IQ" sz="2400" dirty="0"/>
              <a:t> المدرسية وتقديم الخدمات البلدية لها</a:t>
            </a:r>
            <a:endParaRPr lang="en-US" sz="2400" dirty="0"/>
          </a:p>
          <a:p>
            <a:pPr algn="r" rtl="1"/>
            <a:endParaRPr lang="en-US" sz="2400" dirty="0"/>
          </a:p>
        </p:txBody>
      </p:sp>
    </p:spTree>
    <p:extLst>
      <p:ext uri="{BB962C8B-B14F-4D97-AF65-F5344CB8AC3E}">
        <p14:creationId xmlns:p14="http://schemas.microsoft.com/office/powerpoint/2010/main" val="218204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84" y="-52328"/>
            <a:ext cx="8610600" cy="6986528"/>
          </a:xfrm>
          <a:prstGeom prst="rect">
            <a:avLst/>
          </a:prstGeom>
        </p:spPr>
        <p:txBody>
          <a:bodyPr wrap="square">
            <a:spAutoFit/>
          </a:bodyPr>
          <a:lstStyle/>
          <a:p>
            <a:pPr algn="r" rtl="1"/>
            <a:r>
              <a:rPr lang="ar-IQ" sz="3600" dirty="0">
                <a:solidFill>
                  <a:srgbClr val="FF0000"/>
                </a:solidFill>
              </a:rPr>
              <a:t>3- الغياب</a:t>
            </a:r>
            <a:r>
              <a:rPr lang="ar-IQ" sz="3200" dirty="0"/>
              <a:t>:</a:t>
            </a:r>
            <a:endParaRPr lang="en-US" sz="3200" dirty="0"/>
          </a:p>
          <a:p>
            <a:pPr algn="r" rtl="1"/>
            <a:r>
              <a:rPr lang="ar-IQ" sz="3200" dirty="0"/>
              <a:t>هو من المشكلات التربوية التي تعود بنتائج سيئة على الطالب إذ أنها قد تؤدي إلى جنوحه ومرافقته أصدقاء السوء وبالتالي رسوبه وتركه المدرسة وهناك عدة أسباب لتغيب الطالب عن المدرسة منها :</a:t>
            </a:r>
            <a:endParaRPr lang="en-US" sz="3200" dirty="0"/>
          </a:p>
          <a:p>
            <a:pPr lvl="0" algn="r" rtl="1"/>
            <a:r>
              <a:rPr lang="ar-IQ" sz="3200" dirty="0" smtClean="0"/>
              <a:t>1- بسبب </a:t>
            </a:r>
            <a:r>
              <a:rPr lang="ar-IQ" sz="3200" dirty="0"/>
              <a:t>مرضه أو بسبب عدم تكيفه مع الجو المدرسي </a:t>
            </a:r>
            <a:endParaRPr lang="en-US" sz="3200" dirty="0"/>
          </a:p>
          <a:p>
            <a:pPr lvl="0" algn="r" rtl="1"/>
            <a:r>
              <a:rPr lang="ar-IQ" sz="3200" dirty="0"/>
              <a:t> خوفه من عقاب بعض المدرسين</a:t>
            </a:r>
            <a:endParaRPr lang="en-US" sz="3200" dirty="0"/>
          </a:p>
          <a:p>
            <a:pPr lvl="0" algn="r" rtl="1"/>
            <a:r>
              <a:rPr lang="ar-IQ" sz="3200" dirty="0" smtClean="0"/>
              <a:t>2- </a:t>
            </a:r>
            <a:r>
              <a:rPr lang="en-US" sz="3200" dirty="0" smtClean="0"/>
              <a:t> </a:t>
            </a:r>
            <a:r>
              <a:rPr lang="ar-IQ" sz="3200" dirty="0" smtClean="0"/>
              <a:t> </a:t>
            </a:r>
            <a:r>
              <a:rPr lang="ar-IQ" sz="3200" dirty="0"/>
              <a:t>تأثير رفاق السوء أو لعدم قدرته على اكتساب الخبرات والمعلومات مقارنة مع زملائه </a:t>
            </a:r>
            <a:endParaRPr lang="en-US" sz="3200" dirty="0"/>
          </a:p>
          <a:p>
            <a:pPr lvl="0" algn="r" rtl="1"/>
            <a:r>
              <a:rPr lang="ar-IQ" sz="3200" dirty="0" smtClean="0"/>
              <a:t>3- إضافة </a:t>
            </a:r>
            <a:r>
              <a:rPr lang="ar-IQ" sz="3200" dirty="0"/>
              <a:t>إلى العوامل الأسرية وفي مقدمتها المشاجرات التي تحدث بين الأم والأب ومن ضمنه الطلاق أو بسبب تدليل الطفل </a:t>
            </a:r>
            <a:endParaRPr lang="en-US" sz="3200" dirty="0"/>
          </a:p>
          <a:p>
            <a:pPr lvl="0" algn="r" rtl="1"/>
            <a:r>
              <a:rPr lang="ar-IQ" sz="3200" dirty="0" smtClean="0"/>
              <a:t>4-  </a:t>
            </a:r>
            <a:r>
              <a:rPr lang="ar-IQ" sz="3200" dirty="0"/>
              <a:t>عدم احترام إدارة المدرسة والمعلمين للطالب،</a:t>
            </a:r>
            <a:endParaRPr lang="en-US" sz="3200" dirty="0"/>
          </a:p>
          <a:p>
            <a:pPr lvl="0" algn="r" rtl="1"/>
            <a:r>
              <a:rPr lang="en-US" sz="3200" dirty="0"/>
              <a:t> </a:t>
            </a:r>
            <a:r>
              <a:rPr lang="ar-IQ" sz="3200" dirty="0" smtClean="0"/>
              <a:t>5- الطالب </a:t>
            </a:r>
            <a:r>
              <a:rPr lang="ar-IQ" sz="3200" dirty="0"/>
              <a:t>الذي يتغيب يكون ضعيف الشخصية كثيرة التردد يهرب من المسؤولية </a:t>
            </a:r>
            <a:endParaRPr lang="en-US" sz="3200" dirty="0"/>
          </a:p>
        </p:txBody>
      </p:sp>
    </p:spTree>
    <p:extLst>
      <p:ext uri="{BB962C8B-B14F-4D97-AF65-F5344CB8AC3E}">
        <p14:creationId xmlns:p14="http://schemas.microsoft.com/office/powerpoint/2010/main" val="6638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0"/>
            <a:ext cx="8610600" cy="5509200"/>
          </a:xfrm>
          <a:prstGeom prst="rect">
            <a:avLst/>
          </a:prstGeom>
        </p:spPr>
        <p:txBody>
          <a:bodyPr wrap="square">
            <a:spAutoFit/>
          </a:bodyPr>
          <a:lstStyle/>
          <a:p>
            <a:pPr algn="r"/>
            <a:r>
              <a:rPr lang="ar-IQ" sz="3200" dirty="0"/>
              <a:t>وهذه الأسباب كلها تؤثر على المجتمع وتزيد في ضياع الأموال التي تصرف على التعليم وبالنظر لانتشار هذه المشكلة فقد اهتمت دول العالم جميعها بمعالجة مشكلة التغيب إذ بدأت أغلب الدول في تشريع قوانين تنظم العملية التربوية بالتعاون مع أولياء أمور الطلبة من أجل القضاء على أغلب المعوقات التي تقف في وجه استمرار الطالب بالدوام إذ يقوم مدير المدرسة بالتعاون مع المدرسين بمتابعة دوام الطلبة وفتح سجل للغيابات اليومية إضافة إلى ذلك يتم تطبيق نظام الإرشاد التربوي وتفعيل مجالس الآباء والمعلمين من أجل القضاء على المعوقات التي تقف في وجه الطالب وتمنعه من الاهتمام في الدوام من أجل النجاح في دروسه وكذلك اهتمام المدرسة بالبطاقة </a:t>
            </a:r>
            <a:r>
              <a:rPr lang="ar-IQ" sz="3200" dirty="0" smtClean="0"/>
              <a:t>المدرسية</a:t>
            </a:r>
            <a:endParaRPr lang="en-US" sz="3200" dirty="0"/>
          </a:p>
        </p:txBody>
      </p:sp>
    </p:spTree>
    <p:extLst>
      <p:ext uri="{BB962C8B-B14F-4D97-AF65-F5344CB8AC3E}">
        <p14:creationId xmlns:p14="http://schemas.microsoft.com/office/powerpoint/2010/main" val="415069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457200"/>
            <a:ext cx="8534400" cy="4893647"/>
          </a:xfrm>
          <a:prstGeom prst="rect">
            <a:avLst/>
          </a:prstGeom>
        </p:spPr>
        <p:txBody>
          <a:bodyPr wrap="square">
            <a:spAutoFit/>
          </a:bodyPr>
          <a:lstStyle/>
          <a:p>
            <a:pPr algn="r" rtl="1"/>
            <a:r>
              <a:rPr lang="ar-IQ" sz="4800" dirty="0">
                <a:solidFill>
                  <a:srgbClr val="FF0000"/>
                </a:solidFill>
              </a:rPr>
              <a:t>- التدريس الخصوصي</a:t>
            </a:r>
            <a:r>
              <a:rPr lang="ar-IQ" sz="4400" dirty="0"/>
              <a:t>:</a:t>
            </a:r>
            <a:endParaRPr lang="en-US" sz="4400" dirty="0"/>
          </a:p>
          <a:p>
            <a:pPr algn="r"/>
            <a:r>
              <a:rPr lang="ar-IQ" sz="4400" dirty="0"/>
              <a:t> وهو مشكلة تربوية شائعة  ولكنها عولجت من قبل الدولة بتوفير كافة المتطلبات الضرورية للمدرسين والمعلمين من الناحية الاقتصادية وذلك بزيادة رواتبهم لأن المدرس في عهد النظام السابق راتبه لا يكفي لسد حاجاته المعيشية مما يضطر إلى التدريس </a:t>
            </a:r>
            <a:r>
              <a:rPr lang="ar-IQ" sz="4400" dirty="0" smtClean="0"/>
              <a:t>الخصوصي</a:t>
            </a:r>
            <a:endParaRPr lang="en-US" sz="4400" dirty="0"/>
          </a:p>
        </p:txBody>
      </p:sp>
    </p:spTree>
    <p:extLst>
      <p:ext uri="{BB962C8B-B14F-4D97-AF65-F5344CB8AC3E}">
        <p14:creationId xmlns:p14="http://schemas.microsoft.com/office/powerpoint/2010/main" val="3199141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0"/>
            <a:ext cx="8610600" cy="7417415"/>
          </a:xfrm>
          <a:prstGeom prst="rect">
            <a:avLst/>
          </a:prstGeom>
        </p:spPr>
        <p:txBody>
          <a:bodyPr wrap="square">
            <a:spAutoFit/>
          </a:bodyPr>
          <a:lstStyle/>
          <a:p>
            <a:pPr algn="r" rtl="1"/>
            <a:r>
              <a:rPr lang="ar-IQ" sz="3600" dirty="0"/>
              <a:t>5- </a:t>
            </a:r>
            <a:r>
              <a:rPr lang="ar-IQ" sz="4400" dirty="0">
                <a:solidFill>
                  <a:srgbClr val="FF0000"/>
                </a:solidFill>
              </a:rPr>
              <a:t>مشكلة انخفاض المستوى التعليمي</a:t>
            </a:r>
            <a:r>
              <a:rPr lang="ar-IQ" sz="3600" dirty="0"/>
              <a:t>: </a:t>
            </a:r>
            <a:endParaRPr lang="en-US" sz="3600" dirty="0"/>
          </a:p>
          <a:p>
            <a:pPr algn="r" rtl="1"/>
            <a:r>
              <a:rPr lang="ar-IQ" sz="3600" dirty="0"/>
              <a:t>إن مشكلة انخفاض المستوى التعليمي تتطلب إجراءات تربوية لتخفيف حدتها منها التعرف على الطلبة الذين يعانون من انخفاض المستوى التعليمي بغية توفير المتطلبات التربوية والنفسية لرعايتهم ولخلق الرغبة لديهم في التعليم ومعرفة الحالة النفسية لهم وجعل الجو الدراسي مريحاً وشيقاً إضافة إلى الإكثار من الفعاليات المدرسية كالسفرات والندوات وإعداد دورات تدريبية للمعلمين وتطوير المناهج والوسائل التعليمية وأساليب التقويم والاختبارات وتوثيق العلاقة بين البيت والمدرسة وتعاونهما معاً في سبيل حل مشكلات الطلبة.</a:t>
            </a:r>
            <a:endParaRPr lang="en-US" sz="3600" dirty="0"/>
          </a:p>
          <a:p>
            <a:pPr rtl="1"/>
            <a:r>
              <a:rPr lang="en-US" dirty="0"/>
              <a:t> </a:t>
            </a:r>
          </a:p>
          <a:p>
            <a:pPr rtl="1"/>
            <a:r>
              <a:rPr lang="en-US" dirty="0"/>
              <a:t> </a:t>
            </a:r>
          </a:p>
          <a:p>
            <a:pPr rtl="1"/>
            <a:r>
              <a:rPr lang="ar-IQ" dirty="0"/>
              <a:t> </a:t>
            </a:r>
            <a:endParaRPr lang="en-US" dirty="0"/>
          </a:p>
          <a:p>
            <a:pPr rtl="1"/>
            <a:r>
              <a:rPr lang="en-US" dirty="0"/>
              <a:t> </a:t>
            </a:r>
          </a:p>
        </p:txBody>
      </p:sp>
    </p:spTree>
    <p:extLst>
      <p:ext uri="{BB962C8B-B14F-4D97-AF65-F5344CB8AC3E}">
        <p14:creationId xmlns:p14="http://schemas.microsoft.com/office/powerpoint/2010/main" val="34629185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634</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 المحاضرة العاشرة  /اعداد  أ.م هيام غائب حسين  /قسم العلوم –كلية التربية الاساسية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dc:title>
  <dc:creator>mamon</dc:creator>
  <cp:lastModifiedBy>mamon</cp:lastModifiedBy>
  <cp:revision>4</cp:revision>
  <dcterms:created xsi:type="dcterms:W3CDTF">2018-12-25T18:59:09Z</dcterms:created>
  <dcterms:modified xsi:type="dcterms:W3CDTF">2018-12-25T19:56:33Z</dcterms:modified>
</cp:coreProperties>
</file>