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E12CE5C-B26A-49A1-A5C9-B5BED40A3D3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326120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E12CE5C-B26A-49A1-A5C9-B5BED40A3D3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320356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E12CE5C-B26A-49A1-A5C9-B5BED40A3D3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383826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E12CE5C-B26A-49A1-A5C9-B5BED40A3D3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193559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12CE5C-B26A-49A1-A5C9-B5BED40A3D3A}"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204081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E12CE5C-B26A-49A1-A5C9-B5BED40A3D3A}"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59536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E12CE5C-B26A-49A1-A5C9-B5BED40A3D3A}" type="datetimeFigureOut">
              <a:rPr lang="en-US" smtClean="0"/>
              <a:t>12/25/2018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246206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E12CE5C-B26A-49A1-A5C9-B5BED40A3D3A}" type="datetimeFigureOut">
              <a:rPr lang="en-US" smtClean="0"/>
              <a:t>12/25/2018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154324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12CE5C-B26A-49A1-A5C9-B5BED40A3D3A}" type="datetimeFigureOut">
              <a:rPr lang="en-US" smtClean="0"/>
              <a:t>12/25/2018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158238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12CE5C-B26A-49A1-A5C9-B5BED40A3D3A}"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110073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12CE5C-B26A-49A1-A5C9-B5BED40A3D3A}"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078BE2E-435B-46E6-84E9-1342B7B76A75}" type="slidenum">
              <a:rPr lang="en-US" smtClean="0"/>
              <a:t>‹#›</a:t>
            </a:fld>
            <a:endParaRPr lang="en-US"/>
          </a:p>
        </p:txBody>
      </p:sp>
    </p:spTree>
    <p:extLst>
      <p:ext uri="{BB962C8B-B14F-4D97-AF65-F5344CB8AC3E}">
        <p14:creationId xmlns:p14="http://schemas.microsoft.com/office/powerpoint/2010/main" val="475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2CE5C-B26A-49A1-A5C9-B5BED40A3D3A}" type="datetimeFigureOut">
              <a:rPr lang="en-US" smtClean="0"/>
              <a:t>12/25/2018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8BE2E-435B-46E6-84E9-1342B7B76A75}" type="slidenum">
              <a:rPr lang="en-US" smtClean="0"/>
              <a:t>‹#›</a:t>
            </a:fld>
            <a:endParaRPr lang="en-US"/>
          </a:p>
        </p:txBody>
      </p:sp>
    </p:spTree>
    <p:extLst>
      <p:ext uri="{BB962C8B-B14F-4D97-AF65-F5344CB8AC3E}">
        <p14:creationId xmlns:p14="http://schemas.microsoft.com/office/powerpoint/2010/main" val="203964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8001000" cy="3219450"/>
          </a:xfrm>
        </p:spPr>
        <p:txBody>
          <a:bodyPr>
            <a:normAutofit/>
          </a:bodyPr>
          <a:lstStyle/>
          <a:p>
            <a:r>
              <a:rPr lang="ar-IQ" sz="4000" b="1" dirty="0" smtClean="0">
                <a:solidFill>
                  <a:srgbClr val="FF0000"/>
                </a:solidFill>
              </a:rPr>
              <a:t>/قسم العلوم-كلية التربية الاساسية</a:t>
            </a:r>
            <a:r>
              <a:rPr lang="en-US" sz="4000" b="1" dirty="0" smtClean="0">
                <a:solidFill>
                  <a:srgbClr val="FF0000"/>
                </a:solidFill>
              </a:rPr>
              <a:t>:</a:t>
            </a:r>
            <a:r>
              <a:rPr lang="ar-IQ" sz="4000" b="1" dirty="0" smtClean="0">
                <a:solidFill>
                  <a:srgbClr val="FF0000"/>
                </a:solidFill>
              </a:rPr>
              <a:t> </a:t>
            </a:r>
            <a:r>
              <a:rPr lang="ar-IQ" sz="4000" b="1" dirty="0" err="1" smtClean="0">
                <a:solidFill>
                  <a:srgbClr val="FF0000"/>
                </a:solidFill>
              </a:rPr>
              <a:t>المحاضرةالرابعة</a:t>
            </a:r>
            <a:r>
              <a:rPr lang="ar-IQ" sz="4000" b="1" dirty="0" smtClean="0">
                <a:solidFill>
                  <a:srgbClr val="FF0000"/>
                </a:solidFill>
              </a:rPr>
              <a:t>/اعداد أ.م هيام غائب</a:t>
            </a:r>
            <a:endParaRPr lang="en-US" sz="4000" dirty="0">
              <a:solidFill>
                <a:srgbClr val="FF0000"/>
              </a:solidFill>
            </a:endParaRPr>
          </a:p>
        </p:txBody>
      </p:sp>
      <p:sp>
        <p:nvSpPr>
          <p:cNvPr id="3" name="عنوان فرعي 2"/>
          <p:cNvSpPr>
            <a:spLocks noGrp="1"/>
          </p:cNvSpPr>
          <p:nvPr>
            <p:ph type="subTitle" idx="1"/>
          </p:nvPr>
        </p:nvSpPr>
        <p:spPr/>
        <p:txBody>
          <a:bodyPr>
            <a:normAutofit/>
          </a:bodyPr>
          <a:lstStyle/>
          <a:p>
            <a:r>
              <a:rPr lang="ar-IQ" sz="3600" dirty="0" smtClean="0">
                <a:solidFill>
                  <a:srgbClr val="FF0000"/>
                </a:solidFill>
              </a:rPr>
              <a:t>التعليم الاساسي في مصر  2-التعليم الاساسي في اليمن 3- </a:t>
            </a:r>
            <a:r>
              <a:rPr lang="ar-IQ" sz="3600" dirty="0">
                <a:solidFill>
                  <a:srgbClr val="FF0000"/>
                </a:solidFill>
              </a:rPr>
              <a:t>التعليم الاساس </a:t>
            </a:r>
            <a:r>
              <a:rPr lang="ar-IQ" sz="3600" dirty="0" smtClean="0">
                <a:solidFill>
                  <a:srgbClr val="FF0000"/>
                </a:solidFill>
              </a:rPr>
              <a:t>في ا لمغرب</a:t>
            </a:r>
            <a:endParaRPr lang="en-US" sz="3600" dirty="0">
              <a:solidFill>
                <a:srgbClr val="FF0000"/>
              </a:solidFill>
            </a:endParaRPr>
          </a:p>
        </p:txBody>
      </p:sp>
    </p:spTree>
    <p:extLst>
      <p:ext uri="{BB962C8B-B14F-4D97-AF65-F5344CB8AC3E}">
        <p14:creationId xmlns:p14="http://schemas.microsoft.com/office/powerpoint/2010/main" val="2040551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457200"/>
            <a:ext cx="9296400" cy="6370975"/>
          </a:xfrm>
          <a:prstGeom prst="rect">
            <a:avLst/>
          </a:prstGeom>
        </p:spPr>
        <p:txBody>
          <a:bodyPr wrap="square">
            <a:spAutoFit/>
          </a:bodyPr>
          <a:lstStyle/>
          <a:p>
            <a:pPr algn="just" rtl="1"/>
            <a:r>
              <a:rPr lang="en-US" sz="2400" b="1" dirty="0"/>
              <a:t>  </a:t>
            </a:r>
            <a:r>
              <a:rPr lang="ar-SA" sz="2400" b="1" dirty="0"/>
              <a:t>وقد تم تطوير التعليم الاساس  من خلال </a:t>
            </a:r>
            <a:endParaRPr lang="en-US" sz="2400" dirty="0"/>
          </a:p>
          <a:p>
            <a:pPr algn="r"/>
            <a:r>
              <a:rPr lang="ar-SA" sz="2400" b="1" dirty="0"/>
              <a:t>1- إدخال التكنولوجيا الحديثة إلى مؤسسات التعليم الأساسي ،  وربط المؤسسات بشبكة الأنترنيت و إحداث شبكة للاتصال بين المؤسسات</a:t>
            </a:r>
            <a:r>
              <a:rPr lang="en-US" sz="2400" b="1" dirty="0"/>
              <a:t>.</a:t>
            </a:r>
            <a:br>
              <a:rPr lang="en-US" sz="2400" b="1" dirty="0"/>
            </a:br>
            <a:r>
              <a:rPr lang="en-US" sz="2400" b="1" dirty="0"/>
              <a:t/>
            </a:r>
            <a:br>
              <a:rPr lang="en-US" sz="2400" b="1" dirty="0"/>
            </a:br>
            <a:r>
              <a:rPr lang="en-US" sz="2400" b="1" dirty="0"/>
              <a:t>  </a:t>
            </a:r>
            <a:r>
              <a:rPr lang="ar-IQ" sz="2400" b="1" dirty="0" smtClean="0"/>
              <a:t>2-</a:t>
            </a:r>
            <a:r>
              <a:rPr lang="ar-SA" sz="2400" b="1" dirty="0" smtClean="0"/>
              <a:t>تعميم </a:t>
            </a:r>
            <a:r>
              <a:rPr lang="ar-SA" sz="2400" b="1" dirty="0"/>
              <a:t>المكتبات على المؤسسات المدرسية و إغنائها بالمراجع الحديثة و تفعيل دورها داخل المنظومة التربوية</a:t>
            </a:r>
            <a:r>
              <a:rPr lang="en-US" sz="2400" b="1" dirty="0"/>
              <a:t>.</a:t>
            </a:r>
            <a:br>
              <a:rPr lang="en-US" sz="2400" b="1" dirty="0"/>
            </a:br>
            <a:r>
              <a:rPr lang="en-US" sz="2400" b="1" dirty="0"/>
              <a:t/>
            </a:r>
            <a:br>
              <a:rPr lang="en-US" sz="2400" b="1" dirty="0"/>
            </a:br>
            <a:r>
              <a:rPr lang="ar-SA" sz="2400" b="1" dirty="0" smtClean="0"/>
              <a:t>-</a:t>
            </a:r>
            <a:r>
              <a:rPr lang="en-US" sz="2400" b="1" dirty="0"/>
              <a:t> </a:t>
            </a:r>
            <a:r>
              <a:rPr lang="ar-IQ" sz="2400" b="1" dirty="0" smtClean="0"/>
              <a:t>3-</a:t>
            </a:r>
            <a:r>
              <a:rPr lang="ar-SA" sz="2400" b="1" dirty="0" smtClean="0"/>
              <a:t>وضع </a:t>
            </a:r>
            <a:r>
              <a:rPr lang="ar-SA" sz="2400" b="1" dirty="0"/>
              <a:t>برامج التعليم  المستمر الذي يعتبر من أهم البرامج التي تعتمد عليها التربية من أجل تحسين أداء المدرسين و أطر الإدارة التربوية. </a:t>
            </a:r>
            <a:r>
              <a:rPr lang="en-US" sz="2400" b="1" dirty="0"/>
              <a:t/>
            </a:r>
            <a:br>
              <a:rPr lang="en-US" sz="2400" b="1" dirty="0"/>
            </a:br>
            <a:r>
              <a:rPr lang="en-US" sz="2400" b="1" dirty="0"/>
              <a:t/>
            </a:r>
            <a:br>
              <a:rPr lang="en-US" sz="2400" b="1" dirty="0"/>
            </a:br>
            <a:r>
              <a:rPr lang="en-US" sz="2400" b="1" dirty="0"/>
              <a:t>  </a:t>
            </a:r>
            <a:r>
              <a:rPr lang="ar-SA" sz="2400" b="1" dirty="0"/>
              <a:t>4-إصلاح المناهج على ضوء توجيهات اللجنة الخاصة بإصلاح التربية  و على ضوء تقويم  المناهج الحالية ، ووضع آليات العمل الخاصة بهذا المجال</a:t>
            </a:r>
            <a:r>
              <a:rPr lang="en-US" sz="2400" b="1" dirty="0"/>
              <a:t/>
            </a:r>
            <a:br>
              <a:rPr lang="en-US" sz="2400" b="1" dirty="0"/>
            </a:br>
            <a:r>
              <a:rPr lang="en-US" sz="2400" b="1" dirty="0"/>
              <a:t/>
            </a:r>
            <a:br>
              <a:rPr lang="en-US" sz="2400" b="1" dirty="0"/>
            </a:br>
            <a:r>
              <a:rPr lang="en-US" sz="2400" b="1" dirty="0"/>
              <a:t/>
            </a:r>
            <a:br>
              <a:rPr lang="en-US" sz="2400" b="1" dirty="0"/>
            </a:br>
            <a:r>
              <a:rPr lang="ar-SA" sz="2400" b="1" dirty="0"/>
              <a:t>5-وضع برامج الدعم للتلاميذ المنتمين إلى الفئات الاجتماعية ذات الدخل المحدود، و لتلاميذ الوسط القروي. و يتمثل هذا الدعم في توزيع الأدوات و الكتب المدرسية و توزيع المواد و الوجبات الغذائية </a:t>
            </a:r>
            <a:endParaRPr lang="en-US" sz="2400" dirty="0"/>
          </a:p>
        </p:txBody>
      </p:sp>
    </p:spTree>
    <p:extLst>
      <p:ext uri="{BB962C8B-B14F-4D97-AF65-F5344CB8AC3E}">
        <p14:creationId xmlns:p14="http://schemas.microsoft.com/office/powerpoint/2010/main" val="247401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0"/>
            <a:ext cx="8915400" cy="6986528"/>
          </a:xfrm>
          <a:prstGeom prst="rect">
            <a:avLst/>
          </a:prstGeom>
        </p:spPr>
        <p:txBody>
          <a:bodyPr wrap="square">
            <a:spAutoFit/>
          </a:bodyPr>
          <a:lstStyle/>
          <a:p>
            <a:pPr algn="just" rtl="1"/>
            <a:r>
              <a:rPr lang="en-US" b="1" dirty="0"/>
              <a:t> </a:t>
            </a:r>
            <a:r>
              <a:rPr lang="ar-SA" sz="3200" b="1" dirty="0"/>
              <a:t>ا6- التخفيف من المقررات و إعادة صياغتها وفق طموحات المدرسة الوطنية</a:t>
            </a:r>
            <a:r>
              <a:rPr lang="en-US" sz="3200" b="1" dirty="0"/>
              <a:t>.</a:t>
            </a:r>
            <a:endParaRPr lang="en-US" sz="3200" dirty="0"/>
          </a:p>
          <a:p>
            <a:pPr algn="just" rtl="1"/>
            <a:r>
              <a:rPr lang="ar-IQ" sz="3200" b="1" dirty="0"/>
              <a:t>7-</a:t>
            </a:r>
            <a:r>
              <a:rPr lang="ar-SA" sz="3200" b="1" dirty="0"/>
              <a:t>تمكين المتعلم بالتعليم الأساسي، من اللغات الحية، العربية، الفرنسية، الإنجليزية، و من القراءة/ الحساب/ طرائق التفكير</a:t>
            </a:r>
            <a:endParaRPr lang="en-US" sz="3200" dirty="0"/>
          </a:p>
          <a:p>
            <a:pPr algn="just" rtl="1"/>
            <a:r>
              <a:rPr lang="en-US" sz="3200" b="1" dirty="0"/>
              <a:t/>
            </a:r>
            <a:br>
              <a:rPr lang="en-US" sz="3200" b="1" dirty="0"/>
            </a:br>
            <a:r>
              <a:rPr lang="ar-SA" sz="3200" b="1" dirty="0"/>
              <a:t>بذلك فأن نظام التعليم الأساسي المغربي، مقرون بإصلاحات جذرية، تتجاوز الإصلاحات الهيكلية إلى إصلاح مناهج الكتاب المدرسي والإدارة المدرسية و قضايا التعليم و المجانية ، إلى تحسين الكفاية الداخلية و الخارجية للنظام التعليمي، و إلى الربط ما بين التربية و التعليم، و اعتبارهما جزء لا يتجزأ من استراتيجية التنمية الشاملة، التي تنبني على أسس نابعة من التحديات العلمية التي تواجه المغرب في محيطه العالمي. و على واقع المجتمع المغربي و طبيعة طموحاته الحضارية والثقافية، التي تسعى إلى تركيز موقعه على خارطة العالم الحديث بتجاذباته العلمية والحضارية</a:t>
            </a:r>
            <a:r>
              <a:rPr lang="en-US" b="1" dirty="0" smtClean="0"/>
              <a:t>.</a:t>
            </a:r>
            <a:endParaRPr lang="en-US" dirty="0"/>
          </a:p>
        </p:txBody>
      </p:sp>
    </p:spTree>
    <p:extLst>
      <p:ext uri="{BB962C8B-B14F-4D97-AF65-F5344CB8AC3E}">
        <p14:creationId xmlns:p14="http://schemas.microsoft.com/office/powerpoint/2010/main" val="323736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8282" y="914400"/>
            <a:ext cx="8666206" cy="2554545"/>
          </a:xfrm>
          <a:prstGeom prst="rect">
            <a:avLst/>
          </a:prstGeom>
        </p:spPr>
        <p:txBody>
          <a:bodyPr wrap="square">
            <a:spAutoFit/>
          </a:bodyPr>
          <a:lstStyle/>
          <a:p>
            <a:pPr algn="just"/>
            <a:endParaRPr lang="ar-IQ" sz="3200" b="1" dirty="0" smtClean="0"/>
          </a:p>
          <a:p>
            <a:pPr algn="just"/>
            <a:endParaRPr lang="ar-IQ" sz="3200" b="1" dirty="0"/>
          </a:p>
          <a:p>
            <a:pPr algn="just"/>
            <a:endParaRPr lang="ar-IQ" sz="3200" b="1" dirty="0" smtClean="0"/>
          </a:p>
          <a:p>
            <a:pPr algn="just"/>
            <a:endParaRPr lang="ar-IQ" sz="3200" b="1" dirty="0"/>
          </a:p>
          <a:p>
            <a:pPr algn="just"/>
            <a:endParaRPr lang="en-US" sz="3200" dirty="0" smtClean="0"/>
          </a:p>
        </p:txBody>
      </p:sp>
      <p:sp>
        <p:nvSpPr>
          <p:cNvPr id="3" name="مستطيل 2"/>
          <p:cNvSpPr/>
          <p:nvPr/>
        </p:nvSpPr>
        <p:spPr>
          <a:xfrm>
            <a:off x="129232" y="457200"/>
            <a:ext cx="8995718" cy="4524315"/>
          </a:xfrm>
          <a:prstGeom prst="rect">
            <a:avLst/>
          </a:prstGeom>
        </p:spPr>
        <p:txBody>
          <a:bodyPr wrap="square">
            <a:spAutoFit/>
          </a:bodyPr>
          <a:lstStyle/>
          <a:p>
            <a:pPr algn="just" rtl="1"/>
            <a:r>
              <a:rPr lang="ar-IQ" sz="3200" dirty="0"/>
              <a:t>- التعليم الاساس في  مصر</a:t>
            </a:r>
            <a:endParaRPr lang="en-US" sz="3200" dirty="0"/>
          </a:p>
          <a:p>
            <a:pPr algn="r"/>
            <a:r>
              <a:rPr lang="ar-IQ" sz="3200" b="1" dirty="0"/>
              <a:t>يتألف نظام التعليم العام في مصر من 3 مستويات</a:t>
            </a:r>
            <a:r>
              <a:rPr lang="ar-IQ" sz="3200" b="1" dirty="0" smtClean="0"/>
              <a:t>:</a:t>
            </a:r>
          </a:p>
          <a:p>
            <a:pPr algn="r"/>
            <a:r>
              <a:rPr lang="ar-IQ" sz="3200" b="1" dirty="0" smtClean="0"/>
              <a:t>اولها : هي </a:t>
            </a:r>
            <a:r>
              <a:rPr lang="ar-IQ" sz="3200" b="1" dirty="0"/>
              <a:t>مرحلة التعليم الأساسي   6 سنوات مرحلة ابتدائية، وبعد ذلك 3 سنوات مرحلة إعدادية.. والتعليم إلزامي لمدة 9 سنوات دراسية ما بين 6 إلى 15 سنة، إضافة إلى ذلك فإن التعليم مجاني في كافة المراحل في المدارس التي تقوم على إدارتها </a:t>
            </a:r>
            <a:r>
              <a:rPr lang="ar-IQ" sz="3200" b="1" dirty="0" err="1"/>
              <a:t>الحكومة،وبدأ</a:t>
            </a:r>
            <a:r>
              <a:rPr lang="ar-IQ" sz="3200" b="1" dirty="0"/>
              <a:t> تعميم التعليم الاساس منذ عام 1982 وتسعى  لتوفير التعليم الابتدائي الشامل للجميع والحد من الفجوة بين الجنسين في كافة مراحل التعليم، غير أنه لا تزال هناك حاجة إلى تحسين جودة </a:t>
            </a:r>
            <a:r>
              <a:rPr lang="ar-IQ" sz="3200" b="1" dirty="0" smtClean="0"/>
              <a:t>التعليم</a:t>
            </a:r>
            <a:endParaRPr lang="en-US" sz="3200" dirty="0"/>
          </a:p>
        </p:txBody>
      </p:sp>
    </p:spTree>
    <p:extLst>
      <p:ext uri="{BB962C8B-B14F-4D97-AF65-F5344CB8AC3E}">
        <p14:creationId xmlns:p14="http://schemas.microsoft.com/office/powerpoint/2010/main" val="2131290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8915400" cy="6494085"/>
          </a:xfrm>
          <a:prstGeom prst="rect">
            <a:avLst/>
          </a:prstGeom>
        </p:spPr>
        <p:txBody>
          <a:bodyPr wrap="square">
            <a:spAutoFit/>
          </a:bodyPr>
          <a:lstStyle/>
          <a:p>
            <a:pPr algn="just" rtl="1"/>
            <a:r>
              <a:rPr lang="ar-IQ" sz="3200" b="1" dirty="0"/>
              <a:t>وتجري الآن اختبارات في كافة المستويات للانتقال إلى الصف الدراسي التالي في ما عدا الصف الثالث الابتدائي والسادس الابتدائي والثالث الإعدادي حيث يتم تطبيق امتحانات موحدة على مستوى المنطقة او على مستوى المحافظة. وبالنسبة للمناهج فتدرس المجالات التكنولوجية والعملية من الصف الرابع والتأكيد على مادتي الرياضيات واللغة العربية بصفة اساسية كما تهتم بتدريس الاقتصاد المنزلي للبنات  ويتم تقويم التلاميذ بواسطة الاختبارات الشفوية  </a:t>
            </a:r>
            <a:r>
              <a:rPr lang="ar-IQ" sz="3200" b="1" dirty="0" err="1"/>
              <a:t>والكتابيةللمواد</a:t>
            </a:r>
            <a:r>
              <a:rPr lang="ar-IQ" sz="3200" b="1" dirty="0"/>
              <a:t>  </a:t>
            </a:r>
            <a:endParaRPr lang="en-US" sz="3200" dirty="0"/>
          </a:p>
          <a:p>
            <a:pPr algn="just"/>
            <a:r>
              <a:rPr lang="ar-IQ" sz="3200" b="1" dirty="0"/>
              <a:t>وهناك أيضاً مسار رسمي لتأهيل المعلم يجري تطبيقه على مستوى التعليم الأساسي والثانوي، حيث يشترط على المعلمين إتمام 4 سنوات بالجامعة قبل الالتحاق بمهنة المعلم. وعلى وجه التحديد فيما يتعلق بالتطوير المهني المعلم لرفع مستويات تدريس الرياضيات والعلوم </a:t>
            </a:r>
            <a:r>
              <a:rPr lang="ar-IQ" sz="3200" b="1" dirty="0" smtClean="0"/>
              <a:t>التكنولوجية                                       ، </a:t>
            </a:r>
            <a:endParaRPr lang="en-US" sz="3200" dirty="0"/>
          </a:p>
        </p:txBody>
      </p:sp>
    </p:spTree>
    <p:extLst>
      <p:ext uri="{BB962C8B-B14F-4D97-AF65-F5344CB8AC3E}">
        <p14:creationId xmlns:p14="http://schemas.microsoft.com/office/powerpoint/2010/main" val="262853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381000"/>
            <a:ext cx="8915400" cy="6740307"/>
          </a:xfrm>
          <a:prstGeom prst="rect">
            <a:avLst/>
          </a:prstGeom>
        </p:spPr>
        <p:txBody>
          <a:bodyPr wrap="square">
            <a:spAutoFit/>
          </a:bodyPr>
          <a:lstStyle/>
          <a:p>
            <a:pPr algn="just" rtl="1"/>
            <a:r>
              <a:rPr lang="ar-IQ" sz="3600" b="1" dirty="0"/>
              <a:t>ومنذ دخول قانون التعليم الإلزامي المجاني في عام 1981 ليتضمن المرحلة الإعدادية، فإن كل من المرحلة الابتدائية والإعدادية ( في سن 6 حتى 15 سنة ) تم دمجها لتكونا مرحلة التعليم الأساسي ويعتمد التعليم في هذه المرحلة على قدرة الطالب.</a:t>
            </a:r>
            <a:endParaRPr lang="en-US" sz="3600" dirty="0"/>
          </a:p>
          <a:p>
            <a:pPr algn="just"/>
            <a:r>
              <a:rPr lang="ar-IQ" sz="3600" b="1" dirty="0"/>
              <a:t>يتألف التعليم الأساسي من المرحلة الابتدائية، والمرحلة الإعدادية، وتحصل وزارة التربية والتعليم أيضاً على مساندة من الهيئات الدولية مثل البنك الدولي لتدعيم نظام التعليم للطفولة المبكرة وذلك بزيادة فرص الالتحاق في المدارس وتحسين الجودة النوعية للتعليم وبناء قدرات المعلم في المرحلة الابتدائية </a:t>
            </a:r>
            <a:r>
              <a:rPr lang="ar-IQ" sz="3600" b="1" dirty="0" smtClean="0"/>
              <a:t>                                                </a:t>
            </a:r>
            <a:endParaRPr lang="en-US" sz="3600" dirty="0"/>
          </a:p>
        </p:txBody>
      </p:sp>
    </p:spTree>
    <p:extLst>
      <p:ext uri="{BB962C8B-B14F-4D97-AF65-F5344CB8AC3E}">
        <p14:creationId xmlns:p14="http://schemas.microsoft.com/office/powerpoint/2010/main" val="223113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57200"/>
            <a:ext cx="8915400" cy="5078313"/>
          </a:xfrm>
          <a:prstGeom prst="rect">
            <a:avLst/>
          </a:prstGeom>
        </p:spPr>
        <p:txBody>
          <a:bodyPr wrap="square">
            <a:spAutoFit/>
          </a:bodyPr>
          <a:lstStyle/>
          <a:p>
            <a:pPr algn="just"/>
            <a:r>
              <a:rPr lang="ar-IQ" sz="3600" b="1" dirty="0"/>
              <a:t>الجزء الثاني من التعليم </a:t>
            </a:r>
            <a:r>
              <a:rPr lang="ar-IQ" sz="3600" b="1" dirty="0" smtClean="0"/>
              <a:t>الأساسي           :                             </a:t>
            </a:r>
          </a:p>
          <a:p>
            <a:pPr algn="r"/>
            <a:r>
              <a:rPr lang="ar-IQ" sz="3600" b="1" dirty="0" smtClean="0"/>
              <a:t>فيتمثل </a:t>
            </a:r>
            <a:r>
              <a:rPr lang="ar-IQ" sz="3600" b="1" dirty="0"/>
              <a:t>في المرحلة الإعدادية أو ما قبل الثانوية وهي تمتد إلى 3 سنوات. وباستكمال هذه المرحلة، يحصل الطالب على شهادة إتمام التعليم الأساسي. وتتمثل أهمية استكمال هذه المرحلة في حماية التلميذ من الأمية حيث إن التسرب المبكر من المدارس في هذه المرحلة يؤدي إلى الأمية والفقر في </a:t>
            </a:r>
            <a:r>
              <a:rPr lang="ar-IQ" sz="3600" b="1" dirty="0" smtClean="0"/>
              <a:t>نهاية   المطاف                                                                   </a:t>
            </a:r>
            <a:endParaRPr lang="en-US" sz="3600" dirty="0"/>
          </a:p>
        </p:txBody>
      </p:sp>
    </p:spTree>
    <p:extLst>
      <p:ext uri="{BB962C8B-B14F-4D97-AF65-F5344CB8AC3E}">
        <p14:creationId xmlns:p14="http://schemas.microsoft.com/office/powerpoint/2010/main" val="3624887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-التعليم </a:t>
            </a:r>
            <a:r>
              <a:rPr lang="ar-SA" b="1" dirty="0" err="1">
                <a:solidFill>
                  <a:srgbClr val="FF0000"/>
                </a:solidFill>
              </a:rPr>
              <a:t>ألاساس</a:t>
            </a:r>
            <a:r>
              <a:rPr lang="ar-SA" b="1" dirty="0">
                <a:solidFill>
                  <a:srgbClr val="FF0000"/>
                </a:solidFill>
              </a:rPr>
              <a:t> في اليمن</a:t>
            </a:r>
            <a:endParaRPr lang="en-US" dirty="0">
              <a:solidFill>
                <a:srgbClr val="FF0000"/>
              </a:solidFill>
            </a:endParaRPr>
          </a:p>
        </p:txBody>
      </p:sp>
      <p:sp>
        <p:nvSpPr>
          <p:cNvPr id="3" name="عنصر نائب للمحتوى 2"/>
          <p:cNvSpPr>
            <a:spLocks noGrp="1"/>
          </p:cNvSpPr>
          <p:nvPr>
            <p:ph idx="1"/>
          </p:nvPr>
        </p:nvSpPr>
        <p:spPr>
          <a:xfrm>
            <a:off x="457200" y="1143000"/>
            <a:ext cx="8382000" cy="4983163"/>
          </a:xfrm>
        </p:spPr>
        <p:txBody>
          <a:bodyPr>
            <a:noAutofit/>
          </a:bodyPr>
          <a:lstStyle/>
          <a:p>
            <a:pPr algn="r"/>
            <a:r>
              <a:rPr lang="ar-SA" b="1" dirty="0"/>
              <a:t>أولت اليمن لنشر التعليم الأساسي وتوسيعه ليصل إلى كافة أبناء الشعب اليمني أهمية قصوى، ويتضح ذلك  بالتوسع الهائل في إنشاء التعليم الأساسي وتغطيته لجميع مناطق الجمهورية، حيث زادت أعداد الملتحقين في التعليم الأساسي</a:t>
            </a:r>
            <a:r>
              <a:rPr lang="en-US" b="1" dirty="0"/>
              <a:t> . </a:t>
            </a:r>
            <a:r>
              <a:rPr lang="ar-IQ" b="1" dirty="0"/>
              <a:t>و</a:t>
            </a:r>
            <a:r>
              <a:rPr lang="ar-SA" b="1" dirty="0"/>
              <a:t>يتكون التعليم الأساسي في اليمن من 9 سنوات من التعليم الإلزامي وال</a:t>
            </a:r>
            <a:r>
              <a:rPr lang="ar-IQ" b="1" dirty="0"/>
              <a:t>مجاني</a:t>
            </a:r>
            <a:r>
              <a:rPr lang="ar-SA" b="1" dirty="0"/>
              <a:t> للطلاب  . ووضعت الحكومة </a:t>
            </a:r>
            <a:r>
              <a:rPr lang="ar-SA" b="1" dirty="0" err="1"/>
              <a:t>إستراتيجية</a:t>
            </a:r>
            <a:r>
              <a:rPr lang="ar-SA" b="1" dirty="0"/>
              <a:t> وطنية لتطوير التعليم الأساسي في عام 2003 استهدفت توفير التعليم من أجل 95% من الأطفال اليمنيين في سن 6-14 عاما، وأيضا تقليص الفجوة بين الذكور والإناث في </a:t>
            </a:r>
            <a:r>
              <a:rPr lang="ar-IQ" b="1" dirty="0" smtClean="0"/>
              <a:t>     ال</a:t>
            </a:r>
            <a:r>
              <a:rPr lang="ar-SA" b="1" dirty="0" smtClean="0"/>
              <a:t>مناطق الحضرية والريفية</a:t>
            </a:r>
            <a:endParaRPr lang="en-US" dirty="0" smtClean="0"/>
          </a:p>
          <a:p>
            <a:pPr algn="just"/>
            <a:r>
              <a:rPr lang="ar-IQ" b="1" dirty="0" smtClean="0"/>
              <a:t> </a:t>
            </a:r>
            <a:endParaRPr lang="en-US" dirty="0" smtClean="0"/>
          </a:p>
        </p:txBody>
      </p:sp>
    </p:spTree>
    <p:extLst>
      <p:ext uri="{BB962C8B-B14F-4D97-AF65-F5344CB8AC3E}">
        <p14:creationId xmlns:p14="http://schemas.microsoft.com/office/powerpoint/2010/main" val="3075070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171748969"/>
              </p:ext>
            </p:extLst>
          </p:nvPr>
        </p:nvGraphicFramePr>
        <p:xfrm>
          <a:off x="8237" y="32951"/>
          <a:ext cx="9014254" cy="6346191"/>
        </p:xfrm>
        <a:graphic>
          <a:graphicData uri="http://schemas.openxmlformats.org/drawingml/2006/table">
            <a:tbl>
              <a:tblPr rtl="1" firstRow="1" firstCol="1" bandRow="1">
                <a:tableStyleId>{5C22544A-7EE6-4342-B048-85BDC9FD1C3A}</a:tableStyleId>
              </a:tblPr>
              <a:tblGrid>
                <a:gridCol w="9014254"/>
              </a:tblGrid>
              <a:tr h="70866">
                <a:tc>
                  <a:txBody>
                    <a:bodyPr/>
                    <a:lstStyle/>
                    <a:p>
                      <a:pPr marL="0" marR="0" algn="just" rtl="1">
                        <a:lnSpc>
                          <a:spcPct val="115000"/>
                        </a:lnSpc>
                        <a:spcBef>
                          <a:spcPts val="0"/>
                        </a:spcBef>
                        <a:spcAft>
                          <a:spcPts val="0"/>
                        </a:spcAft>
                      </a:pPr>
                      <a:r>
                        <a:rPr lang="ar-SA" sz="2800" dirty="0">
                          <a:effectLst/>
                        </a:rPr>
                        <a:t>المشكلات </a:t>
                      </a:r>
                      <a:r>
                        <a:rPr lang="ar-SA" sz="2800" dirty="0" err="1">
                          <a:effectLst/>
                        </a:rPr>
                        <a:t>الأساسيةالتي</a:t>
                      </a:r>
                      <a:r>
                        <a:rPr lang="ar-SA" sz="2800" dirty="0">
                          <a:effectLst/>
                        </a:rPr>
                        <a:t> تواجه التعليم الاساسي في اليمن:</a:t>
                      </a:r>
                      <a:endParaRPr lang="en-US" sz="2800" dirty="0">
                        <a:effectLst/>
                        <a:latin typeface="Calibri"/>
                        <a:ea typeface="Calibri"/>
                        <a:cs typeface="Arial"/>
                      </a:endParaRPr>
                    </a:p>
                  </a:txBody>
                  <a:tcPr marL="9525" marR="9525" marT="9525" marB="9525"/>
                </a:tc>
              </a:tr>
              <a:tr h="92710">
                <a:tc>
                  <a:txBody>
                    <a:bodyPr/>
                    <a:lstStyle/>
                    <a:p>
                      <a:pPr marL="342900" marR="0" lvl="0" indent="-342900" algn="r" rtl="1">
                        <a:lnSpc>
                          <a:spcPct val="115000"/>
                        </a:lnSpc>
                        <a:spcBef>
                          <a:spcPts val="0"/>
                        </a:spcBef>
                        <a:spcAft>
                          <a:spcPts val="0"/>
                        </a:spcAft>
                        <a:buFont typeface="+mj-lt"/>
                        <a:buAutoNum type="arabicPeriod"/>
                      </a:pPr>
                      <a:r>
                        <a:rPr lang="ar-SA" sz="2800" dirty="0">
                          <a:effectLst/>
                        </a:rPr>
                        <a:t>تدني نسبة الملتحقين بالتعليم الاساسي في الفئة العمرية(6-15) فهناك (24.2%) من السكان لازالوا خارج إطار التعليم الأساسي، معظمهم إناث، حيث يبلغ معدل الإناث غير الملتحقات بالتعليم الأساسي في السن العمرية الموازية ( 46.1% ). </a:t>
                      </a:r>
                      <a:br>
                        <a:rPr lang="ar-SA" sz="2800" dirty="0">
                          <a:effectLst/>
                        </a:rPr>
                      </a:br>
                      <a:r>
                        <a:rPr lang="ar-SA" sz="2800" dirty="0">
                          <a:effectLst/>
                        </a:rPr>
                        <a:t>2- عدم تساوي في الفرص التعليمية بين الذكور والإناث، والحضر والريف،   وحتى أولئك التلاميذ الملتحقين بالمدارس لا يحصلون على نوعية تعليم جيدة. </a:t>
                      </a:r>
                      <a:br>
                        <a:rPr lang="ar-SA" sz="2800" dirty="0">
                          <a:effectLst/>
                        </a:rPr>
                      </a:br>
                      <a:r>
                        <a:rPr lang="ar-SA" sz="2800" dirty="0">
                          <a:effectLst/>
                        </a:rPr>
                        <a:t>3- كما يعاني النظام التعليمي قصور في التمويل وعدم كفاية استخدام المتوفر منه.</a:t>
                      </a:r>
                      <a:endParaRPr lang="en-US" sz="2800" dirty="0">
                        <a:effectLst/>
                      </a:endParaRPr>
                    </a:p>
                    <a:p>
                      <a:pPr marL="523875" marR="0" algn="r" rtl="1">
                        <a:lnSpc>
                          <a:spcPct val="115000"/>
                        </a:lnSpc>
                        <a:spcBef>
                          <a:spcPts val="0"/>
                        </a:spcBef>
                        <a:spcAft>
                          <a:spcPts val="0"/>
                        </a:spcAft>
                      </a:pPr>
                      <a:r>
                        <a:rPr lang="ar-SA" sz="2800" dirty="0">
                          <a:effectLst/>
                        </a:rPr>
                        <a:t>4-التركيز على الكم وتدني الجودة والنوعية </a:t>
                      </a:r>
                      <a:endParaRPr lang="en-US" sz="2800" dirty="0">
                        <a:effectLst/>
                      </a:endParaRPr>
                    </a:p>
                    <a:p>
                      <a:pPr marL="523875" marR="0" algn="r" rtl="1">
                        <a:lnSpc>
                          <a:spcPct val="115000"/>
                        </a:lnSpc>
                        <a:spcBef>
                          <a:spcPts val="0"/>
                        </a:spcBef>
                        <a:spcAft>
                          <a:spcPts val="0"/>
                        </a:spcAft>
                      </a:pPr>
                      <a:r>
                        <a:rPr lang="ar-SA" sz="2800" dirty="0">
                          <a:effectLst/>
                        </a:rPr>
                        <a:t>5-التركيزعلى المعارف النظرية واهمال المهارات والجوانب التطبيقية</a:t>
                      </a:r>
                      <a:endParaRPr lang="en-US" sz="2800" dirty="0">
                        <a:effectLst/>
                      </a:endParaRPr>
                    </a:p>
                    <a:p>
                      <a:pPr marL="523875" marR="0" algn="r" rtl="1">
                        <a:lnSpc>
                          <a:spcPct val="115000"/>
                        </a:lnSpc>
                        <a:spcBef>
                          <a:spcPts val="0"/>
                        </a:spcBef>
                        <a:spcAft>
                          <a:spcPts val="0"/>
                        </a:spcAft>
                      </a:pPr>
                      <a:r>
                        <a:rPr lang="ar-SA" sz="2800" dirty="0">
                          <a:effectLst/>
                        </a:rPr>
                        <a:t>6- انخفاض مستوى دخل المواطن اليمني</a:t>
                      </a:r>
                      <a:endParaRPr lang="en-US" sz="2800" dirty="0">
                        <a:effectLst/>
                        <a:latin typeface="Times New Roman"/>
                        <a:ea typeface="Times New Roman"/>
                      </a:endParaRPr>
                    </a:p>
                  </a:txBody>
                  <a:tcPr marL="9525" marR="9525" marT="9525" marB="9525"/>
                </a:tc>
              </a:tr>
            </a:tbl>
          </a:graphicData>
        </a:graphic>
      </p:graphicFrame>
    </p:spTree>
    <p:extLst>
      <p:ext uri="{BB962C8B-B14F-4D97-AF65-F5344CB8AC3E}">
        <p14:creationId xmlns:p14="http://schemas.microsoft.com/office/powerpoint/2010/main" val="333911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257442877"/>
              </p:ext>
            </p:extLst>
          </p:nvPr>
        </p:nvGraphicFramePr>
        <p:xfrm>
          <a:off x="-533400" y="7162800"/>
          <a:ext cx="8258432" cy="6717521"/>
        </p:xfrm>
        <a:graphic>
          <a:graphicData uri="http://schemas.openxmlformats.org/drawingml/2006/table">
            <a:tbl>
              <a:tblPr rtl="1" firstRow="1" firstCol="1" bandRow="1">
                <a:tableStyleId>{5C22544A-7EE6-4342-B048-85BDC9FD1C3A}</a:tableStyleId>
              </a:tblPr>
              <a:tblGrid>
                <a:gridCol w="8258432"/>
              </a:tblGrid>
              <a:tr h="4525963">
                <a:tc>
                  <a:txBody>
                    <a:bodyPr/>
                    <a:lstStyle/>
                    <a:p>
                      <a:pPr marL="0" marR="0" algn="r" rtl="1">
                        <a:lnSpc>
                          <a:spcPct val="115000"/>
                        </a:lnSpc>
                        <a:spcBef>
                          <a:spcPts val="0"/>
                        </a:spcBef>
                        <a:spcAft>
                          <a:spcPts val="0"/>
                        </a:spcAft>
                      </a:pPr>
                      <a:r>
                        <a:rPr lang="ar-SA" sz="2400" dirty="0">
                          <a:effectLst/>
                        </a:rPr>
                        <a:t>تبنت اليمن العديد من الجهود لإصلاح وتحسين نظام التعليم الأساسي، إلا أنها ظلت قاصرة عن تحقيق الطموحات والغايات المنشودة. </a:t>
                      </a:r>
                      <a:br>
                        <a:rPr lang="ar-SA" sz="2400" dirty="0">
                          <a:effectLst/>
                        </a:rPr>
                      </a:br>
                      <a:r>
                        <a:rPr lang="ar-SA" sz="2400" dirty="0">
                          <a:effectLst/>
                        </a:rPr>
                        <a:t>وفي إطار توجهات الدولة لانتهاج مبدأ التخطيط الاستراتيجي طويل المدى والمعالجة العلمية لقضايا المجتمع فقد بادرت وزارة التربية إلى تبني عملية التخطيط الاستراتيجي لوضع </a:t>
                      </a:r>
                      <a:r>
                        <a:rPr lang="ar-SA" sz="2400" dirty="0" err="1">
                          <a:effectLst/>
                        </a:rPr>
                        <a:t>إستراتيجية</a:t>
                      </a:r>
                      <a:r>
                        <a:rPr lang="ar-SA" sz="2400" dirty="0">
                          <a:effectLst/>
                        </a:rPr>
                        <a:t> طويلة المدى للتعليم الأساسي في اليمن تهدف إلى :</a:t>
                      </a:r>
                      <a:br>
                        <a:rPr lang="ar-SA" sz="2400" dirty="0">
                          <a:effectLst/>
                        </a:rPr>
                      </a:br>
                      <a:r>
                        <a:rPr lang="ar-SA" sz="2400" dirty="0">
                          <a:effectLst/>
                        </a:rPr>
                        <a:t>- إصلاح نظام التعليم الأساسي وتطوره ليكون قادراً على تهيئة وبناء الفرد ليصبح عنصراً منتجاً وفعالاً، إدراكاً منها أنه لا يمكن بأي حال من الأحوال تحقيق الأهداف المرسومة وتنفيذ السياسات والإجراءات المرغوب فيها ما لم يتوافر قدر من الوضوح في الغايات والأهداف والاتساق في الخطط والبرامج. فتعميم التعليم الأساسي وتحسين نوعيته لا يمكن أن يتأتى إلا من خلال : تحديد مسار واضح ومحدد للعمل وبشكل متناسق مع جهود المجتمع المحلي والمدني والقطاع الخاص. وفي ضوء ذلك تبلورت الرؤية في وضع </a:t>
                      </a:r>
                      <a:r>
                        <a:rPr lang="ar-SA" sz="2400" dirty="0" err="1">
                          <a:effectLst/>
                        </a:rPr>
                        <a:t>إستراتيجية</a:t>
                      </a:r>
                      <a:r>
                        <a:rPr lang="ar-SA" sz="2400" dirty="0">
                          <a:effectLst/>
                        </a:rPr>
                        <a:t> وطنية شاملة لتطوير التعليم الأساسي في اليمن لتعمل على: </a:t>
                      </a:r>
                      <a:br>
                        <a:rPr lang="ar-SA" sz="2400" dirty="0">
                          <a:effectLst/>
                        </a:rPr>
                      </a:br>
                      <a:r>
                        <a:rPr lang="en-US" sz="2400" dirty="0">
                          <a:effectLst/>
                        </a:rPr>
                        <a:t>1</a:t>
                      </a:r>
                      <a:r>
                        <a:rPr lang="ar-SA" sz="2400" dirty="0">
                          <a:effectLst/>
                        </a:rPr>
                        <a:t>- تحديد الاتجاه لعملية إصلاح وتطوير التعليم الأساسي. </a:t>
                      </a:r>
                      <a:br>
                        <a:rPr lang="ar-SA" sz="2400" dirty="0">
                          <a:effectLst/>
                        </a:rPr>
                      </a:br>
                      <a:r>
                        <a:rPr lang="en-US" sz="2400" dirty="0">
                          <a:effectLst/>
                        </a:rPr>
                        <a:t>2</a:t>
                      </a:r>
                      <a:r>
                        <a:rPr lang="ar-SA" sz="2400" dirty="0">
                          <a:effectLst/>
                        </a:rPr>
                        <a:t>- بناء القدرات المؤسسية للوزارة بما يتوافق ومتطلبات إنجاز أهداف تطوير التعليم الأساسي في اليمن نحو عملية التطوير المنشود. </a:t>
                      </a:r>
                      <a:endParaRPr lang="en-US" sz="2400" dirty="0">
                        <a:effectLst/>
                        <a:latin typeface="Calibri"/>
                        <a:ea typeface="Calibri"/>
                        <a:cs typeface="Arial"/>
                      </a:endParaRPr>
                    </a:p>
                  </a:txBody>
                  <a:tcPr marL="7294" marR="7294" marT="7294" marB="7294"/>
                </a:tc>
              </a:tr>
            </a:tbl>
          </a:graphicData>
        </a:graphic>
      </p:graphicFrame>
      <p:sp>
        <p:nvSpPr>
          <p:cNvPr id="3" name="Rectangle 1"/>
          <p:cNvSpPr>
            <a:spLocks noChangeArrowheads="1"/>
          </p:cNvSpPr>
          <p:nvPr/>
        </p:nvSpPr>
        <p:spPr bwMode="auto">
          <a:xfrm>
            <a:off x="1423988" y="171758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229100" algn="l"/>
              </a:tabLst>
              <a:defRPr>
                <a:solidFill>
                  <a:schemeClr val="tx1"/>
                </a:solidFill>
                <a:latin typeface="Arial" pitchFamily="34" charset="0"/>
                <a:cs typeface="Arial" pitchFamily="34" charset="0"/>
              </a:defRPr>
            </a:lvl1pPr>
            <a:lvl2pPr fontAlgn="base">
              <a:spcBef>
                <a:spcPct val="0"/>
              </a:spcBef>
              <a:spcAft>
                <a:spcPct val="0"/>
              </a:spcAft>
              <a:tabLst>
                <a:tab pos="4229100" algn="l"/>
              </a:tabLst>
              <a:defRPr>
                <a:solidFill>
                  <a:schemeClr val="tx1"/>
                </a:solidFill>
                <a:latin typeface="Arial" pitchFamily="34" charset="0"/>
                <a:cs typeface="Arial" pitchFamily="34" charset="0"/>
              </a:defRPr>
            </a:lvl2pPr>
            <a:lvl3pPr fontAlgn="base">
              <a:spcBef>
                <a:spcPct val="0"/>
              </a:spcBef>
              <a:spcAft>
                <a:spcPct val="0"/>
              </a:spcAft>
              <a:tabLst>
                <a:tab pos="4229100" algn="l"/>
              </a:tabLst>
              <a:defRPr>
                <a:solidFill>
                  <a:schemeClr val="tx1"/>
                </a:solidFill>
                <a:latin typeface="Arial" pitchFamily="34" charset="0"/>
                <a:cs typeface="Arial" pitchFamily="34" charset="0"/>
              </a:defRPr>
            </a:lvl3pPr>
            <a:lvl4pPr fontAlgn="base">
              <a:spcBef>
                <a:spcPct val="0"/>
              </a:spcBef>
              <a:spcAft>
                <a:spcPct val="0"/>
              </a:spcAft>
              <a:tabLst>
                <a:tab pos="4229100" algn="l"/>
              </a:tabLst>
              <a:defRPr>
                <a:solidFill>
                  <a:schemeClr val="tx1"/>
                </a:solidFill>
                <a:latin typeface="Arial" pitchFamily="34" charset="0"/>
                <a:cs typeface="Arial" pitchFamily="34" charset="0"/>
              </a:defRPr>
            </a:lvl4pPr>
            <a:lvl5pPr fontAlgn="base">
              <a:spcBef>
                <a:spcPct val="0"/>
              </a:spcBef>
              <a:spcAft>
                <a:spcPct val="0"/>
              </a:spcAft>
              <a:tabLst>
                <a:tab pos="4229100" algn="l"/>
              </a:tabLst>
              <a:defRPr>
                <a:solidFill>
                  <a:schemeClr val="tx1"/>
                </a:solidFill>
                <a:latin typeface="Arial" pitchFamily="34" charset="0"/>
                <a:cs typeface="Arial" pitchFamily="34" charset="0"/>
              </a:defRPr>
            </a:lvl5pPr>
            <a:lvl6pPr fontAlgn="base">
              <a:spcBef>
                <a:spcPct val="0"/>
              </a:spcBef>
              <a:spcAft>
                <a:spcPct val="0"/>
              </a:spcAft>
              <a:tabLst>
                <a:tab pos="4229100" algn="l"/>
              </a:tabLst>
              <a:defRPr>
                <a:solidFill>
                  <a:schemeClr val="tx1"/>
                </a:solidFill>
                <a:latin typeface="Arial" pitchFamily="34" charset="0"/>
                <a:cs typeface="Arial" pitchFamily="34" charset="0"/>
              </a:defRPr>
            </a:lvl6pPr>
            <a:lvl7pPr fontAlgn="base">
              <a:spcBef>
                <a:spcPct val="0"/>
              </a:spcBef>
              <a:spcAft>
                <a:spcPct val="0"/>
              </a:spcAft>
              <a:tabLst>
                <a:tab pos="4229100" algn="l"/>
              </a:tabLst>
              <a:defRPr>
                <a:solidFill>
                  <a:schemeClr val="tx1"/>
                </a:solidFill>
                <a:latin typeface="Arial" pitchFamily="34" charset="0"/>
                <a:cs typeface="Arial" pitchFamily="34" charset="0"/>
              </a:defRPr>
            </a:lvl7pPr>
            <a:lvl8pPr fontAlgn="base">
              <a:spcBef>
                <a:spcPct val="0"/>
              </a:spcBef>
              <a:spcAft>
                <a:spcPct val="0"/>
              </a:spcAft>
              <a:tabLst>
                <a:tab pos="4229100" algn="l"/>
              </a:tabLst>
              <a:defRPr>
                <a:solidFill>
                  <a:schemeClr val="tx1"/>
                </a:solidFill>
                <a:latin typeface="Arial" pitchFamily="34" charset="0"/>
                <a:cs typeface="Arial" pitchFamily="34" charset="0"/>
              </a:defRPr>
            </a:lvl8pPr>
            <a:lvl9pPr fontAlgn="base">
              <a:spcBef>
                <a:spcPct val="0"/>
              </a:spcBef>
              <a:spcAft>
                <a:spcPct val="0"/>
              </a:spcAft>
              <a:tabLst>
                <a:tab pos="42291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229100"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7720012" cy="644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029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5</a:t>
            </a:r>
            <a:r>
              <a:rPr lang="ar-IQ" b="1" dirty="0" smtClean="0">
                <a:solidFill>
                  <a:srgbClr val="FF0000"/>
                </a:solidFill>
              </a:rPr>
              <a:t>- التعليم الاساسي في المغرب</a:t>
            </a:r>
            <a:endParaRPr lang="en-US" dirty="0">
              <a:solidFill>
                <a:srgbClr val="FF0000"/>
              </a:solidFill>
            </a:endParaRPr>
          </a:p>
        </p:txBody>
      </p:sp>
      <p:sp>
        <p:nvSpPr>
          <p:cNvPr id="3" name="عنصر نائب للمحتوى 2"/>
          <p:cNvSpPr>
            <a:spLocks noGrp="1"/>
          </p:cNvSpPr>
          <p:nvPr>
            <p:ph idx="1"/>
          </p:nvPr>
        </p:nvSpPr>
        <p:spPr>
          <a:xfrm>
            <a:off x="381000" y="1066800"/>
            <a:ext cx="8382000" cy="5791200"/>
          </a:xfrm>
        </p:spPr>
        <p:txBody>
          <a:bodyPr>
            <a:normAutofit/>
          </a:bodyPr>
          <a:lstStyle/>
          <a:p>
            <a:pPr rtl="1"/>
            <a:r>
              <a:rPr lang="ar-IQ" dirty="0">
                <a:solidFill>
                  <a:srgbClr val="000000"/>
                </a:solidFill>
                <a:ea typeface="Calibri"/>
                <a:cs typeface="Simplified Arabic"/>
              </a:rPr>
              <a:t>تم تطبيق التعليم الاساسي في المغرب في العام الدراسي1990 وهو تعليم الزامي مجاني يمتد لمدة  تسع سنوات  ويتأـلف </a:t>
            </a:r>
            <a:r>
              <a:rPr lang="ar-IQ" dirty="0" smtClean="0">
                <a:solidFill>
                  <a:srgbClr val="000000"/>
                </a:solidFill>
                <a:ea typeface="Calibri"/>
                <a:cs typeface="Simplified Arabic"/>
              </a:rPr>
              <a:t>من    طورين   :          الطور </a:t>
            </a:r>
            <a:r>
              <a:rPr lang="ar-IQ" dirty="0">
                <a:solidFill>
                  <a:srgbClr val="000000"/>
                </a:solidFill>
                <a:ea typeface="Calibri"/>
                <a:cs typeface="Simplified Arabic"/>
              </a:rPr>
              <a:t>الاول: ويمتد لمدة ست سنوات</a:t>
            </a:r>
            <a:endParaRPr lang="en-US" sz="2000" dirty="0">
              <a:ea typeface="Calibri"/>
              <a:cs typeface="Arial"/>
            </a:endParaRPr>
          </a:p>
          <a:p>
            <a:r>
              <a:rPr lang="ar-IQ" dirty="0" smtClean="0">
                <a:solidFill>
                  <a:srgbClr val="000000"/>
                </a:solidFill>
                <a:effectLst/>
                <a:ea typeface="Calibri"/>
                <a:cs typeface="Simplified Arabic"/>
              </a:rPr>
              <a:t>الطور الثاني : ويمتد لمدة ثلاثة سنوات ويؤدي هذا الطور الى التعليم الثانوي ومدته ثلاث سنوات او الى احدى تخصصات التعليم التقني او المهني وتم تطوير المناهج بحيث تتحول العملية التعليمية الى عملية تعلم من خلال الاداء ويتم اعداد معلمي الطور الاول بمعاهد اعداد المعلمين  اما معلمو الطور الثاني </a:t>
            </a:r>
            <a:r>
              <a:rPr lang="ar-IQ" dirty="0" err="1" smtClean="0">
                <a:solidFill>
                  <a:srgbClr val="000000"/>
                </a:solidFill>
                <a:effectLst/>
                <a:ea typeface="Calibri"/>
                <a:cs typeface="Simplified Arabic"/>
              </a:rPr>
              <a:t>فبالاضافة</a:t>
            </a:r>
            <a:r>
              <a:rPr lang="ar-IQ" dirty="0" smtClean="0">
                <a:solidFill>
                  <a:srgbClr val="000000"/>
                </a:solidFill>
                <a:effectLst/>
                <a:ea typeface="Calibri"/>
                <a:cs typeface="Simplified Arabic"/>
              </a:rPr>
              <a:t> الى حصولهم على الشهادة الجامعية فيتم تدريسهم لمدة سنة على تطبيقات عملية                 </a:t>
            </a:r>
            <a:endParaRPr lang="en-US" dirty="0"/>
          </a:p>
        </p:txBody>
      </p:sp>
    </p:spTree>
    <p:extLst>
      <p:ext uri="{BB962C8B-B14F-4D97-AF65-F5344CB8AC3E}">
        <p14:creationId xmlns:p14="http://schemas.microsoft.com/office/powerpoint/2010/main" val="65803857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626</Words>
  <Application>Microsoft Office PowerPoint</Application>
  <PresentationFormat>عرض على الشاشة (3:4)‏</PresentationFormat>
  <Paragraphs>31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/قسم العلوم-كلية التربية الاساسية: المحاضرةالرابعة/اعداد أ.م هيام غائب</vt:lpstr>
      <vt:lpstr>عرض تقديمي في PowerPoint</vt:lpstr>
      <vt:lpstr>عرض تقديمي في PowerPoint</vt:lpstr>
      <vt:lpstr>عرض تقديمي في PowerPoint</vt:lpstr>
      <vt:lpstr>عرض تقديمي في PowerPoint</vt:lpstr>
      <vt:lpstr>-التعليم ألاساس في اليمن</vt:lpstr>
      <vt:lpstr>عرض تقديمي في PowerPoint</vt:lpstr>
      <vt:lpstr>عرض تقديمي في PowerPoint</vt:lpstr>
      <vt:lpstr>5- التعليم الاساسي في المغرب</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dc:title>
  <dc:creator>mamon</dc:creator>
  <cp:lastModifiedBy>mamon</cp:lastModifiedBy>
  <cp:revision>7</cp:revision>
  <dcterms:created xsi:type="dcterms:W3CDTF">2018-12-25T13:13:56Z</dcterms:created>
  <dcterms:modified xsi:type="dcterms:W3CDTF">2018-12-25T19:39:11Z</dcterms:modified>
</cp:coreProperties>
</file>