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163ED4B-5B85-4FF9-B4F1-43391872BB3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65965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163ED4B-5B85-4FF9-B4F1-43391872BB3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239623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163ED4B-5B85-4FF9-B4F1-43391872BB3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3708985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163ED4B-5B85-4FF9-B4F1-43391872BB3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2381633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163ED4B-5B85-4FF9-B4F1-43391872BB31}" type="datetimeFigureOut">
              <a:rPr lang="en-US" smtClean="0"/>
              <a:t>12/25/2018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972295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163ED4B-5B85-4FF9-B4F1-43391872BB31}"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1108296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163ED4B-5B85-4FF9-B4F1-43391872BB31}" type="datetimeFigureOut">
              <a:rPr lang="en-US" smtClean="0"/>
              <a:t>12/25/2018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369541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163ED4B-5B85-4FF9-B4F1-43391872BB31}" type="datetimeFigureOut">
              <a:rPr lang="en-US" smtClean="0"/>
              <a:t>12/25/2018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40637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163ED4B-5B85-4FF9-B4F1-43391872BB31}" type="datetimeFigureOut">
              <a:rPr lang="en-US" smtClean="0"/>
              <a:t>12/25/2018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1487674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163ED4B-5B85-4FF9-B4F1-43391872BB31}"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1629083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163ED4B-5B85-4FF9-B4F1-43391872BB31}" type="datetimeFigureOut">
              <a:rPr lang="en-US" smtClean="0"/>
              <a:t>12/25/2018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2108B21-7DE4-46C9-8621-B5AF0E999B0C}" type="slidenum">
              <a:rPr lang="en-US" smtClean="0"/>
              <a:t>‹#›</a:t>
            </a:fld>
            <a:endParaRPr lang="en-US"/>
          </a:p>
        </p:txBody>
      </p:sp>
    </p:spTree>
    <p:extLst>
      <p:ext uri="{BB962C8B-B14F-4D97-AF65-F5344CB8AC3E}">
        <p14:creationId xmlns:p14="http://schemas.microsoft.com/office/powerpoint/2010/main" val="4054191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63ED4B-5B85-4FF9-B4F1-43391872BB31}" type="datetimeFigureOut">
              <a:rPr lang="en-US" smtClean="0"/>
              <a:t>12/25/2018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08B21-7DE4-46C9-8621-B5AF0E999B0C}" type="slidenum">
              <a:rPr lang="en-US" smtClean="0"/>
              <a:t>‹#›</a:t>
            </a:fld>
            <a:endParaRPr lang="en-US"/>
          </a:p>
        </p:txBody>
      </p:sp>
    </p:spTree>
    <p:extLst>
      <p:ext uri="{BB962C8B-B14F-4D97-AF65-F5344CB8AC3E}">
        <p14:creationId xmlns:p14="http://schemas.microsoft.com/office/powerpoint/2010/main" val="473797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1447800"/>
            <a:ext cx="8229600" cy="1143000"/>
          </a:xfrm>
        </p:spPr>
        <p:txBody>
          <a:bodyPr>
            <a:noAutofit/>
          </a:bodyPr>
          <a:lstStyle/>
          <a:p>
            <a:pPr algn="r" rtl="1"/>
            <a:r>
              <a:rPr lang="ar-SA" sz="5400" b="1" dirty="0">
                <a:solidFill>
                  <a:srgbClr val="FF0000"/>
                </a:solidFill>
              </a:rPr>
              <a:t>المحاضرة الثانية</a:t>
            </a:r>
            <a:r>
              <a:rPr lang="en-US" sz="5400" dirty="0">
                <a:solidFill>
                  <a:srgbClr val="FF0000"/>
                </a:solidFill>
              </a:rPr>
              <a:t/>
            </a:r>
            <a:br>
              <a:rPr lang="en-US" sz="5400" dirty="0">
                <a:solidFill>
                  <a:srgbClr val="FF0000"/>
                </a:solidFill>
              </a:rPr>
            </a:br>
            <a:r>
              <a:rPr lang="ar-SA" sz="5400" b="1" dirty="0">
                <a:solidFill>
                  <a:srgbClr val="FF0000"/>
                </a:solidFill>
              </a:rPr>
              <a:t> </a:t>
            </a:r>
            <a:r>
              <a:rPr lang="en-US" sz="5400" dirty="0">
                <a:solidFill>
                  <a:srgbClr val="FF0000"/>
                </a:solidFill>
              </a:rPr>
              <a:t/>
            </a:r>
            <a:br>
              <a:rPr lang="en-US" sz="5400" dirty="0">
                <a:solidFill>
                  <a:srgbClr val="FF0000"/>
                </a:solidFill>
              </a:rPr>
            </a:br>
            <a:r>
              <a:rPr lang="ar-IQ" sz="5400" dirty="0" smtClean="0">
                <a:solidFill>
                  <a:srgbClr val="FF0000"/>
                </a:solidFill>
              </a:rPr>
              <a:t>1-</a:t>
            </a:r>
            <a:r>
              <a:rPr lang="ar-SA" sz="5400" b="1" dirty="0" smtClean="0">
                <a:solidFill>
                  <a:srgbClr val="FF0000"/>
                </a:solidFill>
              </a:rPr>
              <a:t>خصائص </a:t>
            </a:r>
            <a:r>
              <a:rPr lang="ar-SA" sz="5400" b="1" dirty="0">
                <a:solidFill>
                  <a:srgbClr val="FF0000"/>
                </a:solidFill>
              </a:rPr>
              <a:t>التعليم الاساسي </a:t>
            </a:r>
            <a:r>
              <a:rPr lang="en-US" sz="5400" b="1" dirty="0" smtClean="0">
                <a:solidFill>
                  <a:srgbClr val="FF0000"/>
                </a:solidFill>
              </a:rPr>
              <a:t/>
            </a:r>
            <a:br>
              <a:rPr lang="en-US" sz="5400" b="1" dirty="0" smtClean="0">
                <a:solidFill>
                  <a:srgbClr val="FF0000"/>
                </a:solidFill>
              </a:rPr>
            </a:br>
            <a:endParaRPr lang="en-US" sz="4000" dirty="0">
              <a:solidFill>
                <a:srgbClr val="FF0000"/>
              </a:solidFill>
            </a:endParaRPr>
          </a:p>
        </p:txBody>
      </p:sp>
      <p:sp>
        <p:nvSpPr>
          <p:cNvPr id="3" name="مستطيل 2"/>
          <p:cNvSpPr/>
          <p:nvPr/>
        </p:nvSpPr>
        <p:spPr>
          <a:xfrm>
            <a:off x="3048000" y="3105834"/>
            <a:ext cx="4572000" cy="1754326"/>
          </a:xfrm>
          <a:prstGeom prst="rect">
            <a:avLst/>
          </a:prstGeom>
        </p:spPr>
        <p:txBody>
          <a:bodyPr>
            <a:spAutoFit/>
          </a:bodyPr>
          <a:lstStyle/>
          <a:p>
            <a:r>
              <a:rPr lang="ar-SA" b="1" dirty="0" smtClean="0">
                <a:solidFill>
                  <a:srgbClr val="FF0000"/>
                </a:solidFill>
              </a:rPr>
              <a:t>ا</a:t>
            </a:r>
            <a:r>
              <a:rPr lang="ar-IQ" sz="5400" b="1" dirty="0" smtClean="0">
                <a:solidFill>
                  <a:srgbClr val="FF0000"/>
                </a:solidFill>
              </a:rPr>
              <a:t>مدخلات التعليم الاساسي</a:t>
            </a:r>
            <a:endParaRPr lang="en-US" dirty="0">
              <a:solidFill>
                <a:srgbClr val="FF0000"/>
              </a:solidFill>
            </a:endParaRPr>
          </a:p>
        </p:txBody>
      </p:sp>
    </p:spTree>
    <p:extLst>
      <p:ext uri="{BB962C8B-B14F-4D97-AF65-F5344CB8AC3E}">
        <p14:creationId xmlns:p14="http://schemas.microsoft.com/office/powerpoint/2010/main" val="708974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76200"/>
            <a:ext cx="7772400" cy="7171194"/>
          </a:xfrm>
          <a:prstGeom prst="rect">
            <a:avLst/>
          </a:prstGeom>
        </p:spPr>
        <p:txBody>
          <a:bodyPr wrap="square">
            <a:spAutoFit/>
          </a:bodyPr>
          <a:lstStyle/>
          <a:p>
            <a:pPr algn="ctr" rtl="1">
              <a:lnSpc>
                <a:spcPct val="115000"/>
              </a:lnSpc>
              <a:spcAft>
                <a:spcPts val="1200"/>
              </a:spcAft>
            </a:pPr>
            <a:r>
              <a:rPr lang="ar-IQ" sz="3600" b="1" dirty="0" smtClean="0">
                <a:solidFill>
                  <a:srgbClr val="000000"/>
                </a:solidFill>
                <a:ea typeface="Times New Roman"/>
              </a:rPr>
              <a:t>-7</a:t>
            </a:r>
            <a:r>
              <a:rPr lang="ar-SA" sz="3600" b="1" dirty="0" smtClean="0">
                <a:solidFill>
                  <a:srgbClr val="000000"/>
                </a:solidFill>
                <a:ea typeface="Times New Roman"/>
              </a:rPr>
              <a:t>.</a:t>
            </a:r>
            <a:r>
              <a:rPr lang="ar-SA" sz="4000" b="1" dirty="0" smtClean="0">
                <a:solidFill>
                  <a:schemeClr val="accent2"/>
                </a:solidFill>
                <a:ea typeface="Times New Roman"/>
              </a:rPr>
              <a:t>التكنولوجيا </a:t>
            </a:r>
            <a:r>
              <a:rPr lang="ar-SA" sz="4000" b="1" dirty="0">
                <a:solidFill>
                  <a:schemeClr val="accent2"/>
                </a:solidFill>
                <a:ea typeface="Times New Roman"/>
              </a:rPr>
              <a:t>التعليمية </a:t>
            </a:r>
            <a:r>
              <a:rPr lang="ar-SA" sz="3600" b="1" dirty="0">
                <a:solidFill>
                  <a:srgbClr val="000000"/>
                </a:solidFill>
                <a:ea typeface="Times New Roman"/>
              </a:rPr>
              <a:t>:</a:t>
            </a:r>
            <a:br>
              <a:rPr lang="ar-SA" sz="3600" b="1" dirty="0">
                <a:solidFill>
                  <a:srgbClr val="000000"/>
                </a:solidFill>
                <a:ea typeface="Times New Roman"/>
              </a:rPr>
            </a:br>
            <a:r>
              <a:rPr lang="ar-SA" sz="3600" b="1" dirty="0">
                <a:solidFill>
                  <a:srgbClr val="000000"/>
                </a:solidFill>
                <a:ea typeface="Times New Roman"/>
              </a:rPr>
              <a:t>طريقة منظمة لتخطيط وتنفيذ وتقييم كل عملية التعلم والتعليم في نطاق أهداف معينة مؤسسة على البحث في التعليم البشري ووسائل الاتصال الحديثة ، وباستخدام مزيج من مصادر بشرية وغير بشرية لتحقيق تعليم أفضل وأكثر فعالية. فهي تتضمن كل ما يتصل باستخدام كل الأساليب التقليدية والحديثة في الموقف التعليمي لتحقيق أهداف النظام التعليمي ، مع استخدام التخطيط والاستعانة بأساليب الاتصال الحديثة مثل التليفزيون والأفلام والخرائط </a:t>
            </a:r>
            <a:r>
              <a:rPr lang="ar-SA" sz="3600" b="1" dirty="0" err="1">
                <a:solidFill>
                  <a:srgbClr val="000000"/>
                </a:solidFill>
                <a:ea typeface="Times New Roman"/>
              </a:rPr>
              <a:t>والكمبيوتر..</a:t>
            </a:r>
            <a:r>
              <a:rPr lang="ar-SA" sz="3600" b="1" dirty="0" err="1" smtClean="0">
                <a:solidFill>
                  <a:srgbClr val="000000"/>
                </a:solidFill>
                <a:ea typeface="Times New Roman"/>
              </a:rPr>
              <a:t>الخ</a:t>
            </a:r>
            <a:r>
              <a:rPr lang="ar-SA" sz="3600" b="1" dirty="0" smtClean="0">
                <a:solidFill>
                  <a:srgbClr val="000000"/>
                </a:solidFill>
                <a:ea typeface="Times New Roman"/>
              </a:rPr>
              <a:t>.</a:t>
            </a:r>
            <a:endParaRPr lang="en-US" sz="3600" dirty="0">
              <a:ea typeface="Calibri"/>
              <a:cs typeface="Arial"/>
            </a:endParaRPr>
          </a:p>
        </p:txBody>
      </p:sp>
    </p:spTree>
    <p:extLst>
      <p:ext uri="{BB962C8B-B14F-4D97-AF65-F5344CB8AC3E}">
        <p14:creationId xmlns:p14="http://schemas.microsoft.com/office/powerpoint/2010/main" val="1732829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4400" y="914400"/>
            <a:ext cx="7467600" cy="5980099"/>
          </a:xfrm>
          <a:prstGeom prst="rect">
            <a:avLst/>
          </a:prstGeom>
        </p:spPr>
        <p:txBody>
          <a:bodyPr wrap="square">
            <a:spAutoFit/>
          </a:bodyPr>
          <a:lstStyle/>
          <a:p>
            <a:pPr algn="ctr" rtl="1">
              <a:lnSpc>
                <a:spcPct val="115000"/>
              </a:lnSpc>
              <a:spcAft>
                <a:spcPts val="1200"/>
              </a:spcAft>
            </a:pPr>
            <a:r>
              <a:rPr lang="ar-IQ" sz="4000" b="1" dirty="0" smtClean="0">
                <a:solidFill>
                  <a:schemeClr val="accent2"/>
                </a:solidFill>
                <a:ea typeface="Times New Roman"/>
              </a:rPr>
              <a:t>8</a:t>
            </a:r>
            <a:r>
              <a:rPr lang="ar-SA" b="1" dirty="0" smtClean="0">
                <a:solidFill>
                  <a:srgbClr val="000000"/>
                </a:solidFill>
                <a:ea typeface="Times New Roman"/>
              </a:rPr>
              <a:t>.</a:t>
            </a:r>
            <a:r>
              <a:rPr lang="ar-IQ" b="1" dirty="0" smtClean="0">
                <a:solidFill>
                  <a:srgbClr val="000000"/>
                </a:solidFill>
                <a:ea typeface="Times New Roman"/>
              </a:rPr>
              <a:t> -</a:t>
            </a:r>
            <a:r>
              <a:rPr lang="ar-SA" sz="3600" b="1" dirty="0" smtClean="0">
                <a:solidFill>
                  <a:schemeClr val="accent2"/>
                </a:solidFill>
                <a:ea typeface="Times New Roman"/>
              </a:rPr>
              <a:t>المناهج </a:t>
            </a:r>
            <a:r>
              <a:rPr lang="ar-SA" sz="3600" b="1" dirty="0">
                <a:solidFill>
                  <a:schemeClr val="accent2"/>
                </a:solidFill>
                <a:ea typeface="Times New Roman"/>
              </a:rPr>
              <a:t>والمحتوى الدراسي </a:t>
            </a:r>
            <a:r>
              <a:rPr lang="ar-SA" sz="3600" b="1" dirty="0">
                <a:solidFill>
                  <a:srgbClr val="000000"/>
                </a:solidFill>
                <a:ea typeface="Times New Roman"/>
              </a:rPr>
              <a:t>:</a:t>
            </a:r>
            <a:br>
              <a:rPr lang="ar-SA" sz="3600" b="1" dirty="0">
                <a:solidFill>
                  <a:srgbClr val="000000"/>
                </a:solidFill>
                <a:ea typeface="Times New Roman"/>
              </a:rPr>
            </a:br>
            <a:r>
              <a:rPr lang="ar-SA" sz="3600" b="1" dirty="0">
                <a:solidFill>
                  <a:srgbClr val="000000"/>
                </a:solidFill>
                <a:ea typeface="Times New Roman"/>
              </a:rPr>
              <a:t>تتضمن المحتوى التفصيلي للأهداف الموضوعة للنظام وهي التي يدور حولها النظام التدريسي كله داخل النظام التعليمي. ويتضمن هذا المدخل المقررات الدراسية وجميع الأنشطة التربوية المصاحبة لها ، إلى جانب الأساليب المستخدمة في تقويم كل جوانب المواقف التعليمية ونشاطاتها. </a:t>
            </a:r>
            <a:endParaRPr lang="en-US" sz="3600" dirty="0">
              <a:ea typeface="Calibri"/>
              <a:cs typeface="Arial"/>
            </a:endParaRPr>
          </a:p>
          <a:p>
            <a:pPr algn="r" rtl="1">
              <a:lnSpc>
                <a:spcPct val="115000"/>
              </a:lnSpc>
              <a:spcAft>
                <a:spcPts val="1200"/>
              </a:spcAft>
            </a:pPr>
            <a:r>
              <a:rPr lang="en-US" sz="3600" b="1" dirty="0" smtClean="0">
                <a:solidFill>
                  <a:srgbClr val="000000"/>
                </a:solidFill>
                <a:effectLst/>
                <a:latin typeface="Arial"/>
                <a:ea typeface="Times New Roman"/>
                <a:cs typeface="Arial"/>
              </a:rPr>
              <a:t> </a:t>
            </a:r>
            <a:endParaRPr lang="en-US" sz="3600" dirty="0">
              <a:ea typeface="Calibri"/>
              <a:cs typeface="Arial"/>
            </a:endParaRPr>
          </a:p>
        </p:txBody>
      </p:sp>
    </p:spTree>
    <p:extLst>
      <p:ext uri="{BB962C8B-B14F-4D97-AF65-F5344CB8AC3E}">
        <p14:creationId xmlns:p14="http://schemas.microsoft.com/office/powerpoint/2010/main" val="417320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0"/>
            <a:ext cx="7086600" cy="7540526"/>
          </a:xfrm>
          <a:prstGeom prst="rect">
            <a:avLst/>
          </a:prstGeom>
        </p:spPr>
        <p:txBody>
          <a:bodyPr wrap="square">
            <a:spAutoFit/>
          </a:bodyPr>
          <a:lstStyle/>
          <a:p>
            <a:pPr rtl="1"/>
            <a:r>
              <a:rPr lang="ar-SA" b="1" dirty="0"/>
              <a:t> </a:t>
            </a:r>
            <a:endParaRPr lang="en-US" dirty="0"/>
          </a:p>
          <a:p>
            <a:pPr rtl="1"/>
            <a:r>
              <a:rPr lang="ar-SA" sz="2800" b="1" dirty="0"/>
              <a:t>1-هو  تعليم موحد للجميع , على أساس أنهم أعضاء في مجتمع واحد تجمعهم أهداف وطموحات مشتركة تتطلب قدراً مشتركاً من التعليم والثقافة بما يضمن تماسك المجتمع وفق هويته الثقافية العربية والدينية</a:t>
            </a:r>
            <a:endParaRPr lang="en-US" sz="2800" dirty="0"/>
          </a:p>
          <a:p>
            <a:pPr rtl="1"/>
            <a:r>
              <a:rPr lang="en-US" sz="2800" b="1" dirty="0"/>
              <a:t/>
            </a:r>
            <a:br>
              <a:rPr lang="en-US" sz="2800" b="1" dirty="0"/>
            </a:br>
            <a:r>
              <a:rPr lang="en-US" sz="2800" b="1" dirty="0"/>
              <a:t>2. </a:t>
            </a:r>
            <a:r>
              <a:rPr lang="ar-SA" sz="2800" b="1" dirty="0"/>
              <a:t>هو تعليم مدته تسع سنوات </a:t>
            </a:r>
            <a:r>
              <a:rPr lang="ar-SA" sz="2800" b="1" dirty="0" err="1"/>
              <a:t>يتواءم</a:t>
            </a:r>
            <a:r>
              <a:rPr lang="ar-SA" sz="2800" b="1" dirty="0"/>
              <a:t> مع التوجهات التربوية الحديثة ومتطلبات الحياة المعاصرة واحتياجات التنمية , ساعياً نحو توسيع قاعدة التعليم الأساسي وسد منابع الأمية وتزويد المتعلمين بالمعارف والمهارات والاتجاهات والقيم الأساسية الضرورية , ومراعاة لخصائصهم ومطالب نموهم في هذه المرحلة التعليمية </a:t>
            </a:r>
            <a:r>
              <a:rPr lang="ar-SA" sz="2800" b="1" dirty="0" err="1"/>
              <a:t>التى</a:t>
            </a:r>
            <a:r>
              <a:rPr lang="ar-SA" sz="2800" b="1" dirty="0"/>
              <a:t> تمتد من السن السادسة حتى السن الخامسة عشر </a:t>
            </a:r>
            <a:endParaRPr lang="en-US" sz="2800" dirty="0"/>
          </a:p>
          <a:p>
            <a:pPr rtl="1"/>
            <a:r>
              <a:rPr lang="en-US" sz="2800" b="1" dirty="0"/>
              <a:t/>
            </a:r>
            <a:br>
              <a:rPr lang="en-US" sz="2800" b="1" dirty="0"/>
            </a:br>
            <a:r>
              <a:rPr lang="en-US" sz="2800" b="1" dirty="0"/>
              <a:t>3. </a:t>
            </a:r>
            <a:r>
              <a:rPr lang="ar-SA" sz="2800" b="1" dirty="0"/>
              <a:t>هو تعليم يتصف بالشمولية من حيث تنمية جميع جوانب شخصية المتعلم في إطار متوازن ومتكامل </a:t>
            </a:r>
            <a:endParaRPr lang="en-US" sz="2800" dirty="0"/>
          </a:p>
          <a:p>
            <a:r>
              <a:rPr lang="en-US" sz="2800" b="1" dirty="0"/>
              <a:t>.</a:t>
            </a:r>
            <a:br>
              <a:rPr lang="en-US" sz="2800" b="1" dirty="0"/>
            </a:br>
            <a:r>
              <a:rPr lang="ar-IQ" b="1" dirty="0" smtClean="0"/>
              <a:t>ل</a:t>
            </a:r>
            <a:endParaRPr lang="en-US" dirty="0"/>
          </a:p>
        </p:txBody>
      </p:sp>
    </p:spTree>
    <p:extLst>
      <p:ext uri="{BB962C8B-B14F-4D97-AF65-F5344CB8AC3E}">
        <p14:creationId xmlns:p14="http://schemas.microsoft.com/office/powerpoint/2010/main" val="3453464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90600" y="-17085"/>
            <a:ext cx="7696200" cy="6494085"/>
          </a:xfrm>
          <a:prstGeom prst="rect">
            <a:avLst/>
          </a:prstGeom>
        </p:spPr>
        <p:txBody>
          <a:bodyPr wrap="square">
            <a:spAutoFit/>
          </a:bodyPr>
          <a:lstStyle/>
          <a:p>
            <a:pPr rtl="1"/>
            <a:r>
              <a:rPr lang="en-US" sz="3200" b="1" dirty="0"/>
              <a:t>4</a:t>
            </a:r>
            <a:r>
              <a:rPr lang="ar-SA" sz="3200" b="1" dirty="0"/>
              <a:t>هو تعليم يهتم بالربط بين النظرية والتطبيق والفكر والعمل والتعليم والحياة وفق مبدأ تكامل الخبرة </a:t>
            </a:r>
            <a:endParaRPr lang="en-US" sz="3200" dirty="0"/>
          </a:p>
          <a:p>
            <a:pPr rtl="1"/>
            <a:r>
              <a:rPr lang="en-US" sz="3200" b="1" dirty="0"/>
              <a:t>.</a:t>
            </a:r>
            <a:br>
              <a:rPr lang="en-US" sz="3200" b="1" dirty="0"/>
            </a:br>
            <a:r>
              <a:rPr lang="en-US" sz="3200" b="1" dirty="0"/>
              <a:t>5. </a:t>
            </a:r>
            <a:r>
              <a:rPr lang="ar-SA" sz="3200" b="1" dirty="0"/>
              <a:t>هو تعليم يسعى نحو إكساب المتعلم مهارات التعلم الذاتي في إطار مفهوم التربية المستمرة وغرس القيم والممارسات اللازمة لتحقيق الإتقان في التعلم والتعليم</a:t>
            </a:r>
            <a:r>
              <a:rPr lang="en-US" sz="3200" b="1" dirty="0"/>
              <a:t>.</a:t>
            </a:r>
            <a:endParaRPr lang="en-US" sz="3200" dirty="0"/>
          </a:p>
          <a:p>
            <a:pPr rtl="1"/>
            <a:r>
              <a:rPr lang="ar-SA" sz="3200" b="1" dirty="0"/>
              <a:t>6- هو تعليم يتصف بالمرونة في توجيه مخرجاته حيث يعد المتعلم لمواصلة التعليم بالمراحل اللاحقة أو يهيئه للتدريب من أجل الالتحاق بسوق العمل</a:t>
            </a:r>
            <a:r>
              <a:rPr lang="en-US" sz="3200" b="1" dirty="0"/>
              <a:t> , </a:t>
            </a:r>
            <a:r>
              <a:rPr lang="ar-SA" sz="3200" b="1" dirty="0"/>
              <a:t>وفق استعداداته وإمكاناته وكفاياته</a:t>
            </a:r>
            <a:r>
              <a:rPr lang="en-US" sz="3200" b="1" dirty="0"/>
              <a:t>.</a:t>
            </a:r>
            <a:endParaRPr lang="en-US" sz="3200" dirty="0"/>
          </a:p>
          <a:p>
            <a:pPr rtl="1"/>
            <a:r>
              <a:rPr lang="en-US" sz="3200" b="1" dirty="0"/>
              <a:t/>
            </a:r>
            <a:br>
              <a:rPr lang="en-US" sz="3200" b="1" dirty="0"/>
            </a:br>
            <a:r>
              <a:rPr lang="en-US" sz="3200" b="1" dirty="0"/>
              <a:t>7. </a:t>
            </a:r>
            <a:r>
              <a:rPr lang="ar-SA" sz="3200" b="1" dirty="0"/>
              <a:t>هو تعليم يستهدف إعداد المتعلمين للإسهام في التنمية المجتمعية </a:t>
            </a:r>
            <a:r>
              <a:rPr lang="ar-SA" sz="3200" b="1" dirty="0" smtClean="0"/>
              <a:t>الشاملة</a:t>
            </a:r>
            <a:endParaRPr lang="en-US" sz="3200" dirty="0"/>
          </a:p>
        </p:txBody>
      </p:sp>
    </p:spTree>
    <p:extLst>
      <p:ext uri="{BB962C8B-B14F-4D97-AF65-F5344CB8AC3E}">
        <p14:creationId xmlns:p14="http://schemas.microsoft.com/office/powerpoint/2010/main" val="2569089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a:solidFill>
                  <a:schemeClr val="accent2"/>
                </a:solidFill>
              </a:rPr>
              <a:t>مدخلات التعليم </a:t>
            </a:r>
            <a:r>
              <a:rPr lang="ar-SA" b="1" dirty="0" smtClean="0">
                <a:solidFill>
                  <a:schemeClr val="accent2"/>
                </a:solidFill>
              </a:rPr>
              <a:t>الاساس</a:t>
            </a:r>
            <a:endParaRPr lang="en-US" dirty="0">
              <a:solidFill>
                <a:schemeClr val="accent2"/>
              </a:solidFill>
            </a:endParaRPr>
          </a:p>
        </p:txBody>
      </p:sp>
      <p:sp>
        <p:nvSpPr>
          <p:cNvPr id="3" name="عنصر نائب للمحتوى 2"/>
          <p:cNvSpPr>
            <a:spLocks noGrp="1"/>
          </p:cNvSpPr>
          <p:nvPr>
            <p:ph idx="1"/>
          </p:nvPr>
        </p:nvSpPr>
        <p:spPr>
          <a:xfrm>
            <a:off x="457200" y="1524000"/>
            <a:ext cx="8153400" cy="4602163"/>
          </a:xfrm>
        </p:spPr>
        <p:txBody>
          <a:bodyPr>
            <a:normAutofit lnSpcReduction="10000"/>
          </a:bodyPr>
          <a:lstStyle/>
          <a:p>
            <a:pPr marL="0" marR="0" algn="ctr" rtl="1">
              <a:lnSpc>
                <a:spcPct val="115000"/>
              </a:lnSpc>
              <a:spcBef>
                <a:spcPts val="0"/>
              </a:spcBef>
              <a:spcAft>
                <a:spcPts val="1200"/>
              </a:spcAft>
            </a:pPr>
            <a:r>
              <a:rPr lang="ar-IQ" b="1" dirty="0" smtClean="0">
                <a:solidFill>
                  <a:schemeClr val="accent2"/>
                </a:solidFill>
                <a:ea typeface="Times New Roman"/>
              </a:rPr>
              <a:t>1-</a:t>
            </a:r>
            <a:r>
              <a:rPr lang="ar-SA" b="1" dirty="0" smtClean="0">
                <a:solidFill>
                  <a:schemeClr val="accent2"/>
                </a:solidFill>
                <a:ea typeface="Times New Roman"/>
              </a:rPr>
              <a:t>الاهداف </a:t>
            </a:r>
            <a:endParaRPr lang="en-US" sz="2000" dirty="0">
              <a:solidFill>
                <a:schemeClr val="accent2"/>
              </a:solidFill>
              <a:ea typeface="Calibri"/>
              <a:cs typeface="Arial"/>
            </a:endParaRPr>
          </a:p>
          <a:p>
            <a:pPr marL="0" marR="0" algn="r" rtl="1">
              <a:lnSpc>
                <a:spcPct val="115000"/>
              </a:lnSpc>
              <a:spcBef>
                <a:spcPts val="0"/>
              </a:spcBef>
              <a:spcAft>
                <a:spcPts val="1200"/>
              </a:spcAft>
            </a:pPr>
            <a:r>
              <a:rPr lang="ar-SA" b="1" dirty="0">
                <a:solidFill>
                  <a:srgbClr val="000000"/>
                </a:solidFill>
                <a:ea typeface="Times New Roman"/>
              </a:rPr>
              <a:t> </a:t>
            </a:r>
            <a:r>
              <a:rPr lang="ar-SA" b="1" dirty="0" smtClean="0">
                <a:solidFill>
                  <a:srgbClr val="000000"/>
                </a:solidFill>
                <a:ea typeface="Times New Roman"/>
              </a:rPr>
              <a:t> </a:t>
            </a:r>
            <a:r>
              <a:rPr lang="en-US" b="1" dirty="0" smtClean="0">
                <a:solidFill>
                  <a:srgbClr val="000000"/>
                </a:solidFill>
                <a:ea typeface="Times New Roman"/>
              </a:rPr>
              <a:t>  </a:t>
            </a:r>
            <a:r>
              <a:rPr lang="ar-IQ" b="1" dirty="0" smtClean="0">
                <a:solidFill>
                  <a:srgbClr val="000000"/>
                </a:solidFill>
                <a:ea typeface="Times New Roman"/>
              </a:rPr>
              <a:t>وهي </a:t>
            </a:r>
            <a:r>
              <a:rPr lang="ar-SA" b="1" dirty="0" smtClean="0">
                <a:solidFill>
                  <a:srgbClr val="000000"/>
                </a:solidFill>
                <a:ea typeface="Times New Roman"/>
              </a:rPr>
              <a:t>الغايات   </a:t>
            </a:r>
            <a:r>
              <a:rPr lang="ar-SA" b="1" dirty="0">
                <a:solidFill>
                  <a:srgbClr val="000000"/>
                </a:solidFill>
                <a:ea typeface="Times New Roman"/>
              </a:rPr>
              <a:t>التي ينبغي تحقيقها من خلال تشغيل النظام والقيام بعملياته والاعتماد على مدخلاته وهي تبين وتحدد بصورة مسبقة المخرجات التي ينبغي الوصول اليها  ويرجع الاهتمام </a:t>
            </a:r>
            <a:r>
              <a:rPr lang="ar-SA" b="1" dirty="0" err="1">
                <a:solidFill>
                  <a:srgbClr val="000000"/>
                </a:solidFill>
                <a:ea typeface="Times New Roman"/>
              </a:rPr>
              <a:t>بالاهداف</a:t>
            </a:r>
            <a:r>
              <a:rPr lang="ar-SA" b="1" dirty="0">
                <a:solidFill>
                  <a:srgbClr val="000000"/>
                </a:solidFill>
                <a:ea typeface="Times New Roman"/>
              </a:rPr>
              <a:t> الى دورها في توجيه عمليات النظام التعليمي فتعيين الاهداف وتحديدها بدقة ووضوح ساعد في توجيه العمليات التربوية ومدخلاتها نحو تحقيق الاهداف المرسومة ويخلص النظام من العشوائية</a:t>
            </a:r>
            <a:endParaRPr lang="en-US" sz="2000" dirty="0">
              <a:ea typeface="Calibri"/>
              <a:cs typeface="Arial"/>
            </a:endParaRPr>
          </a:p>
          <a:p>
            <a:endParaRPr lang="en-US" dirty="0"/>
          </a:p>
        </p:txBody>
      </p:sp>
    </p:spTree>
    <p:extLst>
      <p:ext uri="{BB962C8B-B14F-4D97-AF65-F5344CB8AC3E}">
        <p14:creationId xmlns:p14="http://schemas.microsoft.com/office/powerpoint/2010/main" val="20738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09600" y="457200"/>
            <a:ext cx="7467600" cy="4647426"/>
          </a:xfrm>
          <a:prstGeom prst="rect">
            <a:avLst/>
          </a:prstGeom>
        </p:spPr>
        <p:txBody>
          <a:bodyPr wrap="square">
            <a:spAutoFit/>
          </a:bodyPr>
          <a:lstStyle/>
          <a:p>
            <a:pPr algn="ctr"/>
            <a:r>
              <a:rPr lang="ar-IQ" sz="4000" b="1" dirty="0" smtClean="0">
                <a:solidFill>
                  <a:schemeClr val="accent2"/>
                </a:solidFill>
                <a:ea typeface="Times New Roman"/>
              </a:rPr>
              <a:t>التلاميذ</a:t>
            </a:r>
            <a:r>
              <a:rPr lang="ar-SA" sz="4000" b="1" dirty="0" smtClean="0">
                <a:solidFill>
                  <a:schemeClr val="accent2"/>
                </a:solidFill>
                <a:ea typeface="Times New Roman"/>
              </a:rPr>
              <a:t>:</a:t>
            </a:r>
            <a:r>
              <a:rPr lang="ar-SA" sz="3200" b="1" dirty="0">
                <a:solidFill>
                  <a:srgbClr val="000000"/>
                </a:solidFill>
                <a:ea typeface="Times New Roman"/>
              </a:rPr>
              <a:t/>
            </a:r>
            <a:br>
              <a:rPr lang="ar-SA" sz="3200" b="1" dirty="0">
                <a:solidFill>
                  <a:srgbClr val="000000"/>
                </a:solidFill>
                <a:ea typeface="Times New Roman"/>
              </a:rPr>
            </a:br>
            <a:r>
              <a:rPr lang="ar-SA" sz="3200" b="1" dirty="0">
                <a:solidFill>
                  <a:srgbClr val="000000"/>
                </a:solidFill>
                <a:ea typeface="Times New Roman"/>
              </a:rPr>
              <a:t>يشكل التلاميذ أهم مدخلات النظام التعليمي لأن تنميتهم هي هدفه الرئيسي ، وتؤثر اتجاهاتهم وميولهم في العملية التعليمية إلى درجة كبيرة ، فضلا عن أنهم في النهاية يكوِّنون المخرجات الرئيسية للنظام التعليمي باعتبارهم المادة الخام التي تشكَّل لتكوين تلك المخرجات. ونحن نتوقع عندما يذهب هؤلاء التلاميذ إلى المدرسة أن يحصلوا على خبرات تعليمية تُحدِث في حياتهم تغيرات مرغوب فيها</a:t>
            </a:r>
            <a:endParaRPr lang="en-US" sz="3200" dirty="0"/>
          </a:p>
        </p:txBody>
      </p:sp>
    </p:spTree>
    <p:extLst>
      <p:ext uri="{BB962C8B-B14F-4D97-AF65-F5344CB8AC3E}">
        <p14:creationId xmlns:p14="http://schemas.microsoft.com/office/powerpoint/2010/main" val="1123228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5800" y="41493"/>
            <a:ext cx="7772400" cy="6863417"/>
          </a:xfrm>
          <a:prstGeom prst="rect">
            <a:avLst/>
          </a:prstGeom>
        </p:spPr>
        <p:txBody>
          <a:bodyPr wrap="square">
            <a:spAutoFit/>
          </a:bodyPr>
          <a:lstStyle/>
          <a:p>
            <a:pPr algn="ctr"/>
            <a:r>
              <a:rPr lang="en-US" b="1" dirty="0"/>
              <a:t> </a:t>
            </a:r>
            <a:r>
              <a:rPr lang="en-US" b="1" dirty="0" smtClean="0"/>
              <a:t>                                                                  </a:t>
            </a:r>
            <a:r>
              <a:rPr lang="ar-IQ" b="1" dirty="0" smtClean="0"/>
              <a:t> </a:t>
            </a:r>
            <a:r>
              <a:rPr lang="ar-SA" sz="4400" b="1" dirty="0" smtClean="0">
                <a:solidFill>
                  <a:schemeClr val="accent2"/>
                </a:solidFill>
              </a:rPr>
              <a:t>المعلمون</a:t>
            </a:r>
            <a:r>
              <a:rPr lang="ar-SA" sz="3600" b="1" dirty="0" smtClean="0"/>
              <a:t> </a:t>
            </a:r>
            <a:r>
              <a:rPr lang="ar-SA" sz="3600" b="1" dirty="0"/>
              <a:t>: </a:t>
            </a:r>
            <a:r>
              <a:rPr lang="en-US" sz="3600" b="1" dirty="0" smtClean="0"/>
              <a:t>3-</a:t>
            </a:r>
            <a:r>
              <a:rPr lang="ar-SA" sz="3600" b="1" dirty="0"/>
              <a:t/>
            </a:r>
            <a:br>
              <a:rPr lang="ar-SA" sz="3600" b="1" dirty="0"/>
            </a:br>
            <a:r>
              <a:rPr lang="ar-SA" sz="3600" b="1" dirty="0"/>
              <a:t>هم اكبر المدخلات بعد التلاميذ وأهمها في أي نظام تعليمي ، وهم يشكلون عموماً الطاقة البشرية المحركة للنشاطات العملية التعليمية في النظام التعليمي التي تتوقف فعاليته إلى حد كبير على مدى كفاياتهم وفعاليتهم ، حيث تؤثر كفايات المعلمين وفاعليتهم على النظم التدريسية ونظم التقويم ، ويقوم المعلمون بمساعدة التلاميذ في الحصول على المعارف والمهارات والقيم اللازمة لهم كأفراد وكذلك كأعضاء في المجتمع والمتضمنة في محتوى مقرراتهم الدراسية ، كما يقع على هؤلاء المعلمين عبء قيادة عمليات التعليم والتعلم لهؤلاء الطلاب</a:t>
            </a:r>
            <a:endParaRPr lang="en-US" sz="3600" dirty="0"/>
          </a:p>
        </p:txBody>
      </p:sp>
    </p:spTree>
    <p:extLst>
      <p:ext uri="{BB962C8B-B14F-4D97-AF65-F5344CB8AC3E}">
        <p14:creationId xmlns:p14="http://schemas.microsoft.com/office/powerpoint/2010/main" val="3714396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1000" y="76200"/>
            <a:ext cx="8229600" cy="7171194"/>
          </a:xfrm>
          <a:prstGeom prst="rect">
            <a:avLst/>
          </a:prstGeom>
        </p:spPr>
        <p:txBody>
          <a:bodyPr wrap="square">
            <a:spAutoFit/>
          </a:bodyPr>
          <a:lstStyle/>
          <a:p>
            <a:pPr algn="ctr" rtl="1">
              <a:lnSpc>
                <a:spcPct val="115000"/>
              </a:lnSpc>
              <a:spcAft>
                <a:spcPts val="1200"/>
              </a:spcAft>
            </a:pPr>
            <a:r>
              <a:rPr lang="en-US" sz="4000" b="1" dirty="0" smtClean="0">
                <a:solidFill>
                  <a:srgbClr val="000000"/>
                </a:solidFill>
                <a:ea typeface="Times New Roman"/>
              </a:rPr>
              <a:t>-4</a:t>
            </a:r>
            <a:r>
              <a:rPr lang="ar-SA" b="1" dirty="0" smtClean="0">
                <a:solidFill>
                  <a:srgbClr val="000000"/>
                </a:solidFill>
                <a:ea typeface="Times New Roman"/>
              </a:rPr>
              <a:t>.</a:t>
            </a:r>
            <a:r>
              <a:rPr lang="ar-SA" sz="4000" b="1" dirty="0" smtClean="0">
                <a:solidFill>
                  <a:schemeClr val="accent2"/>
                </a:solidFill>
                <a:ea typeface="Times New Roman"/>
              </a:rPr>
              <a:t>الموارد </a:t>
            </a:r>
            <a:r>
              <a:rPr lang="ar-SA" sz="4000" b="1" dirty="0">
                <a:solidFill>
                  <a:schemeClr val="accent2"/>
                </a:solidFill>
                <a:ea typeface="Times New Roman"/>
              </a:rPr>
              <a:t>البشرية </a:t>
            </a:r>
            <a:r>
              <a:rPr lang="ar-SA" sz="3600" b="1" dirty="0">
                <a:solidFill>
                  <a:srgbClr val="000000"/>
                </a:solidFill>
                <a:ea typeface="Times New Roman"/>
              </a:rPr>
              <a:t>:</a:t>
            </a:r>
            <a:br>
              <a:rPr lang="ar-SA" sz="3600" b="1" dirty="0">
                <a:solidFill>
                  <a:srgbClr val="000000"/>
                </a:solidFill>
                <a:ea typeface="Times New Roman"/>
              </a:rPr>
            </a:br>
            <a:r>
              <a:rPr lang="ar-SA" sz="3600" b="1" dirty="0">
                <a:solidFill>
                  <a:srgbClr val="000000"/>
                </a:solidFill>
                <a:ea typeface="Times New Roman"/>
              </a:rPr>
              <a:t>تتضمن الأفراد والقوى العاملة لهيئات التدريس في المجالات المختلفة فأمناء المعامل والمختبرات وباقي أفراد الجهاز الفني والعاملين في الشؤون المالية والإدارية ، كذلك الموارد البشرية العاملة في مجالات الخدمات الإضافية مثل مجالات التغذية والرعاية الاجتماعية والنفسية والصحية (الأخصائي الاجتماعي ، والزائرة الصحية) ، وإلى حد كبير فإن نجاح تلك الفئات في عملها يتوقف عليها أداء المعلمين ومستوياتهم وكذلك المدخلات الأخرى ، وبالتالي يتوقف عليها مدى تحقيق النظام لمستوى الأداء المستهدف </a:t>
            </a:r>
            <a:r>
              <a:rPr lang="ar-SA" sz="3600" b="1" dirty="0" smtClean="0">
                <a:solidFill>
                  <a:srgbClr val="000000"/>
                </a:solidFill>
                <a:ea typeface="Times New Roman"/>
              </a:rPr>
              <a:t>منه</a:t>
            </a:r>
            <a:r>
              <a:rPr lang="ar-SA" b="1" dirty="0" smtClean="0">
                <a:solidFill>
                  <a:srgbClr val="000000"/>
                </a:solidFill>
                <a:ea typeface="Times New Roman"/>
              </a:rPr>
              <a:t>.</a:t>
            </a:r>
            <a:endParaRPr lang="en-US" sz="1200" dirty="0">
              <a:ea typeface="Calibri"/>
              <a:cs typeface="Arial"/>
            </a:endParaRPr>
          </a:p>
        </p:txBody>
      </p:sp>
    </p:spTree>
    <p:extLst>
      <p:ext uri="{BB962C8B-B14F-4D97-AF65-F5344CB8AC3E}">
        <p14:creationId xmlns:p14="http://schemas.microsoft.com/office/powerpoint/2010/main" val="1310458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66800" y="762000"/>
            <a:ext cx="7620000" cy="4622804"/>
          </a:xfrm>
          <a:prstGeom prst="rect">
            <a:avLst/>
          </a:prstGeom>
        </p:spPr>
        <p:txBody>
          <a:bodyPr wrap="square">
            <a:spAutoFit/>
          </a:bodyPr>
          <a:lstStyle/>
          <a:p>
            <a:pPr algn="ctr" rtl="1">
              <a:lnSpc>
                <a:spcPct val="115000"/>
              </a:lnSpc>
              <a:spcAft>
                <a:spcPts val="1200"/>
              </a:spcAft>
            </a:pPr>
            <a:r>
              <a:rPr lang="en-US" sz="3600" b="1" dirty="0" smtClean="0">
                <a:solidFill>
                  <a:srgbClr val="000000"/>
                </a:solidFill>
                <a:ea typeface="Times New Roman"/>
              </a:rPr>
              <a:t>-5</a:t>
            </a:r>
            <a:r>
              <a:rPr lang="ar-SA" sz="3600" b="1" dirty="0" smtClean="0">
                <a:solidFill>
                  <a:srgbClr val="000000"/>
                </a:solidFill>
                <a:ea typeface="Times New Roman"/>
              </a:rPr>
              <a:t>.</a:t>
            </a:r>
            <a:r>
              <a:rPr lang="ar-SA" sz="4000" b="1" dirty="0" smtClean="0">
                <a:solidFill>
                  <a:schemeClr val="accent2"/>
                </a:solidFill>
                <a:ea typeface="Times New Roman"/>
              </a:rPr>
              <a:t>الموارد </a:t>
            </a:r>
            <a:r>
              <a:rPr lang="ar-SA" sz="4000" b="1" dirty="0">
                <a:solidFill>
                  <a:schemeClr val="accent2"/>
                </a:solidFill>
                <a:ea typeface="Times New Roman"/>
              </a:rPr>
              <a:t>المالية </a:t>
            </a:r>
            <a:r>
              <a:rPr lang="ar-SA" sz="3600" b="1" dirty="0">
                <a:solidFill>
                  <a:srgbClr val="000000"/>
                </a:solidFill>
                <a:ea typeface="Times New Roman"/>
              </a:rPr>
              <a:t>: </a:t>
            </a:r>
            <a:br>
              <a:rPr lang="ar-SA" sz="3600" b="1" dirty="0">
                <a:solidFill>
                  <a:srgbClr val="000000"/>
                </a:solidFill>
                <a:ea typeface="Times New Roman"/>
              </a:rPr>
            </a:br>
            <a:r>
              <a:rPr lang="ar-SA" sz="3600" b="1" dirty="0">
                <a:solidFill>
                  <a:srgbClr val="000000"/>
                </a:solidFill>
                <a:ea typeface="Times New Roman"/>
              </a:rPr>
              <a:t>تشكل واحداً من أهم مدخلات النظام التعليمي حيث توفر الجانب المهم من الموارد اللازمة لتوفير الأبنية المدرسية والمستلزمات للأنشطة التعليمية ، بالإضافة إلى رواتب وحوافز المعلمين وأجور العاملين في النظام التعليمي ، كذلك توفير الأجهزة التعليمية </a:t>
            </a:r>
            <a:r>
              <a:rPr lang="ar-SA" sz="3600" b="1" dirty="0" smtClean="0">
                <a:solidFill>
                  <a:srgbClr val="000000"/>
                </a:solidFill>
                <a:ea typeface="Times New Roman"/>
              </a:rPr>
              <a:t>وصيانتها</a:t>
            </a:r>
            <a:r>
              <a:rPr lang="ar-SA" b="1" dirty="0" smtClean="0">
                <a:solidFill>
                  <a:srgbClr val="000000"/>
                </a:solidFill>
                <a:ea typeface="Times New Roman"/>
              </a:rPr>
              <a:t>.</a:t>
            </a:r>
            <a:endParaRPr lang="en-US" sz="1200" dirty="0">
              <a:ea typeface="Calibri"/>
              <a:cs typeface="Arial"/>
            </a:endParaRPr>
          </a:p>
        </p:txBody>
      </p:sp>
    </p:spTree>
    <p:extLst>
      <p:ext uri="{BB962C8B-B14F-4D97-AF65-F5344CB8AC3E}">
        <p14:creationId xmlns:p14="http://schemas.microsoft.com/office/powerpoint/2010/main" val="3631935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790832"/>
            <a:ext cx="7657148"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985263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109</Words>
  <Application>Microsoft Office PowerPoint</Application>
  <PresentationFormat>عرض على الشاشة (3:4)‏</PresentationFormat>
  <Paragraphs>21</Paragraphs>
  <Slides>11</Slides>
  <Notes>0</Notes>
  <HiddenSlides>0</HiddenSlides>
  <MMClips>0</MMClips>
  <ScaleCrop>false</ScaleCrop>
  <HeadingPairs>
    <vt:vector size="4" baseType="variant">
      <vt:variant>
        <vt:lpstr>نسق</vt:lpstr>
      </vt:variant>
      <vt:variant>
        <vt:i4>1</vt:i4>
      </vt:variant>
      <vt:variant>
        <vt:lpstr>عناوين الشرائح</vt:lpstr>
      </vt:variant>
      <vt:variant>
        <vt:i4>11</vt:i4>
      </vt:variant>
    </vt:vector>
  </HeadingPairs>
  <TitlesOfParts>
    <vt:vector size="12" baseType="lpstr">
      <vt:lpstr>نسق Office</vt:lpstr>
      <vt:lpstr>المحاضرة الثانية   1-خصائص التعليم الاساسي  </vt:lpstr>
      <vt:lpstr>عرض تقديمي في PowerPoint</vt:lpstr>
      <vt:lpstr>عرض تقديمي في PowerPoint</vt:lpstr>
      <vt:lpstr>مدخلات التعليم الاساس</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mamon</dc:creator>
  <cp:lastModifiedBy>mamon</cp:lastModifiedBy>
  <cp:revision>6</cp:revision>
  <dcterms:created xsi:type="dcterms:W3CDTF">2018-12-25T10:58:42Z</dcterms:created>
  <dcterms:modified xsi:type="dcterms:W3CDTF">2018-12-25T11:54:28Z</dcterms:modified>
</cp:coreProperties>
</file>