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5959FFE-679E-4722-B8AD-95DF5662A1E6}"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8EAA20-AA7E-4DAA-9D89-A060DA40287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5959FFE-679E-4722-B8AD-95DF5662A1E6}"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8EAA20-AA7E-4DAA-9D89-A060DA40287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5959FFE-679E-4722-B8AD-95DF5662A1E6}"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8EAA20-AA7E-4DAA-9D89-A060DA402871}"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5959FFE-679E-4722-B8AD-95DF5662A1E6}"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8EAA20-AA7E-4DAA-9D89-A060DA402871}"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5959FFE-679E-4722-B8AD-95DF5662A1E6}"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8EAA20-AA7E-4DAA-9D89-A060DA40287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65959FFE-679E-4722-B8AD-95DF5662A1E6}" type="datetimeFigureOut">
              <a:rPr lang="ar-IQ" smtClean="0"/>
              <a:t>10/05/1441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8EAA20-AA7E-4DAA-9D89-A060DA402871}"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5959FFE-679E-4722-B8AD-95DF5662A1E6}" type="datetimeFigureOut">
              <a:rPr lang="ar-IQ" smtClean="0"/>
              <a:t>10/05/1441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8EAA20-AA7E-4DAA-9D89-A060DA40287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5959FFE-679E-4722-B8AD-95DF5662A1E6}" type="datetimeFigureOut">
              <a:rPr lang="ar-IQ" smtClean="0"/>
              <a:t>10/05/1441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8EAA20-AA7E-4DAA-9D89-A060DA40287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5959FFE-679E-4722-B8AD-95DF5662A1E6}" type="datetimeFigureOut">
              <a:rPr lang="ar-IQ" smtClean="0"/>
              <a:t>10/05/1441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8EAA20-AA7E-4DAA-9D89-A060DA40287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959FFE-679E-4722-B8AD-95DF5662A1E6}" type="datetimeFigureOut">
              <a:rPr lang="ar-IQ" smtClean="0"/>
              <a:t>10/05/1441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8EAA20-AA7E-4DAA-9D89-A060DA402871}"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5959FFE-679E-4722-B8AD-95DF5662A1E6}" type="datetimeFigureOut">
              <a:rPr lang="ar-IQ" smtClean="0"/>
              <a:t>10/05/1441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8EAA20-AA7E-4DAA-9D89-A060DA402871}"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5959FFE-679E-4722-B8AD-95DF5662A1E6}" type="datetimeFigureOut">
              <a:rPr lang="ar-IQ" smtClean="0"/>
              <a:t>10/05/1441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B8EAA20-AA7E-4DAA-9D89-A060DA402871}"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692696"/>
            <a:ext cx="7920880" cy="4524315"/>
          </a:xfrm>
          <a:prstGeom prst="rect">
            <a:avLst/>
          </a:prstGeom>
        </p:spPr>
        <p:txBody>
          <a:bodyPr wrap="square">
            <a:spAutoFit/>
          </a:bodyPr>
          <a:lstStyle/>
          <a:p>
            <a:pPr algn="l"/>
            <a:r>
              <a:rPr lang="en-US" b="1" dirty="0" smtClean="0"/>
              <a:t>Not Guilty</a:t>
            </a:r>
          </a:p>
          <a:p>
            <a:pPr algn="l"/>
            <a:endParaRPr lang="en-US" b="1" dirty="0" smtClean="0"/>
          </a:p>
          <a:p>
            <a:pPr algn="l"/>
            <a:r>
              <a:rPr lang="en-US" b="1" dirty="0" smtClean="0"/>
              <a:t>           Going through the Customs is a tiresome business. The strangest thing about it is that really honest people are often made to feel guilty. The hardened professional smuggler, on the other hand, is never troubled by such feelings, even if he has five hundred gold watched in his suitcase. When I returned from abroad recently, a particularly officious young Customs Officer clearly regarded me as a smuggler.</a:t>
            </a:r>
          </a:p>
          <a:p>
            <a:pPr algn="l"/>
            <a:r>
              <a:rPr lang="en-US" b="1" dirty="0" smtClean="0"/>
              <a:t>     "Have you anything to declare?" he asked, looking me in the eye.    </a:t>
            </a:r>
          </a:p>
          <a:p>
            <a:pPr algn="l"/>
            <a:r>
              <a:rPr lang="en-US" b="1" dirty="0" smtClean="0"/>
              <a:t>     "No," I answered confidently.</a:t>
            </a:r>
          </a:p>
          <a:p>
            <a:pPr algn="l"/>
            <a:r>
              <a:rPr lang="en-US" b="1" dirty="0" smtClean="0"/>
              <a:t>     "Would you mind unlocking this suitcase please?"           </a:t>
            </a:r>
          </a:p>
          <a:p>
            <a:pPr algn="l"/>
            <a:r>
              <a:rPr lang="en-US" b="1" dirty="0" smtClean="0"/>
              <a:t>     "Not at all," I answered.</a:t>
            </a:r>
          </a:p>
          <a:p>
            <a:pPr algn="l"/>
            <a:r>
              <a:rPr lang="en-US" b="1" dirty="0" smtClean="0"/>
              <a:t>          The officer went through the case with great care. All the things I had packed so carefully were soon in a dreadful mess. I felt sure I would never be able to close the case again. Suddenly, I saw the officer's face light up. He has spotted a tiny bottle at the bottom of my case and he </a:t>
            </a:r>
            <a:endParaRPr lang="ar-IQ" b="1" dirty="0"/>
          </a:p>
        </p:txBody>
      </p:sp>
    </p:spTree>
    <p:extLst>
      <p:ext uri="{BB962C8B-B14F-4D97-AF65-F5344CB8AC3E}">
        <p14:creationId xmlns:p14="http://schemas.microsoft.com/office/powerpoint/2010/main" val="3880871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12845"/>
            <a:ext cx="8136904" cy="4247317"/>
          </a:xfrm>
          <a:prstGeom prst="rect">
            <a:avLst/>
          </a:prstGeom>
        </p:spPr>
        <p:txBody>
          <a:bodyPr wrap="square">
            <a:spAutoFit/>
          </a:bodyPr>
          <a:lstStyle/>
          <a:p>
            <a:pPr algn="l"/>
            <a:r>
              <a:rPr lang="en-US" b="1" dirty="0" smtClean="0"/>
              <a:t>pounced on it with delight.</a:t>
            </a:r>
          </a:p>
          <a:p>
            <a:pPr algn="l"/>
            <a:endParaRPr lang="en-US" b="1" dirty="0" smtClean="0"/>
          </a:p>
          <a:p>
            <a:pPr algn="l"/>
            <a:r>
              <a:rPr lang="en-US" b="1" dirty="0" smtClean="0"/>
              <a:t>    "Perfume, </a:t>
            </a:r>
            <a:r>
              <a:rPr lang="en-US" b="1" dirty="0" err="1" smtClean="0"/>
              <a:t>eh?"He</a:t>
            </a:r>
            <a:r>
              <a:rPr lang="en-US" b="1" dirty="0" smtClean="0"/>
              <a:t> asked sarcastically." You should have declared that. Perfume is not exempt from import duty."</a:t>
            </a:r>
          </a:p>
          <a:p>
            <a:pPr algn="l"/>
            <a:endParaRPr lang="en-US" b="1" dirty="0" smtClean="0"/>
          </a:p>
          <a:p>
            <a:pPr algn="l"/>
            <a:r>
              <a:rPr lang="en-US" b="1" dirty="0" smtClean="0"/>
              <a:t>    "But it isn't perfume," I said. "It's hair-</a:t>
            </a:r>
            <a:r>
              <a:rPr lang="en-US" b="1" dirty="0" err="1" smtClean="0"/>
              <a:t>oil."Then</a:t>
            </a:r>
            <a:r>
              <a:rPr lang="en-US" b="1" dirty="0" smtClean="0"/>
              <a:t> I added with a smile, "It's a strange mixture I make myself" </a:t>
            </a:r>
          </a:p>
          <a:p>
            <a:pPr algn="l"/>
            <a:endParaRPr lang="en-US" b="1" dirty="0" smtClean="0"/>
          </a:p>
          <a:p>
            <a:pPr algn="l"/>
            <a:r>
              <a:rPr lang="en-US" b="1" dirty="0" smtClean="0"/>
              <a:t>    As I expected, he did not believe me.</a:t>
            </a:r>
          </a:p>
          <a:p>
            <a:pPr algn="l"/>
            <a:endParaRPr lang="en-US" b="1" dirty="0" smtClean="0"/>
          </a:p>
          <a:p>
            <a:pPr algn="l"/>
            <a:r>
              <a:rPr lang="en-US" b="1" dirty="0" smtClean="0"/>
              <a:t>    "Try it!" I said encouragingly.</a:t>
            </a:r>
          </a:p>
          <a:p>
            <a:pPr algn="l"/>
            <a:endParaRPr lang="en-US" b="1" dirty="0" smtClean="0"/>
          </a:p>
          <a:p>
            <a:pPr algn="l"/>
            <a:r>
              <a:rPr lang="en-US" b="1" dirty="0" smtClean="0"/>
              <a:t>    The officer unscrewed the cap and put the bottle to his nostrils. He was greeted by an unpleasant smell which convinced him that I was telling the truth. A few minutes later, I was able to hurry away with precious chalk-marks on my baggage.</a:t>
            </a:r>
            <a:endParaRPr lang="en-US" b="1" dirty="0"/>
          </a:p>
        </p:txBody>
      </p:sp>
    </p:spTree>
    <p:extLst>
      <p:ext uri="{BB962C8B-B14F-4D97-AF65-F5344CB8AC3E}">
        <p14:creationId xmlns:p14="http://schemas.microsoft.com/office/powerpoint/2010/main" val="195777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305936"/>
            <a:ext cx="6408712" cy="5355312"/>
          </a:xfrm>
          <a:prstGeom prst="rect">
            <a:avLst/>
          </a:prstGeom>
        </p:spPr>
        <p:txBody>
          <a:bodyPr wrap="square">
            <a:spAutoFit/>
          </a:bodyPr>
          <a:lstStyle/>
          <a:p>
            <a:pPr algn="l"/>
            <a:r>
              <a:rPr lang="en-US" b="1" dirty="0" smtClean="0"/>
              <a:t>Overall objective: The development of students' linguistic capacity and providing them with information and knowledge added to their experience.</a:t>
            </a:r>
          </a:p>
          <a:p>
            <a:pPr algn="l"/>
            <a:endParaRPr lang="en-US" b="1" dirty="0" smtClean="0"/>
          </a:p>
          <a:p>
            <a:pPr algn="l"/>
            <a:r>
              <a:rPr lang="en-US" b="1" dirty="0" smtClean="0"/>
              <a:t>Instructional goals: After the teacher tells the story and the students listen to it, the students will be able to:</a:t>
            </a:r>
          </a:p>
          <a:p>
            <a:pPr algn="l"/>
            <a:endParaRPr lang="en-US" b="1" dirty="0" smtClean="0"/>
          </a:p>
          <a:p>
            <a:pPr algn="l"/>
            <a:r>
              <a:rPr lang="en-US" b="1" dirty="0" smtClean="0"/>
              <a:t>-Specify the location where the story took place.</a:t>
            </a:r>
          </a:p>
          <a:p>
            <a:pPr algn="l"/>
            <a:endParaRPr lang="en-US" b="1" dirty="0" smtClean="0"/>
          </a:p>
          <a:p>
            <a:pPr algn="l"/>
            <a:r>
              <a:rPr lang="en-US" b="1" dirty="0" smtClean="0"/>
              <a:t>-Appreciate other's advice and warnings.</a:t>
            </a:r>
          </a:p>
          <a:p>
            <a:pPr algn="l"/>
            <a:r>
              <a:rPr lang="en-US" b="1" dirty="0" smtClean="0"/>
              <a:t> </a:t>
            </a:r>
          </a:p>
          <a:p>
            <a:pPr algn="l"/>
            <a:r>
              <a:rPr lang="en-US" b="1" dirty="0" smtClean="0"/>
              <a:t>Explain stating the name of the Customs officer in the story.-</a:t>
            </a:r>
          </a:p>
          <a:p>
            <a:pPr algn="l"/>
            <a:endParaRPr lang="en-US" b="1" dirty="0" smtClean="0"/>
          </a:p>
          <a:p>
            <a:pPr algn="l"/>
            <a:r>
              <a:rPr lang="en-US" b="1" dirty="0" smtClean="0"/>
              <a:t>-Name two characters mentioned in the story.</a:t>
            </a:r>
          </a:p>
          <a:p>
            <a:pPr algn="l"/>
            <a:endParaRPr lang="en-US" b="1" dirty="0" smtClean="0"/>
          </a:p>
          <a:p>
            <a:pPr algn="l"/>
            <a:r>
              <a:rPr lang="en-US" b="1" dirty="0" smtClean="0"/>
              <a:t>Mention the names of two bottles stated in the story.-</a:t>
            </a:r>
          </a:p>
          <a:p>
            <a:pPr algn="l"/>
            <a:endParaRPr lang="en-US" b="1" dirty="0" smtClean="0"/>
          </a:p>
          <a:p>
            <a:pPr algn="l"/>
            <a:r>
              <a:rPr lang="en-US" b="1" dirty="0" smtClean="0"/>
              <a:t>-Explain the use of chalk in the story.</a:t>
            </a:r>
          </a:p>
          <a:p>
            <a:pPr algn="l"/>
            <a:r>
              <a:rPr lang="en-US" b="1" dirty="0" smtClean="0"/>
              <a:t> </a:t>
            </a:r>
            <a:endParaRPr lang="en-US" b="1" dirty="0"/>
          </a:p>
        </p:txBody>
      </p:sp>
    </p:spTree>
    <p:extLst>
      <p:ext uri="{BB962C8B-B14F-4D97-AF65-F5344CB8AC3E}">
        <p14:creationId xmlns:p14="http://schemas.microsoft.com/office/powerpoint/2010/main" val="173963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124744"/>
            <a:ext cx="8280920" cy="5262979"/>
          </a:xfrm>
          <a:prstGeom prst="rect">
            <a:avLst/>
          </a:prstGeom>
        </p:spPr>
        <p:txBody>
          <a:bodyPr wrap="square">
            <a:spAutoFit/>
          </a:bodyPr>
          <a:lstStyle/>
          <a:p>
            <a:pPr algn="l"/>
            <a:r>
              <a:rPr lang="en-US" sz="1400" b="1" dirty="0" smtClean="0"/>
              <a:t>Methods, means and activities: </a:t>
            </a:r>
          </a:p>
          <a:p>
            <a:pPr algn="l"/>
            <a:endParaRPr lang="en-US" sz="1400" b="1" dirty="0" smtClean="0"/>
          </a:p>
          <a:p>
            <a:pPr algn="l"/>
            <a:r>
              <a:rPr lang="en-US" sz="1400" b="1" dirty="0" smtClean="0"/>
              <a:t>Forward: The teacher starts off by asking the following questions:</a:t>
            </a:r>
          </a:p>
          <a:p>
            <a:pPr algn="l"/>
            <a:endParaRPr lang="en-US" sz="1400" b="1" dirty="0" smtClean="0"/>
          </a:p>
          <a:p>
            <a:pPr algn="l"/>
            <a:r>
              <a:rPr lang="en-US" sz="1400" b="1" dirty="0" smtClean="0"/>
              <a:t>- Is there a customs officer close to where you live?</a:t>
            </a:r>
          </a:p>
          <a:p>
            <a:pPr algn="l"/>
            <a:endParaRPr lang="en-US" sz="1400" b="1" dirty="0" smtClean="0"/>
          </a:p>
          <a:p>
            <a:pPr algn="l"/>
            <a:r>
              <a:rPr lang="en-US" sz="1400" b="1" dirty="0" smtClean="0"/>
              <a:t>- Describe the things exempted from customs?</a:t>
            </a:r>
          </a:p>
          <a:p>
            <a:pPr algn="l"/>
            <a:endParaRPr lang="en-US" sz="1400" b="1" dirty="0" smtClean="0"/>
          </a:p>
          <a:p>
            <a:pPr algn="l"/>
            <a:r>
              <a:rPr lang="en-US" sz="1400" b="1" dirty="0" smtClean="0"/>
              <a:t>- Are you afraid of the customs police?</a:t>
            </a:r>
          </a:p>
          <a:p>
            <a:pPr algn="l"/>
            <a:endParaRPr lang="en-US" sz="1400" b="1" dirty="0" smtClean="0"/>
          </a:p>
          <a:p>
            <a:pPr algn="l"/>
            <a:r>
              <a:rPr lang="en-US" sz="1400" b="1" dirty="0" smtClean="0"/>
              <a:t>- Should the customs officer arrest every citizen just because he suspects him?</a:t>
            </a:r>
          </a:p>
          <a:p>
            <a:pPr algn="l"/>
            <a:endParaRPr lang="en-US" sz="1400" b="1" dirty="0" smtClean="0"/>
          </a:p>
          <a:p>
            <a:pPr algn="l"/>
            <a:r>
              <a:rPr lang="en-US" sz="1400" b="1" dirty="0" smtClean="0"/>
              <a:t>While the teacher is telling the story, he should pay attention to the following:</a:t>
            </a:r>
          </a:p>
          <a:p>
            <a:pPr algn="l"/>
            <a:endParaRPr lang="en-US" sz="1400" b="1" dirty="0" smtClean="0"/>
          </a:p>
          <a:p>
            <a:pPr algn="l"/>
            <a:r>
              <a:rPr lang="en-US" sz="1400" b="1" dirty="0" smtClean="0"/>
              <a:t>- Using movements and signs when necessary.</a:t>
            </a:r>
          </a:p>
          <a:p>
            <a:pPr algn="l"/>
            <a:endParaRPr lang="en-US" sz="1400" b="1" dirty="0" smtClean="0"/>
          </a:p>
          <a:p>
            <a:pPr algn="l"/>
            <a:r>
              <a:rPr lang="en-US" sz="1400" b="1" dirty="0" smtClean="0"/>
              <a:t>- Punctuation.</a:t>
            </a:r>
          </a:p>
          <a:p>
            <a:pPr algn="l"/>
            <a:endParaRPr lang="en-US" sz="1400" b="1" dirty="0" smtClean="0"/>
          </a:p>
          <a:p>
            <a:pPr algn="l"/>
            <a:r>
              <a:rPr lang="en-US" sz="1400" b="1" dirty="0" smtClean="0"/>
              <a:t>- Expressing the emotions of the person who owns the bottle.</a:t>
            </a:r>
          </a:p>
          <a:p>
            <a:pPr algn="l"/>
            <a:r>
              <a:rPr lang="en-US" sz="1400" b="1" dirty="0" smtClean="0"/>
              <a:t>- Pausing for short periods when reaching a complex, provided that these pauses do not linger in order to give the students the opportunity to paint a picture of the scene in their minds and imagine the scenes to establish new pictures, provided that these pausing periods are not interrupted by students' questions so the students' chance of imagining the scenes and following the story is not interrupted. </a:t>
            </a:r>
          </a:p>
          <a:p>
            <a:pPr algn="l"/>
            <a:endParaRPr lang="en-US" sz="1400" b="1" dirty="0"/>
          </a:p>
        </p:txBody>
      </p:sp>
    </p:spTree>
    <p:extLst>
      <p:ext uri="{BB962C8B-B14F-4D97-AF65-F5344CB8AC3E}">
        <p14:creationId xmlns:p14="http://schemas.microsoft.com/office/powerpoint/2010/main" val="33177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7731" y="1340768"/>
            <a:ext cx="8496944" cy="4678204"/>
          </a:xfrm>
          <a:prstGeom prst="rect">
            <a:avLst/>
          </a:prstGeom>
        </p:spPr>
        <p:txBody>
          <a:bodyPr wrap="square">
            <a:spAutoFit/>
          </a:bodyPr>
          <a:lstStyle/>
          <a:p>
            <a:pPr algn="l"/>
            <a:r>
              <a:rPr lang="en-US" sz="1600" b="1" dirty="0" smtClean="0"/>
              <a:t>Evaluation:</a:t>
            </a:r>
          </a:p>
          <a:p>
            <a:pPr algn="l"/>
            <a:endParaRPr lang="en-US" sz="1600" b="1" dirty="0" smtClean="0"/>
          </a:p>
          <a:p>
            <a:pPr algn="l"/>
            <a:r>
              <a:rPr lang="en-US" sz="1600" b="1" dirty="0" smtClean="0"/>
              <a:t>First: Stage evaluation:</a:t>
            </a:r>
          </a:p>
          <a:p>
            <a:pPr algn="l"/>
            <a:r>
              <a:rPr lang="en-US" sz="1600" b="1" dirty="0" smtClean="0"/>
              <a:t>-Observe the students' listening to the story in light of specific standards for observation.</a:t>
            </a:r>
          </a:p>
          <a:p>
            <a:pPr algn="l"/>
            <a:endParaRPr lang="en-US" sz="1600" b="1" dirty="0" smtClean="0"/>
          </a:p>
          <a:p>
            <a:pPr algn="l"/>
            <a:r>
              <a:rPr lang="en-US" sz="1600" b="1" dirty="0" smtClean="0"/>
              <a:t>-Correct students' linguistic or expressive mistakes during their storytelling after the teacher.</a:t>
            </a:r>
          </a:p>
          <a:p>
            <a:pPr algn="l"/>
            <a:endParaRPr lang="en-US" sz="1600" b="1" dirty="0" smtClean="0"/>
          </a:p>
          <a:p>
            <a:pPr algn="l"/>
            <a:r>
              <a:rPr lang="en-US" sz="1600" b="1" dirty="0" smtClean="0"/>
              <a:t>Second: Final evaluation: Directing the following questions to the students verbally:</a:t>
            </a:r>
          </a:p>
          <a:p>
            <a:pPr algn="l"/>
            <a:endParaRPr lang="en-US" sz="1600" b="1" dirty="0" smtClean="0"/>
          </a:p>
          <a:p>
            <a:pPr algn="l"/>
            <a:r>
              <a:rPr lang="en-US" sz="1600" b="1" dirty="0" smtClean="0"/>
              <a:t>Q1: Where did the events of the story take place?</a:t>
            </a:r>
          </a:p>
          <a:p>
            <a:pPr algn="l"/>
            <a:endParaRPr lang="en-US" sz="1600" b="1" dirty="0" smtClean="0"/>
          </a:p>
          <a:p>
            <a:pPr algn="l"/>
            <a:r>
              <a:rPr lang="en-US" sz="1600" b="1" dirty="0" smtClean="0"/>
              <a:t>Q2: At which pint in the story did the events begin to escalate?</a:t>
            </a:r>
          </a:p>
          <a:p>
            <a:pPr algn="l"/>
            <a:endParaRPr lang="en-US" sz="1600" b="1" dirty="0" smtClean="0"/>
          </a:p>
          <a:p>
            <a:pPr algn="l"/>
            <a:r>
              <a:rPr lang="en-US" sz="1600" b="1" dirty="0" smtClean="0"/>
              <a:t>Q3: If you were in the officer's place, would you stop the person without evidence?</a:t>
            </a:r>
          </a:p>
          <a:p>
            <a:pPr algn="l"/>
            <a:endParaRPr lang="en-US" sz="1600" b="1" dirty="0" smtClean="0"/>
          </a:p>
          <a:p>
            <a:pPr algn="l"/>
            <a:r>
              <a:rPr lang="en-US" sz="1600" b="1" dirty="0" smtClean="0"/>
              <a:t>Q4: Two characters were stated in the story; mention them.</a:t>
            </a:r>
          </a:p>
          <a:p>
            <a:pPr algn="l"/>
            <a:endParaRPr lang="en-US" sz="1600" b="1" dirty="0" smtClean="0"/>
          </a:p>
          <a:p>
            <a:pPr algn="l"/>
            <a:r>
              <a:rPr lang="en-US" sz="1600" b="1" dirty="0" smtClean="0"/>
              <a:t>Q5: Two bottles were stated in the story; mention them.</a:t>
            </a:r>
            <a:endParaRPr lang="en-US" sz="1600" b="1" dirty="0"/>
          </a:p>
        </p:txBody>
      </p:sp>
    </p:spTree>
    <p:extLst>
      <p:ext uri="{BB962C8B-B14F-4D97-AF65-F5344CB8AC3E}">
        <p14:creationId xmlns:p14="http://schemas.microsoft.com/office/powerpoint/2010/main" val="4120840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TotalTime>
  <Words>718</Words>
  <Application>Microsoft Office PowerPoint</Application>
  <PresentationFormat>عرض على الشاشة (3:4)‏</PresentationFormat>
  <Paragraphs>73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شكل موجة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cp:revision>
  <dcterms:created xsi:type="dcterms:W3CDTF">2020-01-05T10:43:00Z</dcterms:created>
  <dcterms:modified xsi:type="dcterms:W3CDTF">2020-01-05T10:48:54Z</dcterms:modified>
</cp:coreProperties>
</file>