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9" r:id="rId3"/>
    <p:sldId id="273" r:id="rId4"/>
    <p:sldId id="278" r:id="rId5"/>
    <p:sldId id="274" r:id="rId6"/>
    <p:sldId id="276" r:id="rId7"/>
    <p:sldId id="275" r:id="rId8"/>
    <p:sldId id="277" r:id="rId9"/>
    <p:sldId id="280" r:id="rId10"/>
    <p:sldId id="28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D3E791-DE9C-4289-AD89-014502E5528A}"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DEF00-BFAE-420A-9563-863CC99E68F6}" type="slidenum">
              <a:rPr lang="en-US" smtClean="0"/>
              <a:t>‹#›</a:t>
            </a:fld>
            <a:endParaRPr lang="en-US"/>
          </a:p>
        </p:txBody>
      </p:sp>
    </p:spTree>
    <p:extLst>
      <p:ext uri="{BB962C8B-B14F-4D97-AF65-F5344CB8AC3E}">
        <p14:creationId xmlns:p14="http://schemas.microsoft.com/office/powerpoint/2010/main" val="3980978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D3E791-DE9C-4289-AD89-014502E5528A}"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DEF00-BFAE-420A-9563-863CC99E68F6}" type="slidenum">
              <a:rPr lang="en-US" smtClean="0"/>
              <a:t>‹#›</a:t>
            </a:fld>
            <a:endParaRPr lang="en-US"/>
          </a:p>
        </p:txBody>
      </p:sp>
    </p:spTree>
    <p:extLst>
      <p:ext uri="{BB962C8B-B14F-4D97-AF65-F5344CB8AC3E}">
        <p14:creationId xmlns:p14="http://schemas.microsoft.com/office/powerpoint/2010/main" val="2604058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D3E791-DE9C-4289-AD89-014502E5528A}"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DEF00-BFAE-420A-9563-863CC99E68F6}" type="slidenum">
              <a:rPr lang="en-US" smtClean="0"/>
              <a:t>‹#›</a:t>
            </a:fld>
            <a:endParaRPr lang="en-US"/>
          </a:p>
        </p:txBody>
      </p:sp>
    </p:spTree>
    <p:extLst>
      <p:ext uri="{BB962C8B-B14F-4D97-AF65-F5344CB8AC3E}">
        <p14:creationId xmlns:p14="http://schemas.microsoft.com/office/powerpoint/2010/main" val="28720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D3E791-DE9C-4289-AD89-014502E5528A}"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DEF00-BFAE-420A-9563-863CC99E68F6}" type="slidenum">
              <a:rPr lang="en-US" smtClean="0"/>
              <a:t>‹#›</a:t>
            </a:fld>
            <a:endParaRPr lang="en-US"/>
          </a:p>
        </p:txBody>
      </p:sp>
    </p:spTree>
    <p:extLst>
      <p:ext uri="{BB962C8B-B14F-4D97-AF65-F5344CB8AC3E}">
        <p14:creationId xmlns:p14="http://schemas.microsoft.com/office/powerpoint/2010/main" val="4137650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D3E791-DE9C-4289-AD89-014502E5528A}"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DEF00-BFAE-420A-9563-863CC99E68F6}" type="slidenum">
              <a:rPr lang="en-US" smtClean="0"/>
              <a:t>‹#›</a:t>
            </a:fld>
            <a:endParaRPr lang="en-US"/>
          </a:p>
        </p:txBody>
      </p:sp>
    </p:spTree>
    <p:extLst>
      <p:ext uri="{BB962C8B-B14F-4D97-AF65-F5344CB8AC3E}">
        <p14:creationId xmlns:p14="http://schemas.microsoft.com/office/powerpoint/2010/main" val="1534393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D3E791-DE9C-4289-AD89-014502E5528A}" type="datetimeFigureOut">
              <a:rPr lang="en-US" smtClean="0"/>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DEF00-BFAE-420A-9563-863CC99E68F6}" type="slidenum">
              <a:rPr lang="en-US" smtClean="0"/>
              <a:t>‹#›</a:t>
            </a:fld>
            <a:endParaRPr lang="en-US"/>
          </a:p>
        </p:txBody>
      </p:sp>
    </p:spTree>
    <p:extLst>
      <p:ext uri="{BB962C8B-B14F-4D97-AF65-F5344CB8AC3E}">
        <p14:creationId xmlns:p14="http://schemas.microsoft.com/office/powerpoint/2010/main" val="1425792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D3E791-DE9C-4289-AD89-014502E5528A}" type="datetimeFigureOut">
              <a:rPr lang="en-US" smtClean="0"/>
              <a:t>9/12/2023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DEF00-BFAE-420A-9563-863CC99E68F6}" type="slidenum">
              <a:rPr lang="en-US" smtClean="0"/>
              <a:t>‹#›</a:t>
            </a:fld>
            <a:endParaRPr lang="en-US"/>
          </a:p>
        </p:txBody>
      </p:sp>
    </p:spTree>
    <p:extLst>
      <p:ext uri="{BB962C8B-B14F-4D97-AF65-F5344CB8AC3E}">
        <p14:creationId xmlns:p14="http://schemas.microsoft.com/office/powerpoint/2010/main" val="2386348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D3E791-DE9C-4289-AD89-014502E5528A}" type="datetimeFigureOut">
              <a:rPr lang="en-US" smtClean="0"/>
              <a:t>9/12/2023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DEF00-BFAE-420A-9563-863CC99E68F6}" type="slidenum">
              <a:rPr lang="en-US" smtClean="0"/>
              <a:t>‹#›</a:t>
            </a:fld>
            <a:endParaRPr lang="en-US"/>
          </a:p>
        </p:txBody>
      </p:sp>
    </p:spTree>
    <p:extLst>
      <p:ext uri="{BB962C8B-B14F-4D97-AF65-F5344CB8AC3E}">
        <p14:creationId xmlns:p14="http://schemas.microsoft.com/office/powerpoint/2010/main" val="1498246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D3E791-DE9C-4289-AD89-014502E5528A}" type="datetimeFigureOut">
              <a:rPr lang="en-US" smtClean="0"/>
              <a:t>9/12/2023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DEF00-BFAE-420A-9563-863CC99E68F6}" type="slidenum">
              <a:rPr lang="en-US" smtClean="0"/>
              <a:t>‹#›</a:t>
            </a:fld>
            <a:endParaRPr lang="en-US"/>
          </a:p>
        </p:txBody>
      </p:sp>
    </p:spTree>
    <p:extLst>
      <p:ext uri="{BB962C8B-B14F-4D97-AF65-F5344CB8AC3E}">
        <p14:creationId xmlns:p14="http://schemas.microsoft.com/office/powerpoint/2010/main" val="3715743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D3E791-DE9C-4289-AD89-014502E5528A}" type="datetimeFigureOut">
              <a:rPr lang="en-US" smtClean="0"/>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DEF00-BFAE-420A-9563-863CC99E68F6}" type="slidenum">
              <a:rPr lang="en-US" smtClean="0"/>
              <a:t>‹#›</a:t>
            </a:fld>
            <a:endParaRPr lang="en-US"/>
          </a:p>
        </p:txBody>
      </p:sp>
    </p:spTree>
    <p:extLst>
      <p:ext uri="{BB962C8B-B14F-4D97-AF65-F5344CB8AC3E}">
        <p14:creationId xmlns:p14="http://schemas.microsoft.com/office/powerpoint/2010/main" val="1187895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D3E791-DE9C-4289-AD89-014502E5528A}" type="datetimeFigureOut">
              <a:rPr lang="en-US" smtClean="0"/>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DEF00-BFAE-420A-9563-863CC99E68F6}" type="slidenum">
              <a:rPr lang="en-US" smtClean="0"/>
              <a:t>‹#›</a:t>
            </a:fld>
            <a:endParaRPr lang="en-US"/>
          </a:p>
        </p:txBody>
      </p:sp>
    </p:spTree>
    <p:extLst>
      <p:ext uri="{BB962C8B-B14F-4D97-AF65-F5344CB8AC3E}">
        <p14:creationId xmlns:p14="http://schemas.microsoft.com/office/powerpoint/2010/main" val="245060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D3E791-DE9C-4289-AD89-014502E5528A}" type="datetimeFigureOut">
              <a:rPr lang="en-US" smtClean="0"/>
              <a:t>9/12/2023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DEF00-BFAE-420A-9563-863CC99E68F6}" type="slidenum">
              <a:rPr lang="en-US" smtClean="0"/>
              <a:t>‹#›</a:t>
            </a:fld>
            <a:endParaRPr lang="en-US"/>
          </a:p>
        </p:txBody>
      </p:sp>
    </p:spTree>
    <p:extLst>
      <p:ext uri="{BB962C8B-B14F-4D97-AF65-F5344CB8AC3E}">
        <p14:creationId xmlns:p14="http://schemas.microsoft.com/office/powerpoint/2010/main" val="3344366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The Structural Devices: </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solidFill>
                  <a:srgbClr val="FF0000"/>
                </a:solidFill>
              </a:rPr>
              <a:t>There are three structural devices of poem</a:t>
            </a:r>
            <a:r>
              <a:rPr lang="en-US" dirty="0" smtClean="0">
                <a:solidFill>
                  <a:srgbClr val="FF0000"/>
                </a:solidFill>
              </a:rPr>
              <a:t>:</a:t>
            </a:r>
          </a:p>
          <a:p>
            <a:pPr marL="514350" indent="-514350">
              <a:buAutoNum type="alphaLcPeriod"/>
            </a:pPr>
            <a:r>
              <a:rPr lang="en-US" dirty="0" smtClean="0"/>
              <a:t>Contrast</a:t>
            </a:r>
            <a:r>
              <a:rPr lang="en-US" dirty="0"/>
              <a:t>: contrast is a structure occurs when there are two completely opposite pictures side by side</a:t>
            </a:r>
            <a:r>
              <a:rPr lang="en-US" dirty="0" smtClean="0"/>
              <a:t>.</a:t>
            </a:r>
          </a:p>
          <a:p>
            <a:pPr marL="514350" indent="-514350">
              <a:buAutoNum type="alphaLcPeriod"/>
            </a:pPr>
            <a:r>
              <a:rPr lang="en-US" dirty="0" smtClean="0"/>
              <a:t> </a:t>
            </a:r>
            <a:r>
              <a:rPr lang="en-US" dirty="0"/>
              <a:t>b. Illustration: illustration is a structure which usually takes the form of a vivid picture by which a poet may make an idea clear. </a:t>
            </a:r>
            <a:endParaRPr lang="en-US" dirty="0" smtClean="0"/>
          </a:p>
          <a:p>
            <a:pPr marL="514350" indent="-514350">
              <a:buAutoNum type="alphaLcPeriod"/>
            </a:pPr>
            <a:r>
              <a:rPr lang="en-US" dirty="0" smtClean="0"/>
              <a:t> </a:t>
            </a:r>
            <a:r>
              <a:rPr lang="en-US" dirty="0"/>
              <a:t>Repetition: repetition is a structure occurs when the poet repeats single lines or whole stanzas at intervals to emphasize a particular idea</a:t>
            </a:r>
            <a:endParaRPr lang="en-US" dirty="0">
              <a:solidFill>
                <a:srgbClr val="FF0000"/>
              </a:solidFill>
            </a:endParaRPr>
          </a:p>
        </p:txBody>
      </p:sp>
    </p:spTree>
    <p:extLst>
      <p:ext uri="{BB962C8B-B14F-4D97-AF65-F5344CB8AC3E}">
        <p14:creationId xmlns:p14="http://schemas.microsoft.com/office/powerpoint/2010/main" val="4024421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A stanza is a series of lines grouped together in order to divide a poem; the structure of a stanza is often (though not always) repeated throughout the poem. Stanzas are separated from other stanzas by line breaks. Each stanza is a standalone unit that can either make up an entire poem or can build a bigger poem with other stanzas.</a:t>
            </a:r>
          </a:p>
        </p:txBody>
      </p:sp>
    </p:spTree>
    <p:extLst>
      <p:ext uri="{BB962C8B-B14F-4D97-AF65-F5344CB8AC3E}">
        <p14:creationId xmlns:p14="http://schemas.microsoft.com/office/powerpoint/2010/main" val="1294268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a:t>“</a:t>
            </a:r>
            <a:r>
              <a:rPr lang="en-US" i="1" dirty="0"/>
              <a:t>Unlike</a:t>
            </a:r>
            <a:r>
              <a:rPr lang="en-US" dirty="0"/>
              <a:t> most babies, Stuart could walk as soon as he was born.”</a:t>
            </a:r>
          </a:p>
          <a:p>
            <a:r>
              <a:rPr lang="en-US" i="1" dirty="0"/>
              <a:t>She looked like a princess in a </a:t>
            </a:r>
            <a:r>
              <a:rPr lang="en-US" i="1" dirty="0" smtClean="0"/>
              <a:t>nineteenth-century  (refer to a picture in a book)</a:t>
            </a:r>
            <a:endParaRPr lang="en-US" dirty="0" smtClean="0"/>
          </a:p>
          <a:p>
            <a:r>
              <a:rPr lang="en-US" i="1" dirty="0"/>
              <a:t>It was many and many a year ago,</a:t>
            </a:r>
            <a:r>
              <a:rPr lang="en-US" dirty="0"/>
              <a:t/>
            </a:r>
            <a:br>
              <a:rPr lang="en-US" dirty="0"/>
            </a:br>
            <a:r>
              <a:rPr lang="en-US" i="1" dirty="0"/>
              <a:t>In a kingdom by the sea,</a:t>
            </a:r>
            <a:endParaRPr lang="en-US" dirty="0"/>
          </a:p>
        </p:txBody>
      </p:sp>
    </p:spTree>
    <p:extLst>
      <p:ext uri="{BB962C8B-B14F-4D97-AF65-F5344CB8AC3E}">
        <p14:creationId xmlns:p14="http://schemas.microsoft.com/office/powerpoint/2010/main" val="291911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The Sense Devices: </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solidFill>
                  <a:srgbClr val="FF0000"/>
                </a:solidFill>
              </a:rPr>
              <a:t>There are three senses devices of poem</a:t>
            </a:r>
            <a:r>
              <a:rPr lang="en-US" dirty="0" smtClean="0">
                <a:solidFill>
                  <a:srgbClr val="FF0000"/>
                </a:solidFill>
              </a:rPr>
              <a:t>:</a:t>
            </a:r>
          </a:p>
          <a:p>
            <a:pPr marL="514350" indent="-514350">
              <a:buAutoNum type="alphaLcPeriod"/>
            </a:pPr>
            <a:r>
              <a:rPr lang="en-US" dirty="0" smtClean="0"/>
              <a:t>Simile</a:t>
            </a:r>
            <a:r>
              <a:rPr lang="en-US" dirty="0"/>
              <a:t>: Simile is a direct comparison and can be recognized by the use of words ‘like’ and ‘as’. </a:t>
            </a:r>
            <a:endParaRPr lang="en-US" dirty="0" smtClean="0"/>
          </a:p>
          <a:p>
            <a:pPr marL="514350" indent="-514350">
              <a:buAutoNum type="alphaLcPeriod"/>
            </a:pPr>
            <a:r>
              <a:rPr lang="en-US" dirty="0" smtClean="0"/>
              <a:t> </a:t>
            </a:r>
            <a:r>
              <a:rPr lang="en-US" dirty="0"/>
              <a:t>Metaphor: metaphor is rather like a simile except that the comparison is not direct but implied the words ‘like’ and ‘as’ are not used. The poet does not say that one object is like another, he says it is another. </a:t>
            </a:r>
            <a:endParaRPr lang="en-US" dirty="0" smtClean="0"/>
          </a:p>
          <a:p>
            <a:pPr marL="514350" indent="-514350">
              <a:buAutoNum type="alphaLcPeriod"/>
            </a:pPr>
            <a:r>
              <a:rPr lang="en-US" dirty="0" smtClean="0"/>
              <a:t> </a:t>
            </a:r>
            <a:r>
              <a:rPr lang="en-US" dirty="0"/>
              <a:t>Personification: Personification is a sense device occurs when dead objects are given a human form, or when they are made to speak. </a:t>
            </a:r>
            <a:endParaRPr lang="en-US" dirty="0">
              <a:solidFill>
                <a:srgbClr val="FF0000"/>
              </a:solidFill>
            </a:endParaRPr>
          </a:p>
        </p:txBody>
      </p:sp>
    </p:spTree>
    <p:extLst>
      <p:ext uri="{BB962C8B-B14F-4D97-AF65-F5344CB8AC3E}">
        <p14:creationId xmlns:p14="http://schemas.microsoft.com/office/powerpoint/2010/main" val="690184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Arial" charset="0"/>
              <a:buChar char="•"/>
            </a:pPr>
            <a:endParaRPr lang="en-US" dirty="0" smtClean="0"/>
          </a:p>
          <a:p>
            <a:pPr>
              <a:buFont typeface="Arial" charset="0"/>
              <a:buChar char="•"/>
            </a:pPr>
            <a:r>
              <a:rPr lang="en-US" i="1" dirty="0"/>
              <a:t>“Is love a tender thing? It is too rough, too rude, too boisterous, and it pricks like thorn.”</a:t>
            </a:r>
            <a:endParaRPr lang="en-US" dirty="0"/>
          </a:p>
          <a:p>
            <a:pPr>
              <a:buFont typeface="Arial" charset="0"/>
              <a:buChar char="•"/>
            </a:pPr>
            <a:r>
              <a:rPr lang="en-US" dirty="0" smtClean="0"/>
              <a:t>“</a:t>
            </a:r>
            <a:r>
              <a:rPr lang="en-US" dirty="0"/>
              <a:t>An elephant, a ponderous </a:t>
            </a:r>
            <a:r>
              <a:rPr lang="en-US" dirty="0" smtClean="0"/>
              <a:t>house</a:t>
            </a:r>
          </a:p>
          <a:p>
            <a:pPr>
              <a:buFont typeface="Arial" charset="0"/>
              <a:buChar char="•"/>
            </a:pPr>
            <a:r>
              <a:rPr lang="en-US" dirty="0"/>
              <a:t>Ah, William, we’re weary of weather,”</a:t>
            </a:r>
            <a:br>
              <a:rPr lang="en-US" dirty="0"/>
            </a:br>
            <a:r>
              <a:rPr lang="en-US" dirty="0"/>
              <a:t>said the sunflowers, shining with dew.</a:t>
            </a:r>
            <a:endParaRPr lang="en-US" dirty="0" smtClean="0"/>
          </a:p>
          <a:p>
            <a:pPr>
              <a:buFont typeface="Arial" charset="0"/>
              <a:buChar char="•"/>
            </a:pPr>
            <a:endParaRPr lang="en-US" dirty="0"/>
          </a:p>
        </p:txBody>
      </p:sp>
    </p:spTree>
    <p:extLst>
      <p:ext uri="{BB962C8B-B14F-4D97-AF65-F5344CB8AC3E}">
        <p14:creationId xmlns:p14="http://schemas.microsoft.com/office/powerpoint/2010/main" val="714787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t>
            </a:r>
            <a:r>
              <a:rPr lang="en-US" dirty="0"/>
              <a:t>The Sound Devices</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solidFill>
                  <a:srgbClr val="FF0000"/>
                </a:solidFill>
              </a:rPr>
              <a:t>There are six </a:t>
            </a:r>
            <a:r>
              <a:rPr lang="en-US" dirty="0" smtClean="0">
                <a:solidFill>
                  <a:srgbClr val="FF0000"/>
                </a:solidFill>
              </a:rPr>
              <a:t>sound devices </a:t>
            </a:r>
            <a:r>
              <a:rPr lang="en-US" dirty="0">
                <a:solidFill>
                  <a:srgbClr val="FF0000"/>
                </a:solidFill>
              </a:rPr>
              <a:t>of </a:t>
            </a:r>
            <a:r>
              <a:rPr lang="en-US" dirty="0" smtClean="0">
                <a:solidFill>
                  <a:srgbClr val="FF0000"/>
                </a:solidFill>
              </a:rPr>
              <a:t>poem</a:t>
            </a:r>
          </a:p>
          <a:p>
            <a:pPr marL="514350" indent="-514350">
              <a:buAutoNum type="alphaLcPeriod"/>
            </a:pPr>
            <a:r>
              <a:rPr lang="en-US" dirty="0" smtClean="0"/>
              <a:t>Alliteration</a:t>
            </a:r>
            <a:r>
              <a:rPr lang="en-US" dirty="0"/>
              <a:t>: alliteration is the repetition of the same sound at frequent intervals. </a:t>
            </a:r>
            <a:endParaRPr lang="en-US" dirty="0" smtClean="0"/>
          </a:p>
          <a:p>
            <a:pPr marL="0" indent="0">
              <a:buNone/>
            </a:pPr>
            <a:r>
              <a:rPr lang="en-US" dirty="0" smtClean="0"/>
              <a:t>b</a:t>
            </a:r>
            <a:r>
              <a:rPr lang="en-US" dirty="0"/>
              <a:t>. Rhyme: rhyme is sound repetition occurs at line endings in poem and consists of words which have the same sound. </a:t>
            </a:r>
            <a:endParaRPr lang="en-US" dirty="0" smtClean="0"/>
          </a:p>
          <a:p>
            <a:pPr marL="0" indent="0">
              <a:buNone/>
            </a:pPr>
            <a:r>
              <a:rPr lang="en-US" dirty="0" smtClean="0"/>
              <a:t>c</a:t>
            </a:r>
            <a:r>
              <a:rPr lang="en-US" dirty="0"/>
              <a:t>. Rhythm: rhythm is a pattern of sounds which a poet imposes on the language he uses. The rhythm of a poem must always help to convey the poet’s intention and give some indication of his mood.</a:t>
            </a:r>
            <a:endParaRPr lang="en-US" dirty="0">
              <a:solidFill>
                <a:srgbClr val="FF0000"/>
              </a:solidFill>
            </a:endParaRPr>
          </a:p>
        </p:txBody>
      </p:sp>
    </p:spTree>
    <p:extLst>
      <p:ext uri="{BB962C8B-B14F-4D97-AF65-F5344CB8AC3E}">
        <p14:creationId xmlns:p14="http://schemas.microsoft.com/office/powerpoint/2010/main" val="3635072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Arial" charset="0"/>
              <a:buChar char="•"/>
            </a:pPr>
            <a:r>
              <a:rPr lang="en-US" dirty="0" smtClean="0"/>
              <a:t>She </a:t>
            </a:r>
            <a:r>
              <a:rPr lang="en-US" dirty="0"/>
              <a:t>sells sea shells by the sea </a:t>
            </a:r>
            <a:r>
              <a:rPr lang="en-US" dirty="0" smtClean="0"/>
              <a:t>shore</a:t>
            </a:r>
          </a:p>
          <a:p>
            <a:pPr marL="0" indent="0">
              <a:buNone/>
            </a:pPr>
            <a:endParaRPr lang="en-US" dirty="0"/>
          </a:p>
          <a:p>
            <a:pPr>
              <a:buFont typeface="Arial" charset="0"/>
              <a:buChar char="•"/>
            </a:pPr>
            <a:r>
              <a:rPr lang="en-US" dirty="0" smtClean="0"/>
              <a:t>Night-Bright</a:t>
            </a:r>
            <a:r>
              <a:rPr lang="en-US" dirty="0"/>
              <a:t>, Skin-Grin, </a:t>
            </a:r>
            <a:r>
              <a:rPr lang="en-US" dirty="0" smtClean="0"/>
              <a:t>Frog-Log</a:t>
            </a:r>
          </a:p>
          <a:p>
            <a:pPr marL="0" indent="0">
              <a:buNone/>
            </a:pPr>
            <a:endParaRPr lang="en-US" dirty="0" smtClean="0"/>
          </a:p>
          <a:p>
            <a:pPr marL="0" indent="0">
              <a:buNone/>
            </a:pPr>
            <a:r>
              <a:rPr lang="en-US" dirty="0" smtClean="0"/>
              <a:t>*</a:t>
            </a:r>
            <a:r>
              <a:rPr lang="en-US" i="1" dirty="0"/>
              <a:t>Shall I compare thee to a summer’s day?”</a:t>
            </a:r>
            <a:r>
              <a:rPr lang="en-US" dirty="0"/>
              <a:t> </a:t>
            </a:r>
            <a:endParaRPr lang="en-US" dirty="0" smtClean="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55909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d. Assonance: an assonance is the repetition of vowel or diphthong sounds in words found close together. </a:t>
            </a:r>
            <a:endParaRPr lang="en-US" dirty="0" smtClean="0"/>
          </a:p>
          <a:p>
            <a:pPr marL="0" indent="0">
              <a:buNone/>
            </a:pPr>
            <a:r>
              <a:rPr lang="en-US" dirty="0" smtClean="0"/>
              <a:t>e</a:t>
            </a:r>
            <a:r>
              <a:rPr lang="en-US" dirty="0"/>
              <a:t>. Consonance: a consonance is the repetition of specific consonant sounds in close proximity. </a:t>
            </a:r>
            <a:endParaRPr lang="en-US" dirty="0" smtClean="0"/>
          </a:p>
          <a:p>
            <a:pPr marL="0" indent="0">
              <a:buNone/>
            </a:pPr>
            <a:r>
              <a:rPr lang="en-US" dirty="0" smtClean="0"/>
              <a:t>f</a:t>
            </a:r>
            <a:r>
              <a:rPr lang="en-US" dirty="0"/>
              <a:t>. Onomatopoeia: is the 'formation of a word which describes its sound'.</a:t>
            </a:r>
          </a:p>
        </p:txBody>
      </p:sp>
    </p:spTree>
    <p:extLst>
      <p:ext uri="{BB962C8B-B14F-4D97-AF65-F5344CB8AC3E}">
        <p14:creationId xmlns:p14="http://schemas.microsoft.com/office/powerpoint/2010/main" val="1514512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Arial" charset="0"/>
              <a:buChar char="•"/>
            </a:pPr>
            <a:r>
              <a:rPr lang="en-US" i="1" dirty="0" smtClean="0"/>
              <a:t>The </a:t>
            </a:r>
            <a:r>
              <a:rPr lang="en-US" i="1" dirty="0"/>
              <a:t>cr</a:t>
            </a:r>
            <a:r>
              <a:rPr lang="en-US" i="1" dirty="0">
                <a:solidFill>
                  <a:srgbClr val="FF0000"/>
                </a:solidFill>
              </a:rPr>
              <a:t>u</a:t>
            </a:r>
            <a:r>
              <a:rPr lang="en-US" i="1" dirty="0"/>
              <a:t>mbling th</a:t>
            </a:r>
            <a:r>
              <a:rPr lang="en-US" i="1" dirty="0">
                <a:solidFill>
                  <a:srgbClr val="FF0000"/>
                </a:solidFill>
              </a:rPr>
              <a:t>u</a:t>
            </a:r>
            <a:r>
              <a:rPr lang="en-US" i="1" dirty="0"/>
              <a:t>nder of s</a:t>
            </a:r>
            <a:r>
              <a:rPr lang="en-US" i="1" dirty="0">
                <a:solidFill>
                  <a:srgbClr val="FF0000"/>
                </a:solidFill>
              </a:rPr>
              <a:t>ea</a:t>
            </a:r>
            <a:r>
              <a:rPr lang="en-US" i="1" dirty="0"/>
              <a:t>s”</a:t>
            </a:r>
            <a:r>
              <a:rPr lang="en-US" dirty="0"/>
              <a:t> </a:t>
            </a:r>
            <a:endParaRPr lang="en-US" dirty="0" smtClean="0"/>
          </a:p>
          <a:p>
            <a:pPr>
              <a:buFont typeface="Arial" charset="0"/>
              <a:buChar char="•"/>
            </a:pPr>
            <a:r>
              <a:rPr lang="en-US" dirty="0" smtClean="0"/>
              <a:t>Toss </a:t>
            </a:r>
            <a:r>
              <a:rPr lang="en-US" dirty="0"/>
              <a:t>the glass, boss; Dawn goes </a:t>
            </a:r>
            <a:r>
              <a:rPr lang="en-US" dirty="0" smtClean="0"/>
              <a:t>down</a:t>
            </a:r>
          </a:p>
          <a:p>
            <a:pPr marL="0" indent="0">
              <a:buNone/>
            </a:pPr>
            <a:r>
              <a:rPr lang="en-US" dirty="0" smtClean="0"/>
              <a:t>* Splash</a:t>
            </a:r>
            <a:r>
              <a:rPr lang="en-US" dirty="0"/>
              <a:t>, Murmur, </a:t>
            </a:r>
            <a:r>
              <a:rPr lang="en-US" dirty="0" smtClean="0"/>
              <a:t>Bang, </a:t>
            </a:r>
            <a:r>
              <a:rPr lang="en-US" dirty="0"/>
              <a:t>Buzz</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47912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Stanza</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marL="0" indent="0">
              <a:buNone/>
            </a:pPr>
            <a:r>
              <a:rPr lang="en-US" dirty="0"/>
              <a:t>In poetry, a stanza is used to describe the main building block of a poem. It is a unit of poetry composed of lines that relate to a similar thought or topic—like a paragraph in prose or a verse in a song. Every stanza in a poem has its own concept and serves a unique purpose. A stanza may be arranged according to rhyming patterns and meters—the syllabic beats of a line. It can also be a free-flowing verse that has no formal structure.</a:t>
            </a:r>
          </a:p>
        </p:txBody>
      </p:sp>
    </p:spTree>
    <p:extLst>
      <p:ext uri="{BB962C8B-B14F-4D97-AF65-F5344CB8AC3E}">
        <p14:creationId xmlns:p14="http://schemas.microsoft.com/office/powerpoint/2010/main" val="1479820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476</TotalTime>
  <Words>557</Words>
  <Application>Microsoft Office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1- The Structural Devices: </vt:lpstr>
      <vt:lpstr>PowerPoint Presentation</vt:lpstr>
      <vt:lpstr>2- The Sense Devices: </vt:lpstr>
      <vt:lpstr>PowerPoint Presentation</vt:lpstr>
      <vt:lpstr>3- The Sound Devices</vt:lpstr>
      <vt:lpstr>PowerPoint Presentation</vt:lpstr>
      <vt:lpstr>PowerPoint Presentation</vt:lpstr>
      <vt:lpstr>PowerPoint Presentation</vt:lpstr>
      <vt:lpstr>Stanza</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20</cp:revision>
  <dcterms:created xsi:type="dcterms:W3CDTF">2021-06-08T15:44:34Z</dcterms:created>
  <dcterms:modified xsi:type="dcterms:W3CDTF">2023-09-12T18:28:21Z</dcterms:modified>
</cp:coreProperties>
</file>