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398097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60405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872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413765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53439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D3E791-DE9C-4289-AD89-014502E5528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42579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3E791-DE9C-4289-AD89-014502E5528A}"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38634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D3E791-DE9C-4289-AD89-014502E5528A}"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49824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3E791-DE9C-4289-AD89-014502E5528A}"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371574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3E791-DE9C-4289-AD89-014502E5528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18789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3E791-DE9C-4289-AD89-014502E5528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45060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3E791-DE9C-4289-AD89-014502E5528A}" type="datetimeFigureOut">
              <a:rPr lang="en-US" smtClean="0"/>
              <a:t>9/12/2023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DEF00-BFAE-420A-9563-863CC99E68F6}" type="slidenum">
              <a:rPr lang="en-US" smtClean="0"/>
              <a:t>‹#›</a:t>
            </a:fld>
            <a:endParaRPr lang="en-US"/>
          </a:p>
        </p:txBody>
      </p:sp>
    </p:spTree>
    <p:extLst>
      <p:ext uri="{BB962C8B-B14F-4D97-AF65-F5344CB8AC3E}">
        <p14:creationId xmlns:p14="http://schemas.microsoft.com/office/powerpoint/2010/main" val="334436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7592888" cy="5378152"/>
          </a:xfrm>
        </p:spPr>
        <p:txBody>
          <a:bodyPr>
            <a:normAutofit/>
          </a:bodyPr>
          <a:lstStyle/>
          <a:p>
            <a:r>
              <a:rPr lang="en-US" dirty="0" smtClean="0">
                <a:solidFill>
                  <a:srgbClr val="FF0000"/>
                </a:solidFill>
              </a:rPr>
              <a:t>Lyric poems</a:t>
            </a:r>
            <a:r>
              <a:rPr lang="en-US" dirty="0" smtClean="0"/>
              <a:t>:</a:t>
            </a:r>
          </a:p>
          <a:p>
            <a:r>
              <a:rPr lang="en-US" dirty="0" smtClean="0"/>
              <a:t> Lyric poetry concerns itself largely with the emotional life of the poets, that is, it is written in their voice and expresses strong thoughts and emotions. There is only one voice in a lyric poem and we see the world </a:t>
            </a:r>
          </a:p>
          <a:p>
            <a:r>
              <a:rPr lang="en-US" dirty="0" smtClean="0"/>
              <a:t>from that single perspective. Most modern poetry is lyric poetry in that it is personal and introspective. </a:t>
            </a:r>
            <a:endParaRPr lang="en-US" dirty="0"/>
          </a:p>
        </p:txBody>
      </p:sp>
    </p:spTree>
    <p:extLst>
      <p:ext uri="{BB962C8B-B14F-4D97-AF65-F5344CB8AC3E}">
        <p14:creationId xmlns:p14="http://schemas.microsoft.com/office/powerpoint/2010/main" val="66510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Petrarchan Sonnet</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Italian sonnets were termed Petrarchan sonnets, named for Francesco Petrarch, a lyrical poet of fourteenth-century Italy. Although Petrarch did not invent the Italian sonnet, he is considered the </a:t>
            </a:r>
            <a:r>
              <a:rPr lang="en-US" dirty="0" err="1" smtClean="0"/>
              <a:t>perfecter</a:t>
            </a:r>
            <a:r>
              <a:rPr lang="en-US" dirty="0" smtClean="0"/>
              <a:t> of the form. The commonly credited originator of the sonnet is </a:t>
            </a:r>
            <a:r>
              <a:rPr lang="en-US" dirty="0" err="1" smtClean="0"/>
              <a:t>Giacomo</a:t>
            </a:r>
            <a:r>
              <a:rPr lang="en-US" dirty="0" smtClean="0"/>
              <a:t> da </a:t>
            </a:r>
            <a:r>
              <a:rPr lang="en-US" dirty="0" err="1" smtClean="0"/>
              <a:t>Lentini</a:t>
            </a:r>
            <a:r>
              <a:rPr lang="en-US" dirty="0" smtClean="0"/>
              <a:t>, who composed poetry in the literary Sicilian dialect in the thirteenth century.</a:t>
            </a:r>
            <a:endParaRPr lang="en-US" dirty="0"/>
          </a:p>
        </p:txBody>
      </p:sp>
    </p:spTree>
    <p:extLst>
      <p:ext uri="{BB962C8B-B14F-4D97-AF65-F5344CB8AC3E}">
        <p14:creationId xmlns:p14="http://schemas.microsoft.com/office/powerpoint/2010/main" val="85794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buNone/>
            </a:pPr>
            <a:r>
              <a:rPr lang="en-US" dirty="0" smtClean="0"/>
              <a:t>The Petrarchan sonnet is characterized by the following core elements:</a:t>
            </a:r>
          </a:p>
          <a:p>
            <a:pPr marL="514350" indent="-514350">
              <a:buAutoNum type="arabicPeriod"/>
            </a:pPr>
            <a:endParaRPr lang="en-US" dirty="0"/>
          </a:p>
          <a:p>
            <a:pPr marL="514350" indent="-514350">
              <a:buAutoNum type="arabicPeriod"/>
            </a:pPr>
            <a:r>
              <a:rPr lang="en-US" dirty="0" smtClean="0"/>
              <a:t>It contains fourteen lines of poetry. </a:t>
            </a:r>
          </a:p>
          <a:p>
            <a:pPr marL="514350" indent="-514350">
              <a:buAutoNum type="arabicPeriod"/>
            </a:pPr>
            <a:r>
              <a:rPr lang="en-US" dirty="0" smtClean="0"/>
              <a:t>The lines are divided into an eight-line (called an octave) followed by a six-line (called a sestet).</a:t>
            </a:r>
          </a:p>
          <a:p>
            <a:pPr marL="514350" indent="-514350">
              <a:buAutoNum type="arabicPeriod"/>
            </a:pPr>
            <a:r>
              <a:rPr lang="en-US" dirty="0" smtClean="0"/>
              <a:t>The octave follows a rhyme scheme of ABBA </a:t>
            </a:r>
            <a:r>
              <a:rPr lang="en-US" dirty="0" err="1" smtClean="0"/>
              <a:t>ABBA</a:t>
            </a:r>
            <a:r>
              <a:rPr lang="en-US" dirty="0" smtClean="0"/>
              <a:t>. The sestet follows rhyme scheme of CDE </a:t>
            </a:r>
            <a:r>
              <a:rPr lang="en-US" dirty="0" err="1" smtClean="0"/>
              <a:t>CDE</a:t>
            </a:r>
            <a:r>
              <a:rPr lang="en-US" dirty="0" smtClean="0"/>
              <a:t>.</a:t>
            </a:r>
            <a:endParaRPr lang="en-US" dirty="0"/>
          </a:p>
        </p:txBody>
      </p:sp>
    </p:spTree>
    <p:extLst>
      <p:ext uri="{BB962C8B-B14F-4D97-AF65-F5344CB8AC3E}">
        <p14:creationId xmlns:p14="http://schemas.microsoft.com/office/powerpoint/2010/main" val="637825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Shakespearian Sonnet</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Shakespeare’s relationship to the English sonnet is similar to Petrarch’s relationship to the Italian sonnet. Much like Petrarch, Shakespeare did not originate the poetic form that bears his name. However, his evident mastery of the form prompted literary historians to name the entire subgenre after him.</a:t>
            </a:r>
            <a:endParaRPr lang="en-US" dirty="0"/>
          </a:p>
        </p:txBody>
      </p:sp>
    </p:spTree>
    <p:extLst>
      <p:ext uri="{BB962C8B-B14F-4D97-AF65-F5344CB8AC3E}">
        <p14:creationId xmlns:p14="http://schemas.microsoft.com/office/powerpoint/2010/main" val="1913868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characteristics of Shakespearean sonnets are as the following: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smtClean="0"/>
              <a:t>They are fourteen lines long.</a:t>
            </a:r>
          </a:p>
          <a:p>
            <a:pPr marL="514350" indent="-514350">
              <a:buAutoNum type="arabicPeriod"/>
            </a:pPr>
            <a:r>
              <a:rPr lang="en-US" dirty="0" smtClean="0"/>
              <a:t>The fourteen lines are divided into four subgroups.</a:t>
            </a:r>
          </a:p>
          <a:p>
            <a:pPr marL="514350" indent="-514350">
              <a:buAutoNum type="arabicPeriod"/>
            </a:pPr>
            <a:r>
              <a:rPr lang="en-US" dirty="0" smtClean="0"/>
              <a:t>The first three subgroups have four lines each, which makes them “quatrains,” with the second and fourth lines of each group containing rhyming words. </a:t>
            </a:r>
          </a:p>
          <a:p>
            <a:pPr marL="514350" indent="-514350">
              <a:buAutoNum type="arabicPeriod"/>
            </a:pPr>
            <a:r>
              <a:rPr lang="en-US" dirty="0" smtClean="0"/>
              <a:t>The sonnet then concludes with a two-line subgroup (called couplet), and these two lines rhyme with each other</a:t>
            </a:r>
            <a:endParaRPr lang="en-US" dirty="0"/>
          </a:p>
        </p:txBody>
      </p:sp>
    </p:spTree>
    <p:extLst>
      <p:ext uri="{BB962C8B-B14F-4D97-AF65-F5344CB8AC3E}">
        <p14:creationId xmlns:p14="http://schemas.microsoft.com/office/powerpoint/2010/main" val="271509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5. A </a:t>
            </a:r>
            <a:r>
              <a:rPr lang="en-US" dirty="0"/>
              <a:t>Shakespearean sonnet employs the following rhyme scheme </a:t>
            </a:r>
          </a:p>
          <a:p>
            <a:pPr marL="0" indent="0">
              <a:buNone/>
            </a:pPr>
            <a:r>
              <a:rPr lang="en-US" dirty="0"/>
              <a:t>ABAB CDCD EFEF GG</a:t>
            </a:r>
          </a:p>
        </p:txBody>
      </p:sp>
    </p:spTree>
    <p:extLst>
      <p:ext uri="{BB962C8B-B14F-4D97-AF65-F5344CB8AC3E}">
        <p14:creationId xmlns:p14="http://schemas.microsoft.com/office/powerpoint/2010/main" val="181120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Types of lyric poems</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t>Elegies</a:t>
            </a:r>
          </a:p>
          <a:p>
            <a:pPr marL="514350" indent="-514350">
              <a:buAutoNum type="arabicPeriod"/>
            </a:pPr>
            <a:r>
              <a:rPr lang="en-US" dirty="0" smtClean="0"/>
              <a:t>- Ode. </a:t>
            </a:r>
          </a:p>
          <a:p>
            <a:pPr marL="514350" indent="-514350">
              <a:buAutoNum type="arabicPeriod"/>
            </a:pPr>
            <a:r>
              <a:rPr lang="en-US" dirty="0" smtClean="0"/>
              <a:t>Sonnet</a:t>
            </a:r>
            <a:endParaRPr lang="en-US" dirty="0"/>
          </a:p>
        </p:txBody>
      </p:sp>
    </p:spTree>
    <p:extLst>
      <p:ext uri="{BB962C8B-B14F-4D97-AF65-F5344CB8AC3E}">
        <p14:creationId xmlns:p14="http://schemas.microsoft.com/office/powerpoint/2010/main" val="350821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smtClean="0">
                <a:solidFill>
                  <a:srgbClr val="FF0000"/>
                </a:solidFill>
              </a:rPr>
              <a:t>Elegies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An elegy is a poem that reflects upon death or loss. Traditionally, it contains themes of mourning, loss, and reflection. However, it can also explore themes of redemption and consolation.</a:t>
            </a:r>
            <a:endParaRPr lang="en-US" dirty="0"/>
          </a:p>
        </p:txBody>
      </p:sp>
    </p:spTree>
    <p:extLst>
      <p:ext uri="{BB962C8B-B14F-4D97-AF65-F5344CB8AC3E}">
        <p14:creationId xmlns:p14="http://schemas.microsoft.com/office/powerpoint/2010/main" val="132029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solidFill>
                  <a:srgbClr val="FF0000"/>
                </a:solidFill>
              </a:rPr>
              <a:t>Ode</a:t>
            </a:r>
            <a:endParaRPr lang="en-US" dirty="0">
              <a:solidFill>
                <a:srgbClr val="FF0000"/>
              </a:solidFill>
            </a:endParaRPr>
          </a:p>
        </p:txBody>
      </p:sp>
      <p:sp>
        <p:nvSpPr>
          <p:cNvPr id="3" name="Content Placeholder 2"/>
          <p:cNvSpPr>
            <a:spLocks noGrp="1"/>
          </p:cNvSpPr>
          <p:nvPr>
            <p:ph idx="1"/>
          </p:nvPr>
        </p:nvSpPr>
        <p:spPr>
          <a:xfrm>
            <a:off x="457200" y="1124744"/>
            <a:ext cx="8229600" cy="5001419"/>
          </a:xfrm>
        </p:spPr>
        <p:txBody>
          <a:bodyPr>
            <a:normAutofit fontScale="92500"/>
          </a:bodyPr>
          <a:lstStyle/>
          <a:p>
            <a:pPr marL="0" indent="0">
              <a:buNone/>
            </a:pPr>
            <a:r>
              <a:rPr lang="en-US" dirty="0" smtClean="0"/>
              <a:t>Originating in ancient Greece, ode poems were originally performed publicly to celebrate athletic victories. Later, this poetic form was favored among English romantic poets, who used odes to express emotions using rich, descriptive language. Today, we use the term “ode” to describe any outpouring of praise, and modern ode poems have evolved to include various styles and forms.</a:t>
            </a:r>
          </a:p>
          <a:p>
            <a:pPr marL="0" indent="0">
              <a:buNone/>
            </a:pPr>
            <a:r>
              <a:rPr lang="en-US" dirty="0" smtClean="0"/>
              <a:t>Also in this type od poem often we see the poets </a:t>
            </a:r>
            <a:r>
              <a:rPr lang="en-US" dirty="0"/>
              <a:t>praise people, natural scenes, and abstract ideas. </a:t>
            </a:r>
          </a:p>
        </p:txBody>
      </p:sp>
    </p:spTree>
    <p:extLst>
      <p:ext uri="{BB962C8B-B14F-4D97-AF65-F5344CB8AC3E}">
        <p14:creationId xmlns:p14="http://schemas.microsoft.com/office/powerpoint/2010/main" val="308725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There are three main types of Ode:</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lphaLcPeriod"/>
            </a:pPr>
            <a:r>
              <a:rPr lang="en-US" dirty="0" smtClean="0"/>
              <a:t>Pindaric ode:</a:t>
            </a:r>
          </a:p>
          <a:p>
            <a:pPr marL="514350" indent="-514350">
              <a:buAutoNum type="alphaLcPeriod"/>
            </a:pPr>
            <a:r>
              <a:rPr lang="en-US" dirty="0" err="1" smtClean="0"/>
              <a:t>Horatian</a:t>
            </a:r>
            <a:r>
              <a:rPr lang="en-US" dirty="0" smtClean="0"/>
              <a:t> ode:</a:t>
            </a:r>
          </a:p>
          <a:p>
            <a:pPr marL="514350" indent="-514350">
              <a:buAutoNum type="alphaLcPeriod"/>
            </a:pPr>
            <a:r>
              <a:rPr lang="en-US" dirty="0" smtClean="0"/>
              <a:t>Irregular Ode (</a:t>
            </a:r>
            <a:r>
              <a:rPr lang="en-US" dirty="0" err="1" smtClean="0"/>
              <a:t>Cowleyan</a:t>
            </a:r>
            <a:r>
              <a:rPr lang="en-US" dirty="0" smtClean="0"/>
              <a:t> ode)</a:t>
            </a:r>
            <a:endParaRPr lang="en-US" dirty="0"/>
          </a:p>
        </p:txBody>
      </p:sp>
    </p:spTree>
    <p:extLst>
      <p:ext uri="{BB962C8B-B14F-4D97-AF65-F5344CB8AC3E}">
        <p14:creationId xmlns:p14="http://schemas.microsoft.com/office/powerpoint/2010/main" val="355197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0000"/>
                </a:solidFill>
              </a:rPr>
              <a:t>a. Pindaric ode</a:t>
            </a:r>
            <a:r>
              <a:rPr lang="en-US" dirty="0" smtClean="0"/>
              <a:t>:</a:t>
            </a:r>
          </a:p>
          <a:p>
            <a:pPr marL="0" indent="0">
              <a:buNone/>
            </a:pPr>
            <a:r>
              <a:rPr lang="en-US" dirty="0" smtClean="0"/>
              <a:t> Pindaric odes are named for the ancient Greek poet Pindar, who lived during the 5th century BC. Pindaric poems are also characterized by irregular line lengths and rhyme schemes.</a:t>
            </a:r>
            <a:endParaRPr lang="en-US" dirty="0"/>
          </a:p>
        </p:txBody>
      </p:sp>
    </p:spTree>
    <p:extLst>
      <p:ext uri="{BB962C8B-B14F-4D97-AF65-F5344CB8AC3E}">
        <p14:creationId xmlns:p14="http://schemas.microsoft.com/office/powerpoint/2010/main" val="9567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b. </a:t>
            </a:r>
            <a:r>
              <a:rPr lang="en-US" dirty="0" err="1" smtClean="0">
                <a:solidFill>
                  <a:srgbClr val="FF0000"/>
                </a:solidFill>
              </a:rPr>
              <a:t>Horatian</a:t>
            </a:r>
            <a:r>
              <a:rPr lang="en-US" dirty="0" smtClean="0">
                <a:solidFill>
                  <a:srgbClr val="FF0000"/>
                </a:solidFill>
              </a:rPr>
              <a:t> ode</a:t>
            </a:r>
            <a:r>
              <a:rPr lang="en-US" dirty="0" smtClean="0"/>
              <a:t>: </a:t>
            </a:r>
          </a:p>
          <a:p>
            <a:pPr marL="0" indent="0">
              <a:buNone/>
            </a:pPr>
            <a:r>
              <a:rPr lang="en-US" dirty="0" smtClean="0"/>
              <a:t>Named after Roman poet Horace, who lived during the 1st century, the </a:t>
            </a:r>
            <a:r>
              <a:rPr lang="en-US" dirty="0" err="1" smtClean="0"/>
              <a:t>Horatian</a:t>
            </a:r>
            <a:r>
              <a:rPr lang="en-US" dirty="0" smtClean="0"/>
              <a:t> ode consists of two- or four-line stanzas that share the same meter, rhyme scheme, and length. Unlike the more formal Pindaric ode, the </a:t>
            </a:r>
            <a:r>
              <a:rPr lang="en-US" dirty="0" err="1" smtClean="0"/>
              <a:t>Horatian</a:t>
            </a:r>
            <a:r>
              <a:rPr lang="en-US" dirty="0" smtClean="0"/>
              <a:t> ode traditionally explores intimate scenes of daily life</a:t>
            </a:r>
            <a:endParaRPr lang="en-US" dirty="0"/>
          </a:p>
        </p:txBody>
      </p:sp>
    </p:spTree>
    <p:extLst>
      <p:ext uri="{BB962C8B-B14F-4D97-AF65-F5344CB8AC3E}">
        <p14:creationId xmlns:p14="http://schemas.microsoft.com/office/powerpoint/2010/main" val="401166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c. </a:t>
            </a:r>
            <a:r>
              <a:rPr lang="en-US" dirty="0" smtClean="0">
                <a:solidFill>
                  <a:srgbClr val="FF0000"/>
                </a:solidFill>
              </a:rPr>
              <a:t>Irregular Ode</a:t>
            </a:r>
          </a:p>
          <a:p>
            <a:pPr marL="0" indent="0">
              <a:buNone/>
            </a:pPr>
            <a:r>
              <a:rPr lang="en-US" dirty="0" smtClean="0"/>
              <a:t>Also known as the </a:t>
            </a:r>
            <a:r>
              <a:rPr lang="en-US" dirty="0" err="1" smtClean="0"/>
              <a:t>Cowleyan</a:t>
            </a:r>
            <a:r>
              <a:rPr lang="en-US" dirty="0" smtClean="0"/>
              <a:t> ode, after English poet Abraham Cowley, the irregular ode relaxes the structure of the ode poem even further. Irregular odes follow neither the Pindaric form nor the </a:t>
            </a:r>
            <a:r>
              <a:rPr lang="en-US" dirty="0" err="1" smtClean="0"/>
              <a:t>Horatian</a:t>
            </a:r>
            <a:r>
              <a:rPr lang="en-US" dirty="0" smtClean="0"/>
              <a:t> form. Irregular odes typically include rhyme, as well as irregular verse structure and stanza patterns.</a:t>
            </a:r>
            <a:endParaRPr lang="en-US" dirty="0"/>
          </a:p>
        </p:txBody>
      </p:sp>
    </p:spTree>
    <p:extLst>
      <p:ext uri="{BB962C8B-B14F-4D97-AF65-F5344CB8AC3E}">
        <p14:creationId xmlns:p14="http://schemas.microsoft.com/office/powerpoint/2010/main" val="1719856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US" dirty="0" smtClean="0"/>
              <a:t>3. </a:t>
            </a:r>
            <a:r>
              <a:rPr lang="en-US" dirty="0" smtClean="0">
                <a:solidFill>
                  <a:srgbClr val="FF0000"/>
                </a:solidFill>
              </a:rPr>
              <a:t>Sonnet:</a:t>
            </a:r>
          </a:p>
          <a:p>
            <a:pPr marL="0" indent="0">
              <a:buNone/>
            </a:pPr>
            <a:r>
              <a:rPr lang="en-US" dirty="0" smtClean="0"/>
              <a:t>Sonnets are predominantly concerned with matters of the heart. A sonnet is a 14 line poem, typically (but not exclusively) concerning the topic of love. Sonnets contain internal rhymes within their 14 lines; the exact rhyme scheme depends on the style of a sonnet.</a:t>
            </a:r>
          </a:p>
          <a:p>
            <a:pPr marL="0" indent="0">
              <a:buNone/>
            </a:pPr>
            <a:endParaRPr lang="en-US" dirty="0" smtClean="0"/>
          </a:p>
          <a:p>
            <a:pPr marL="0" indent="0">
              <a:buNone/>
            </a:pPr>
            <a:r>
              <a:rPr lang="en-US" dirty="0" smtClean="0"/>
              <a:t>There are two common forms of sonnet: </a:t>
            </a:r>
            <a:r>
              <a:rPr lang="en-US" dirty="0" smtClean="0">
                <a:solidFill>
                  <a:srgbClr val="FF0000"/>
                </a:solidFill>
              </a:rPr>
              <a:t>Petrarchan</a:t>
            </a:r>
            <a:r>
              <a:rPr lang="en-US" dirty="0" smtClean="0"/>
              <a:t> and </a:t>
            </a:r>
            <a:r>
              <a:rPr lang="en-US" dirty="0" smtClean="0">
                <a:solidFill>
                  <a:srgbClr val="FF0000"/>
                </a:solidFill>
              </a:rPr>
              <a:t>Shakespearean</a:t>
            </a:r>
            <a:r>
              <a:rPr lang="en-US" dirty="0" smtClean="0"/>
              <a:t>.</a:t>
            </a:r>
            <a:endParaRPr lang="en-US" dirty="0">
              <a:solidFill>
                <a:srgbClr val="FF0000"/>
              </a:solidFill>
            </a:endParaRPr>
          </a:p>
        </p:txBody>
      </p:sp>
    </p:spTree>
    <p:extLst>
      <p:ext uri="{BB962C8B-B14F-4D97-AF65-F5344CB8AC3E}">
        <p14:creationId xmlns:p14="http://schemas.microsoft.com/office/powerpoint/2010/main" val="3571366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708</Words>
  <Application>Microsoft Office PowerPoint</Application>
  <PresentationFormat>On-screen Show (4:3)</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Types of lyric poems</vt:lpstr>
      <vt:lpstr>1- Elegies</vt:lpstr>
      <vt:lpstr>2- Ode</vt:lpstr>
      <vt:lpstr>There are three main types of Ode:</vt:lpstr>
      <vt:lpstr>PowerPoint Presentation</vt:lpstr>
      <vt:lpstr>PowerPoint Presentation</vt:lpstr>
      <vt:lpstr>PowerPoint Presentation</vt:lpstr>
      <vt:lpstr>PowerPoint Presentation</vt:lpstr>
      <vt:lpstr>Petrarchan Sonnet</vt:lpstr>
      <vt:lpstr>PowerPoint Presentation</vt:lpstr>
      <vt:lpstr>Shakespearian Sonnet</vt:lpstr>
      <vt:lpstr>The characteristics of Shakespearean sonnets are as the following: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20</cp:revision>
  <dcterms:created xsi:type="dcterms:W3CDTF">2021-06-08T15:44:34Z</dcterms:created>
  <dcterms:modified xsi:type="dcterms:W3CDTF">2023-09-12T18:27:39Z</dcterms:modified>
</cp:coreProperties>
</file>