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5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27/02/1445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27/02/1445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27/02/1445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27/02/1445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27/02/1445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27/02/1445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27/02/1445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27/02/1445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27/02/1445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27/02/1445</a:t>
            </a:fld>
            <a:endParaRPr lang="ar-SA"/>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SA"/>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27/02/1445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B8ABB09-4A1D-463E-8065-109CC2B7EFAA}" type="datetimeFigureOut">
              <a:rPr lang="ar-SA" smtClean="0"/>
              <a:t>27/02/1445</a:t>
            </a:fld>
            <a:endParaRPr lang="ar-SA"/>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SA"/>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Increasing Depth of Intimacy</a:t>
            </a:r>
            <a:endParaRPr lang="ar-IQ" dirty="0"/>
          </a:p>
        </p:txBody>
      </p:sp>
      <p:sp>
        <p:nvSpPr>
          <p:cNvPr id="3" name="عنوان فرعي 2"/>
          <p:cNvSpPr>
            <a:spLocks noGrp="1"/>
          </p:cNvSpPr>
          <p:nvPr>
            <p:ph type="subTitle" idx="1"/>
          </p:nvPr>
        </p:nvSpPr>
        <p:spPr/>
        <p:txBody>
          <a:bodyPr/>
          <a:lstStyle/>
          <a:p>
            <a:r>
              <a:rPr lang="en-US" dirty="0" smtClean="0"/>
              <a:t>By: </a:t>
            </a:r>
            <a:r>
              <a:rPr lang="en-US" dirty="0" err="1" smtClean="0"/>
              <a:t>Ethar</a:t>
            </a:r>
            <a:r>
              <a:rPr lang="en-US" dirty="0" smtClean="0"/>
              <a:t> R. </a:t>
            </a:r>
            <a:r>
              <a:rPr lang="en-US" dirty="0" err="1" smtClean="0"/>
              <a:t>Abdullha</a:t>
            </a:r>
            <a:endParaRPr lang="ar-IQ" dirty="0"/>
          </a:p>
        </p:txBody>
      </p:sp>
    </p:spTree>
    <p:extLst>
      <p:ext uri="{BB962C8B-B14F-4D97-AF65-F5344CB8AC3E}">
        <p14:creationId xmlns:p14="http://schemas.microsoft.com/office/powerpoint/2010/main" val="1561704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dirty="0"/>
              <a:t>Increasing Depth of Intimacy</a:t>
            </a:r>
            <a:endParaRPr lang="ar-IQ" dirty="0"/>
          </a:p>
        </p:txBody>
      </p:sp>
      <p:sp>
        <p:nvSpPr>
          <p:cNvPr id="3" name="عنصر نائب للمحتوى 2"/>
          <p:cNvSpPr>
            <a:spLocks noGrp="1"/>
          </p:cNvSpPr>
          <p:nvPr>
            <p:ph idx="1"/>
          </p:nvPr>
        </p:nvSpPr>
        <p:spPr>
          <a:xfrm>
            <a:off x="107504" y="1100628"/>
            <a:ext cx="8856984" cy="4056564"/>
          </a:xfrm>
        </p:spPr>
        <p:txBody>
          <a:bodyPr>
            <a:noAutofit/>
          </a:bodyPr>
          <a:lstStyle/>
          <a:p>
            <a:pPr algn="l" rtl="0">
              <a:buFont typeface="Wingdings" pitchFamily="2" charset="2"/>
              <a:buChar char="q"/>
            </a:pPr>
            <a:r>
              <a:rPr lang="en-US" sz="2400" dirty="0">
                <a:solidFill>
                  <a:srgbClr val="00B0F0"/>
                </a:solidFill>
              </a:rPr>
              <a:t>Reflective listening allows the person to go very deep into their own process and reveal more about themselves</a:t>
            </a:r>
          </a:p>
          <a:p>
            <a:pPr algn="l" rtl="0">
              <a:buFont typeface="Wingdings" pitchFamily="2" charset="2"/>
              <a:buChar char="q"/>
            </a:pPr>
            <a:endParaRPr lang="en-US" sz="2400" dirty="0">
              <a:solidFill>
                <a:srgbClr val="00B0F0"/>
              </a:solidFill>
            </a:endParaRPr>
          </a:p>
          <a:p>
            <a:pPr algn="l" rtl="0">
              <a:buFont typeface="Wingdings" pitchFamily="2" charset="2"/>
              <a:buChar char="q"/>
            </a:pPr>
            <a:r>
              <a:rPr lang="en-US" sz="2400" dirty="0" smtClean="0">
                <a:solidFill>
                  <a:srgbClr val="00B0F0"/>
                </a:solidFill>
              </a:rPr>
              <a:t>It </a:t>
            </a:r>
            <a:r>
              <a:rPr lang="en-US" sz="2400" dirty="0">
                <a:solidFill>
                  <a:srgbClr val="00B0F0"/>
                </a:solidFill>
              </a:rPr>
              <a:t>is much more effective than questioning which often causes people to clam up and become guarded</a:t>
            </a:r>
          </a:p>
          <a:p>
            <a:pPr algn="l" rtl="0">
              <a:buFont typeface="Wingdings" pitchFamily="2" charset="2"/>
              <a:buChar char="q"/>
            </a:pPr>
            <a:endParaRPr lang="en-US" sz="2400" dirty="0">
              <a:solidFill>
                <a:srgbClr val="00B0F0"/>
              </a:solidFill>
            </a:endParaRPr>
          </a:p>
          <a:p>
            <a:pPr algn="l" rtl="0">
              <a:buFont typeface="Wingdings" pitchFamily="2" charset="2"/>
              <a:buChar char="q"/>
            </a:pPr>
            <a:r>
              <a:rPr lang="en-US" sz="2400" dirty="0" smtClean="0">
                <a:solidFill>
                  <a:srgbClr val="00B0F0"/>
                </a:solidFill>
              </a:rPr>
              <a:t>It demonstrates : empathy</a:t>
            </a:r>
            <a:r>
              <a:rPr lang="en-US" sz="2400" dirty="0">
                <a:solidFill>
                  <a:srgbClr val="00B0F0"/>
                </a:solidFill>
              </a:rPr>
              <a:t>, respect CAP trust, understanding and caring</a:t>
            </a:r>
            <a:endParaRPr lang="ar-IQ" sz="2400" dirty="0">
              <a:solidFill>
                <a:srgbClr val="00B0F0"/>
              </a:solidFill>
            </a:endParaRPr>
          </a:p>
        </p:txBody>
      </p:sp>
    </p:spTree>
    <p:extLst>
      <p:ext uri="{BB962C8B-B14F-4D97-AF65-F5344CB8AC3E}">
        <p14:creationId xmlns:p14="http://schemas.microsoft.com/office/powerpoint/2010/main" val="3439271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44624"/>
            <a:ext cx="7520940" cy="548640"/>
          </a:xfrm>
        </p:spPr>
        <p:txBody>
          <a:bodyPr/>
          <a:lstStyle/>
          <a:p>
            <a:pPr rtl="0"/>
            <a:r>
              <a:rPr lang="en-US" dirty="0"/>
              <a:t>How To Listen Effectively</a:t>
            </a:r>
            <a:endParaRPr lang="ar-IQ" dirty="0"/>
          </a:p>
        </p:txBody>
      </p:sp>
      <p:sp>
        <p:nvSpPr>
          <p:cNvPr id="3" name="عنصر نائب للمحتوى 2"/>
          <p:cNvSpPr>
            <a:spLocks noGrp="1"/>
          </p:cNvSpPr>
          <p:nvPr>
            <p:ph idx="1"/>
          </p:nvPr>
        </p:nvSpPr>
        <p:spPr>
          <a:xfrm>
            <a:off x="107504" y="764704"/>
            <a:ext cx="8856984" cy="4344596"/>
          </a:xfrm>
        </p:spPr>
        <p:txBody>
          <a:bodyPr>
            <a:normAutofit fontScale="32500" lnSpcReduction="20000"/>
          </a:bodyPr>
          <a:lstStyle/>
          <a:p>
            <a:pPr algn="l" rtl="0">
              <a:buFont typeface="Wingdings" pitchFamily="2" charset="2"/>
              <a:buChar char="ü"/>
            </a:pPr>
            <a:r>
              <a:rPr lang="en-US" dirty="0">
                <a:solidFill>
                  <a:schemeClr val="accent2">
                    <a:lumMod val="60000"/>
                    <a:lumOff val="40000"/>
                  </a:schemeClr>
                </a:solidFill>
              </a:rPr>
              <a:t> </a:t>
            </a:r>
            <a:r>
              <a:rPr lang="en-US" sz="8600" dirty="0">
                <a:solidFill>
                  <a:schemeClr val="accent2">
                    <a:lumMod val="60000"/>
                    <a:lumOff val="40000"/>
                  </a:schemeClr>
                </a:solidFill>
              </a:rPr>
              <a:t>We will be doing a number of practice exercises to show you how to do this and to increase the depth of your listening </a:t>
            </a:r>
            <a:r>
              <a:rPr lang="en-US" sz="8600" dirty="0" smtClean="0">
                <a:solidFill>
                  <a:schemeClr val="accent2">
                    <a:lumMod val="60000"/>
                    <a:lumOff val="40000"/>
                  </a:schemeClr>
                </a:solidFill>
              </a:rPr>
              <a:t>ability</a:t>
            </a:r>
            <a:endParaRPr lang="en-US" sz="8600" dirty="0">
              <a:solidFill>
                <a:schemeClr val="accent2">
                  <a:lumMod val="60000"/>
                  <a:lumOff val="40000"/>
                </a:schemeClr>
              </a:solidFill>
            </a:endParaRPr>
          </a:p>
          <a:p>
            <a:pPr marL="1143000" indent="-1143000" algn="l" rtl="0">
              <a:buFont typeface="Wingdings" pitchFamily="2" charset="2"/>
              <a:buChar char="ü"/>
            </a:pPr>
            <a:r>
              <a:rPr lang="en-US" sz="8600" dirty="0" smtClean="0">
                <a:solidFill>
                  <a:srgbClr val="00B0F0"/>
                </a:solidFill>
              </a:rPr>
              <a:t>You </a:t>
            </a:r>
            <a:r>
              <a:rPr lang="en-US" sz="8600" dirty="0">
                <a:solidFill>
                  <a:srgbClr val="00B0F0"/>
                </a:solidFill>
              </a:rPr>
              <a:t>will be practicing this in dyads and we will demonstrate what it looks </a:t>
            </a:r>
            <a:r>
              <a:rPr lang="en-US" sz="8600" dirty="0" smtClean="0">
                <a:solidFill>
                  <a:srgbClr val="00B0F0"/>
                </a:solidFill>
              </a:rPr>
              <a:t>like</a:t>
            </a:r>
            <a:endParaRPr lang="en-US" sz="8600" dirty="0">
              <a:solidFill>
                <a:srgbClr val="00B0F0"/>
              </a:solidFill>
            </a:endParaRPr>
          </a:p>
          <a:p>
            <a:pPr marL="1143000" indent="-1143000" algn="l" rtl="0">
              <a:buFont typeface="Wingdings" pitchFamily="2" charset="2"/>
              <a:buChar char="ü"/>
            </a:pPr>
            <a:r>
              <a:rPr lang="en-US" sz="8600" dirty="0">
                <a:solidFill>
                  <a:srgbClr val="00B0F0"/>
                </a:solidFill>
              </a:rPr>
              <a:t>Basically you paraphrase and reflect back exactly what you are hearing-you add nothing, change nothing, modify nothing-you remove entirely your point of </a:t>
            </a:r>
            <a:r>
              <a:rPr lang="en-US" sz="8600" dirty="0" smtClean="0">
                <a:solidFill>
                  <a:srgbClr val="00B0F0"/>
                </a:solidFill>
              </a:rPr>
              <a:t>view</a:t>
            </a:r>
            <a:endParaRPr lang="en-US" sz="8600" dirty="0">
              <a:solidFill>
                <a:srgbClr val="00B0F0"/>
              </a:solidFill>
            </a:endParaRPr>
          </a:p>
          <a:p>
            <a:pPr marL="1143000" indent="-1143000" algn="l" rtl="0">
              <a:buFont typeface="Wingdings" pitchFamily="2" charset="2"/>
              <a:buChar char="ü"/>
            </a:pPr>
            <a:r>
              <a:rPr lang="en-US" sz="8600" dirty="0" smtClean="0">
                <a:solidFill>
                  <a:srgbClr val="00B0F0"/>
                </a:solidFill>
              </a:rPr>
              <a:t>This </a:t>
            </a:r>
            <a:r>
              <a:rPr lang="en-US" sz="8600" dirty="0">
                <a:solidFill>
                  <a:srgbClr val="00B0F0"/>
                </a:solidFill>
              </a:rPr>
              <a:t>means getting your own mind-AP stream out of they way-in some ways it is like meditation</a:t>
            </a:r>
            <a:endParaRPr lang="ar-IQ" sz="8600" dirty="0">
              <a:solidFill>
                <a:srgbClr val="00B0F0"/>
              </a:solidFill>
            </a:endParaRPr>
          </a:p>
        </p:txBody>
      </p:sp>
    </p:spTree>
    <p:extLst>
      <p:ext uri="{BB962C8B-B14F-4D97-AF65-F5344CB8AC3E}">
        <p14:creationId xmlns:p14="http://schemas.microsoft.com/office/powerpoint/2010/main" val="75569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44624"/>
            <a:ext cx="7520940" cy="548640"/>
          </a:xfrm>
        </p:spPr>
        <p:txBody>
          <a:bodyPr/>
          <a:lstStyle/>
          <a:p>
            <a:r>
              <a:rPr lang="en-US" b="1" dirty="0">
                <a:solidFill>
                  <a:srgbClr val="00B0F0"/>
                </a:solidFill>
              </a:rPr>
              <a:t>Reflective Listening Practice</a:t>
            </a:r>
            <a:endParaRPr lang="ar-IQ" b="1" dirty="0">
              <a:solidFill>
                <a:srgbClr val="00B0F0"/>
              </a:solidFill>
            </a:endParaRPr>
          </a:p>
        </p:txBody>
      </p:sp>
      <p:sp>
        <p:nvSpPr>
          <p:cNvPr id="3" name="عنصر نائب للمحتوى 2"/>
          <p:cNvSpPr>
            <a:spLocks noGrp="1"/>
          </p:cNvSpPr>
          <p:nvPr>
            <p:ph idx="1"/>
          </p:nvPr>
        </p:nvSpPr>
        <p:spPr>
          <a:xfrm>
            <a:off x="35496" y="764704"/>
            <a:ext cx="8928992" cy="5568732"/>
          </a:xfrm>
        </p:spPr>
        <p:txBody>
          <a:bodyPr>
            <a:normAutofit/>
          </a:bodyPr>
          <a:lstStyle/>
          <a:p>
            <a:pPr algn="l" rtl="0">
              <a:buFont typeface="Wingdings" pitchFamily="2" charset="2"/>
              <a:buChar char="Ø"/>
            </a:pPr>
            <a:r>
              <a:rPr lang="en-US" dirty="0"/>
              <a:t> </a:t>
            </a:r>
            <a:r>
              <a:rPr lang="en-US" sz="3200" dirty="0"/>
              <a:t>After our demonstration you will get into dyads (sitting in a chair face to face</a:t>
            </a:r>
            <a:r>
              <a:rPr lang="en-US" sz="3200" dirty="0" smtClean="0"/>
              <a:t>)</a:t>
            </a:r>
            <a:endParaRPr lang="en-US" sz="3200" dirty="0"/>
          </a:p>
          <a:p>
            <a:pPr marL="457200" indent="-457200" algn="l" rtl="0">
              <a:buFont typeface="Wingdings" pitchFamily="2" charset="2"/>
              <a:buChar char="Ø"/>
            </a:pPr>
            <a:r>
              <a:rPr lang="en-US" sz="3200" dirty="0" smtClean="0">
                <a:solidFill>
                  <a:schemeClr val="accent2">
                    <a:lumMod val="60000"/>
                    <a:lumOff val="40000"/>
                  </a:schemeClr>
                </a:solidFill>
              </a:rPr>
              <a:t>Decide </a:t>
            </a:r>
            <a:r>
              <a:rPr lang="en-US" sz="3200" dirty="0">
                <a:solidFill>
                  <a:schemeClr val="accent2">
                    <a:lumMod val="60000"/>
                    <a:lumOff val="40000"/>
                  </a:schemeClr>
                </a:solidFill>
              </a:rPr>
              <a:t>who will be the talker and the </a:t>
            </a:r>
            <a:r>
              <a:rPr lang="en-US" sz="3200" dirty="0" smtClean="0">
                <a:solidFill>
                  <a:schemeClr val="accent2">
                    <a:lumMod val="60000"/>
                    <a:lumOff val="40000"/>
                  </a:schemeClr>
                </a:solidFill>
              </a:rPr>
              <a:t>listener</a:t>
            </a:r>
            <a:endParaRPr lang="en-US" sz="3200" dirty="0">
              <a:solidFill>
                <a:schemeClr val="accent2">
                  <a:lumMod val="60000"/>
                  <a:lumOff val="40000"/>
                </a:schemeClr>
              </a:solidFill>
            </a:endParaRPr>
          </a:p>
          <a:p>
            <a:pPr marL="457200" indent="-457200" algn="l" rtl="0">
              <a:buFont typeface="Wingdings" pitchFamily="2" charset="2"/>
              <a:buChar char="Ø"/>
            </a:pPr>
            <a:r>
              <a:rPr lang="en-US" sz="3200" dirty="0"/>
              <a:t>The listener will use their own words to verbalize the message-try not to just parrot the words back or you will probably annoy the </a:t>
            </a:r>
            <a:r>
              <a:rPr lang="en-US" sz="3200" dirty="0" smtClean="0"/>
              <a:t>speaker</a:t>
            </a:r>
            <a:endParaRPr lang="en-US" sz="3200" dirty="0"/>
          </a:p>
          <a:p>
            <a:pPr marL="457200" indent="-457200" algn="l" rtl="0">
              <a:buFont typeface="Wingdings" pitchFamily="2" charset="2"/>
              <a:buChar char="Ø"/>
            </a:pPr>
            <a:r>
              <a:rPr lang="en-US" sz="3200" dirty="0">
                <a:solidFill>
                  <a:schemeClr val="accent2">
                    <a:lumMod val="60000"/>
                    <a:lumOff val="40000"/>
                  </a:schemeClr>
                </a:solidFill>
              </a:rPr>
              <a:t>If you are not sure of what they said or meant check it out-don't assume anything </a:t>
            </a:r>
            <a:r>
              <a:rPr lang="en-US" sz="3200" dirty="0" smtClean="0">
                <a:solidFill>
                  <a:schemeClr val="accent2">
                    <a:lumMod val="60000"/>
                    <a:lumOff val="40000"/>
                  </a:schemeClr>
                </a:solidFill>
              </a:rPr>
              <a:t>LAP</a:t>
            </a:r>
            <a:endParaRPr lang="en-US" sz="3200" dirty="0">
              <a:solidFill>
                <a:schemeClr val="accent2">
                  <a:lumMod val="60000"/>
                  <a:lumOff val="40000"/>
                </a:schemeClr>
              </a:solidFill>
            </a:endParaRPr>
          </a:p>
          <a:p>
            <a:pPr marL="457200" indent="-457200" algn="l" rtl="0">
              <a:buFont typeface="Wingdings" pitchFamily="2" charset="2"/>
              <a:buChar char="Ø"/>
            </a:pPr>
            <a:r>
              <a:rPr lang="en-US" sz="3200" dirty="0"/>
              <a:t>This is a listening exercise not a</a:t>
            </a:r>
          </a:p>
          <a:p>
            <a:pPr marL="457200" indent="-457200" algn="l" rtl="0">
              <a:buFont typeface="Wingdings" pitchFamily="2" charset="2"/>
              <a:buChar char="Ø"/>
            </a:pPr>
            <a:r>
              <a:rPr lang="en-US" sz="3200" dirty="0" smtClean="0"/>
              <a:t>conversation</a:t>
            </a:r>
            <a:endParaRPr lang="ar-IQ" sz="3200" dirty="0"/>
          </a:p>
        </p:txBody>
      </p:sp>
    </p:spTree>
    <p:extLst>
      <p:ext uri="{BB962C8B-B14F-4D97-AF65-F5344CB8AC3E}">
        <p14:creationId xmlns:p14="http://schemas.microsoft.com/office/powerpoint/2010/main" val="1639368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b="1" dirty="0">
                <a:solidFill>
                  <a:srgbClr val="00B0F0"/>
                </a:solidFill>
              </a:rPr>
              <a:t>What to Reflect</a:t>
            </a:r>
            <a:endParaRPr lang="ar-IQ" b="1" dirty="0">
              <a:solidFill>
                <a:srgbClr val="00B0F0"/>
              </a:solidFill>
            </a:endParaRPr>
          </a:p>
        </p:txBody>
      </p:sp>
      <p:sp>
        <p:nvSpPr>
          <p:cNvPr id="3" name="عنصر نائب للمحتوى 2"/>
          <p:cNvSpPr>
            <a:spLocks noGrp="1"/>
          </p:cNvSpPr>
          <p:nvPr>
            <p:ph idx="1"/>
          </p:nvPr>
        </p:nvSpPr>
        <p:spPr>
          <a:xfrm>
            <a:off x="35496" y="1100628"/>
            <a:ext cx="9001000" cy="5757372"/>
          </a:xfrm>
        </p:spPr>
        <p:txBody>
          <a:bodyPr>
            <a:noAutofit/>
          </a:bodyPr>
          <a:lstStyle/>
          <a:p>
            <a:pPr algn="l" rtl="0"/>
            <a:r>
              <a:rPr lang="en-US" sz="3200" dirty="0"/>
              <a:t>You can reflect </a:t>
            </a:r>
            <a:r>
              <a:rPr lang="en-US" sz="3200" dirty="0" smtClean="0"/>
              <a:t>back: An </a:t>
            </a:r>
            <a:r>
              <a:rPr lang="en-US" sz="3200" dirty="0"/>
              <a:t>account of the </a:t>
            </a:r>
            <a:r>
              <a:rPr lang="en-US" sz="3200" dirty="0" smtClean="0"/>
              <a:t>facts</a:t>
            </a:r>
            <a:endParaRPr lang="en-US" sz="3200" dirty="0"/>
          </a:p>
          <a:p>
            <a:pPr marL="457200" indent="-457200" algn="l" rtl="0">
              <a:buFont typeface="Arial" pitchFamily="34" charset="0"/>
              <a:buChar char="•"/>
            </a:pPr>
            <a:r>
              <a:rPr lang="en-US" sz="3200" dirty="0"/>
              <a:t>The persons thoughts and beliefs (content</a:t>
            </a:r>
            <a:r>
              <a:rPr lang="en-US" sz="3200" dirty="0" smtClean="0"/>
              <a:t>)</a:t>
            </a:r>
            <a:endParaRPr lang="en-US" sz="3200" dirty="0"/>
          </a:p>
          <a:p>
            <a:pPr marL="457200" indent="-457200" algn="l" rtl="0">
              <a:buFont typeface="Arial" pitchFamily="34" charset="0"/>
              <a:buChar char="•"/>
            </a:pPr>
            <a:r>
              <a:rPr lang="en-US" sz="3200" dirty="0"/>
              <a:t>Feelings and emotions (affect) Wants, unmet needs, or motivation Hopes or </a:t>
            </a:r>
            <a:r>
              <a:rPr lang="en-US" sz="3200" dirty="0" smtClean="0"/>
              <a:t>expectations</a:t>
            </a:r>
            <a:endParaRPr lang="en-US" sz="3200" dirty="0"/>
          </a:p>
          <a:p>
            <a:pPr marL="0" indent="0" algn="l" rtl="0"/>
            <a:r>
              <a:rPr lang="en-US" sz="3200" dirty="0">
                <a:solidFill>
                  <a:srgbClr val="00B0F0"/>
                </a:solidFill>
              </a:rPr>
              <a:t>At first this is very difficult to do-there are </a:t>
            </a:r>
            <a:r>
              <a:rPr lang="en-US" sz="3200" dirty="0" smtClean="0">
                <a:solidFill>
                  <a:srgbClr val="00B0F0"/>
                </a:solidFill>
              </a:rPr>
              <a:t>5</a:t>
            </a:r>
            <a:endParaRPr lang="en-US" sz="3200" dirty="0">
              <a:solidFill>
                <a:srgbClr val="00B0F0"/>
              </a:solidFill>
            </a:endParaRPr>
          </a:p>
          <a:p>
            <a:pPr marL="0" indent="0" algn="l" rtl="0"/>
            <a:r>
              <a:rPr lang="en-US" sz="3200" dirty="0"/>
              <a:t>levels of the depth of reflection (empathy) The main obstacle is getting away from your own judgments and thinking and the temptation to offer solutions before you understand what is going on for them</a:t>
            </a:r>
            <a:endParaRPr lang="ar-IQ" sz="3200" dirty="0"/>
          </a:p>
        </p:txBody>
      </p:sp>
    </p:spTree>
    <p:extLst>
      <p:ext uri="{BB962C8B-B14F-4D97-AF65-F5344CB8AC3E}">
        <p14:creationId xmlns:p14="http://schemas.microsoft.com/office/powerpoint/2010/main" val="1907615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99592" y="2060848"/>
            <a:ext cx="7520940" cy="3579849"/>
          </a:xfrm>
        </p:spPr>
        <p:txBody>
          <a:bodyPr>
            <a:normAutofit/>
          </a:bodyPr>
          <a:lstStyle/>
          <a:p>
            <a:pPr algn="l" rtl="0"/>
            <a:r>
              <a:rPr lang="en-US" sz="6600" dirty="0" smtClean="0"/>
              <a:t>Thanks For Listening</a:t>
            </a:r>
            <a:endParaRPr lang="ar-IQ" sz="6600" dirty="0"/>
          </a:p>
        </p:txBody>
      </p:sp>
    </p:spTree>
    <p:extLst>
      <p:ext uri="{BB962C8B-B14F-4D97-AF65-F5344CB8AC3E}">
        <p14:creationId xmlns:p14="http://schemas.microsoft.com/office/powerpoint/2010/main" val="23746738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زوايا">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TotalTime>
  <Words>314</Words>
  <Application>Microsoft Office PowerPoint</Application>
  <PresentationFormat>عرض على الشاشة (3:4)‏</PresentationFormat>
  <Paragraphs>27</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زوايا</vt:lpstr>
      <vt:lpstr>Increasing Depth of Intimacy</vt:lpstr>
      <vt:lpstr>Increasing Depth of Intimacy</vt:lpstr>
      <vt:lpstr>How To Listen Effectively</vt:lpstr>
      <vt:lpstr>Reflective Listening Practice</vt:lpstr>
      <vt:lpstr>What to Reflect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Depth of Intimacy</dc:title>
  <dc:creator>ALSAMIR</dc:creator>
  <cp:lastModifiedBy>ALSAMIR</cp:lastModifiedBy>
  <cp:revision>2</cp:revision>
  <dcterms:created xsi:type="dcterms:W3CDTF">2023-09-12T12:49:59Z</dcterms:created>
  <dcterms:modified xsi:type="dcterms:W3CDTF">2023-09-12T13:01:56Z</dcterms:modified>
</cp:coreProperties>
</file>