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65" r:id="rId5"/>
    <p:sldId id="259"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98" d="100"/>
          <a:sy n="98" d="100"/>
        </p:scale>
        <p:origin x="-49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55EC64A-DC9A-4F65-8D77-556ECD79F44C}" type="datetimeFigureOut">
              <a:rPr lang="ar-IQ" smtClean="0"/>
              <a:t>30/07/1443</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B00AE26F-0112-42EE-B438-AD5685F6DC46}"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55EC64A-DC9A-4F65-8D77-556ECD79F44C}" type="datetimeFigureOut">
              <a:rPr lang="ar-IQ" smtClean="0"/>
              <a:t>30/07/1443</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B00AE26F-0112-42EE-B438-AD5685F6DC4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55EC64A-DC9A-4F65-8D77-556ECD79F44C}" type="datetimeFigureOut">
              <a:rPr lang="ar-IQ" smtClean="0"/>
              <a:t>30/07/1443</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B00AE26F-0112-42EE-B438-AD5685F6DC4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55EC64A-DC9A-4F65-8D77-556ECD79F44C}" type="datetimeFigureOut">
              <a:rPr lang="ar-IQ" smtClean="0"/>
              <a:t>30/07/1443</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B00AE26F-0112-42EE-B438-AD5685F6DC4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55EC64A-DC9A-4F65-8D77-556ECD79F44C}" type="datetimeFigureOut">
              <a:rPr lang="ar-IQ" smtClean="0"/>
              <a:t>30/07/1443</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B00AE26F-0112-42EE-B438-AD5685F6DC46}"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55EC64A-DC9A-4F65-8D77-556ECD79F44C}" type="datetimeFigureOut">
              <a:rPr lang="ar-IQ" smtClean="0"/>
              <a:t>30/07/1443</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B00AE26F-0112-42EE-B438-AD5685F6DC46}"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55EC64A-DC9A-4F65-8D77-556ECD79F44C}" type="datetimeFigureOut">
              <a:rPr lang="ar-IQ" smtClean="0"/>
              <a:t>30/07/1443</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B00AE26F-0112-42EE-B438-AD5685F6DC46}"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55EC64A-DC9A-4F65-8D77-556ECD79F44C}" type="datetimeFigureOut">
              <a:rPr lang="ar-IQ" smtClean="0"/>
              <a:t>30/07/1443</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B00AE26F-0112-42EE-B438-AD5685F6DC4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55EC64A-DC9A-4F65-8D77-556ECD79F44C}" type="datetimeFigureOut">
              <a:rPr lang="ar-IQ" smtClean="0"/>
              <a:t>30/07/1443</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B00AE26F-0112-42EE-B438-AD5685F6DC46}"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55EC64A-DC9A-4F65-8D77-556ECD79F44C}" type="datetimeFigureOut">
              <a:rPr lang="ar-IQ" smtClean="0"/>
              <a:t>30/07/1443</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B00AE26F-0112-42EE-B438-AD5685F6DC46}"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55EC64A-DC9A-4F65-8D77-556ECD79F44C}" type="datetimeFigureOut">
              <a:rPr lang="ar-IQ" smtClean="0"/>
              <a:t>30/07/1443</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B00AE26F-0112-42EE-B438-AD5685F6DC46}"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55EC64A-DC9A-4F65-8D77-556ECD79F44C}" type="datetimeFigureOut">
              <a:rPr lang="ar-IQ" smtClean="0"/>
              <a:t>30/07/1443</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00AE26F-0112-42EE-B438-AD5685F6DC46}"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Linguistics For 2</a:t>
            </a:r>
            <a:r>
              <a:rPr lang="en-US" baseline="30000" dirty="0" smtClean="0"/>
              <a:t>nd</a:t>
            </a:r>
            <a:r>
              <a:rPr lang="en-US" dirty="0" smtClean="0"/>
              <a:t> Course </a:t>
            </a:r>
            <a:endParaRPr lang="ar-IQ" dirty="0"/>
          </a:p>
        </p:txBody>
      </p:sp>
      <p:sp>
        <p:nvSpPr>
          <p:cNvPr id="3" name="عنوان فرعي 2"/>
          <p:cNvSpPr>
            <a:spLocks noGrp="1"/>
          </p:cNvSpPr>
          <p:nvPr>
            <p:ph type="subTitle" idx="1"/>
          </p:nvPr>
        </p:nvSpPr>
        <p:spPr/>
        <p:txBody>
          <a:bodyPr>
            <a:normAutofit/>
          </a:bodyPr>
          <a:lstStyle/>
          <a:p>
            <a:r>
              <a:rPr lang="en-US" sz="4400" smtClean="0">
                <a:solidFill>
                  <a:schemeClr val="tx1"/>
                </a:solidFill>
              </a:rPr>
              <a:t>PPT1  </a:t>
            </a:r>
            <a:endParaRPr lang="ar-IQ" sz="4400" dirty="0">
              <a:solidFill>
                <a:schemeClr val="tx1"/>
              </a:solidFill>
            </a:endParaRPr>
          </a:p>
        </p:txBody>
      </p:sp>
    </p:spTree>
    <p:extLst>
      <p:ext uri="{BB962C8B-B14F-4D97-AF65-F5344CB8AC3E}">
        <p14:creationId xmlns:p14="http://schemas.microsoft.com/office/powerpoint/2010/main" val="203864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548680"/>
            <a:ext cx="7272808"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6064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276" y="980728"/>
            <a:ext cx="8428188"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1223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476672"/>
            <a:ext cx="7528880" cy="5771728"/>
          </a:xfrm>
        </p:spPr>
        <p:txBody>
          <a:bodyPr>
            <a:normAutofit fontScale="92500" lnSpcReduction="10000"/>
          </a:bodyPr>
          <a:lstStyle/>
          <a:p>
            <a:pPr marL="82296" indent="0" algn="l" rtl="0">
              <a:buNone/>
            </a:pPr>
            <a:r>
              <a:rPr lang="en-US" b="1" dirty="0" smtClean="0">
                <a:latin typeface="Times New Roman"/>
                <a:ea typeface="Calibri"/>
              </a:rPr>
              <a:t>-Some </a:t>
            </a:r>
            <a:r>
              <a:rPr lang="en-US" b="1" dirty="0">
                <a:latin typeface="Times New Roman"/>
                <a:ea typeface="Calibri"/>
              </a:rPr>
              <a:t>Characteristics of Human </a:t>
            </a:r>
            <a:r>
              <a:rPr lang="en-US" b="1" dirty="0" smtClean="0">
                <a:latin typeface="Times New Roman"/>
                <a:ea typeface="Calibri"/>
              </a:rPr>
              <a:t>Language:</a:t>
            </a:r>
          </a:p>
          <a:p>
            <a:pPr marL="82296" indent="0" algn="l" rtl="0">
              <a:buNone/>
            </a:pPr>
            <a:r>
              <a:rPr lang="en-US" dirty="0" smtClean="0">
                <a:latin typeface="Times New Roman"/>
                <a:ea typeface="Calibri"/>
              </a:rPr>
              <a:t>1. Language </a:t>
            </a:r>
            <a:r>
              <a:rPr lang="en-US" dirty="0">
                <a:latin typeface="Times New Roman"/>
                <a:ea typeface="Calibri"/>
              </a:rPr>
              <a:t>is </a:t>
            </a:r>
            <a:r>
              <a:rPr lang="en-US" dirty="0" smtClean="0">
                <a:latin typeface="Times New Roman"/>
                <a:ea typeface="Calibri"/>
              </a:rPr>
              <a:t>sound  2. </a:t>
            </a:r>
            <a:r>
              <a:rPr lang="en-US" dirty="0">
                <a:latin typeface="Times New Roman"/>
                <a:ea typeface="Calibri"/>
              </a:rPr>
              <a:t>Language is </a:t>
            </a:r>
            <a:r>
              <a:rPr lang="en-US" dirty="0" smtClean="0">
                <a:latin typeface="Times New Roman"/>
                <a:ea typeface="Calibri"/>
              </a:rPr>
              <a:t>systematic 3. </a:t>
            </a:r>
            <a:r>
              <a:rPr lang="en-US" dirty="0">
                <a:latin typeface="Times New Roman"/>
                <a:ea typeface="Calibri"/>
              </a:rPr>
              <a:t>Language is a system of </a:t>
            </a:r>
            <a:r>
              <a:rPr lang="en-US" dirty="0" smtClean="0">
                <a:latin typeface="Times New Roman"/>
                <a:ea typeface="Calibri"/>
              </a:rPr>
              <a:t>systems 4.</a:t>
            </a:r>
            <a:r>
              <a:rPr lang="en-US" dirty="0">
                <a:latin typeface="Times New Roman"/>
                <a:ea typeface="Calibri"/>
              </a:rPr>
              <a:t> Language is </a:t>
            </a:r>
            <a:r>
              <a:rPr lang="en-US" dirty="0" smtClean="0">
                <a:latin typeface="Times New Roman"/>
                <a:ea typeface="Calibri"/>
              </a:rPr>
              <a:t>meaningful </a:t>
            </a:r>
          </a:p>
          <a:p>
            <a:pPr marL="82296" indent="0" algn="l" rtl="0">
              <a:buNone/>
            </a:pPr>
            <a:r>
              <a:rPr lang="en-US" dirty="0" smtClean="0">
                <a:latin typeface="Times New Roman"/>
                <a:ea typeface="Calibri"/>
              </a:rPr>
              <a:t>5.</a:t>
            </a:r>
            <a:r>
              <a:rPr lang="en-US" dirty="0">
                <a:latin typeface="Times New Roman"/>
                <a:ea typeface="Calibri"/>
              </a:rPr>
              <a:t> Language is linear</a:t>
            </a:r>
            <a:r>
              <a:rPr lang="en-US" dirty="0" smtClean="0">
                <a:latin typeface="Times New Roman"/>
                <a:ea typeface="Calibri"/>
              </a:rPr>
              <a:t>  6. </a:t>
            </a:r>
            <a:r>
              <a:rPr lang="en-US" dirty="0">
                <a:latin typeface="Times New Roman"/>
                <a:ea typeface="Calibri"/>
              </a:rPr>
              <a:t>Language is </a:t>
            </a:r>
            <a:r>
              <a:rPr lang="en-US" dirty="0" smtClean="0">
                <a:latin typeface="Times New Roman"/>
                <a:ea typeface="Calibri"/>
              </a:rPr>
              <a:t>arbitrary    7. </a:t>
            </a:r>
            <a:r>
              <a:rPr lang="en-US" dirty="0">
                <a:latin typeface="Times New Roman"/>
                <a:ea typeface="Calibri"/>
              </a:rPr>
              <a:t>Language is </a:t>
            </a:r>
            <a:r>
              <a:rPr lang="en-US" dirty="0" smtClean="0">
                <a:latin typeface="Times New Roman"/>
                <a:ea typeface="Calibri"/>
              </a:rPr>
              <a:t>conventional  </a:t>
            </a:r>
          </a:p>
          <a:p>
            <a:pPr marL="82296" indent="0" algn="l" rtl="0">
              <a:buNone/>
            </a:pPr>
            <a:r>
              <a:rPr lang="en-US" dirty="0" smtClean="0">
                <a:latin typeface="Times New Roman"/>
                <a:ea typeface="Calibri"/>
              </a:rPr>
              <a:t>8.</a:t>
            </a:r>
            <a:r>
              <a:rPr lang="en-US" dirty="0">
                <a:latin typeface="Times New Roman"/>
                <a:ea typeface="Calibri"/>
              </a:rPr>
              <a:t> Language is a system of </a:t>
            </a:r>
            <a:r>
              <a:rPr lang="en-US" dirty="0" smtClean="0">
                <a:latin typeface="Times New Roman"/>
                <a:ea typeface="Calibri"/>
              </a:rPr>
              <a:t>contrasts </a:t>
            </a:r>
          </a:p>
          <a:p>
            <a:pPr marL="0" lvl="0" indent="0" algn="just" rtl="0">
              <a:lnSpc>
                <a:spcPct val="115000"/>
              </a:lnSpc>
              <a:spcAft>
                <a:spcPts val="1000"/>
              </a:spcAft>
              <a:buNone/>
            </a:pPr>
            <a:r>
              <a:rPr lang="en-US" dirty="0" smtClean="0">
                <a:latin typeface="Times New Roman"/>
                <a:ea typeface="Calibri"/>
              </a:rPr>
              <a:t> 9.</a:t>
            </a:r>
            <a:r>
              <a:rPr lang="en-US" dirty="0">
                <a:latin typeface="Times New Roman"/>
                <a:ea typeface="Calibri"/>
              </a:rPr>
              <a:t> Language is </a:t>
            </a:r>
            <a:r>
              <a:rPr lang="en-US" dirty="0" smtClean="0">
                <a:latin typeface="Times New Roman"/>
                <a:ea typeface="Calibri"/>
              </a:rPr>
              <a:t>unique  10.</a:t>
            </a:r>
            <a:r>
              <a:rPr lang="en-US" dirty="0">
                <a:latin typeface="Times New Roman"/>
                <a:ea typeface="Calibri"/>
              </a:rPr>
              <a:t> </a:t>
            </a:r>
            <a:r>
              <a:rPr lang="en-US" dirty="0" smtClean="0">
                <a:latin typeface="Times New Roman"/>
                <a:ea typeface="Calibri"/>
              </a:rPr>
              <a:t>Displacement   11.</a:t>
            </a:r>
            <a:r>
              <a:rPr lang="en-US" dirty="0">
                <a:latin typeface="Times New Roman"/>
                <a:ea typeface="Calibri"/>
                <a:cs typeface="Arial"/>
              </a:rPr>
              <a:t> Productivity / </a:t>
            </a:r>
            <a:r>
              <a:rPr lang="en-US" dirty="0" smtClean="0">
                <a:latin typeface="Times New Roman"/>
                <a:ea typeface="Calibri"/>
                <a:cs typeface="Arial"/>
              </a:rPr>
              <a:t>creativity  12.</a:t>
            </a:r>
            <a:r>
              <a:rPr lang="en-US" dirty="0">
                <a:latin typeface="Times New Roman"/>
                <a:ea typeface="Calibri"/>
                <a:cs typeface="Arial"/>
              </a:rPr>
              <a:t> Cultural transmission </a:t>
            </a:r>
            <a:endParaRPr lang="en-US" sz="2400" dirty="0">
              <a:latin typeface="Calibri"/>
              <a:ea typeface="Calibri"/>
              <a:cs typeface="Arial"/>
            </a:endParaRPr>
          </a:p>
          <a:p>
            <a:pPr marL="0" lvl="0" indent="0" algn="just" rtl="0">
              <a:lnSpc>
                <a:spcPct val="115000"/>
              </a:lnSpc>
              <a:spcAft>
                <a:spcPts val="1000"/>
              </a:spcAft>
              <a:buNone/>
            </a:pPr>
            <a:r>
              <a:rPr lang="en-US" dirty="0" smtClean="0">
                <a:latin typeface="Times New Roman"/>
                <a:ea typeface="Calibri"/>
                <a:cs typeface="Arial"/>
              </a:rPr>
              <a:t>13. </a:t>
            </a:r>
            <a:r>
              <a:rPr lang="en-US" sz="3500" dirty="0" smtClean="0">
                <a:latin typeface="Times New Roman"/>
                <a:ea typeface="Calibri"/>
              </a:rPr>
              <a:t>Discreteness   14. </a:t>
            </a:r>
            <a:r>
              <a:rPr lang="en-US" sz="3600" dirty="0">
                <a:latin typeface="Times New Roman"/>
                <a:ea typeface="Calibri"/>
                <a:cs typeface="Arial"/>
              </a:rPr>
              <a:t>Duality </a:t>
            </a:r>
            <a:endParaRPr lang="en-US" sz="2800" dirty="0">
              <a:latin typeface="Calibri"/>
              <a:ea typeface="Calibri"/>
              <a:cs typeface="Arial"/>
            </a:endParaRPr>
          </a:p>
          <a:p>
            <a:pPr marL="0" lvl="0" indent="0" algn="just" rtl="0">
              <a:lnSpc>
                <a:spcPct val="115000"/>
              </a:lnSpc>
              <a:spcAft>
                <a:spcPts val="1000"/>
              </a:spcAft>
              <a:buNone/>
            </a:pPr>
            <a:endParaRPr lang="en-US" sz="3500" dirty="0">
              <a:latin typeface="Calibri"/>
              <a:ea typeface="Calibri"/>
              <a:cs typeface="Arial"/>
            </a:endParaRPr>
          </a:p>
          <a:p>
            <a:pPr marL="82296" indent="0" algn="l" rtl="0">
              <a:buNone/>
            </a:pPr>
            <a:endParaRPr lang="ar-IQ" dirty="0"/>
          </a:p>
        </p:txBody>
      </p:sp>
    </p:spTree>
    <p:extLst>
      <p:ext uri="{BB962C8B-B14F-4D97-AF65-F5344CB8AC3E}">
        <p14:creationId xmlns:p14="http://schemas.microsoft.com/office/powerpoint/2010/main" val="85299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476672"/>
            <a:ext cx="7704856" cy="5514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4509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457200" y="908720"/>
            <a:ext cx="8229600" cy="5217443"/>
          </a:xfrm>
        </p:spPr>
        <p:txBody>
          <a:bodyPr>
            <a:normAutofit fontScale="40000" lnSpcReduction="20000"/>
          </a:bodyPr>
          <a:lstStyle/>
          <a:p>
            <a:pPr marL="0" lvl="0" indent="0" algn="just" rtl="0">
              <a:lnSpc>
                <a:spcPct val="115000"/>
              </a:lnSpc>
              <a:spcAft>
                <a:spcPts val="1000"/>
              </a:spcAft>
              <a:buNone/>
            </a:pPr>
            <a:r>
              <a:rPr lang="en-US" sz="5000" dirty="0" smtClean="0">
                <a:effectLst/>
                <a:latin typeface="Times New Roman"/>
                <a:ea typeface="Calibri"/>
                <a:cs typeface="Arial"/>
              </a:rPr>
              <a:t>2-Language is systematic:</a:t>
            </a:r>
            <a:endParaRPr lang="en-US" sz="5000" dirty="0">
              <a:ea typeface="Calibri"/>
              <a:cs typeface="Arial"/>
            </a:endParaRPr>
          </a:p>
          <a:p>
            <a:pPr indent="0" algn="just" rtl="0">
              <a:lnSpc>
                <a:spcPct val="115000"/>
              </a:lnSpc>
              <a:spcAft>
                <a:spcPts val="1000"/>
              </a:spcAft>
              <a:buNone/>
            </a:pPr>
            <a:r>
              <a:rPr lang="en-US" sz="5000" dirty="0" smtClean="0">
                <a:effectLst/>
                <a:latin typeface="Times New Roman"/>
                <a:ea typeface="Calibri"/>
                <a:cs typeface="Arial"/>
              </a:rPr>
              <a:t>All human languages are systematic, and each language has its own system. There must be a system to organize whatever language or dialect. It is describable in terms of a finite number of units that can combine only in a limited number of ways. It refers to the number of permissible combinations i.e. whatever the number of symbols not all the number of possible combination of sounds or grammatical units will occur e.g. the word order SVO is a permissible order in English, but not in Arabic where the order VSO is permissible. Moreover, with words "table"  and "stable", it is possible to add to each a suffix (-s) to give "tables" and "stables", but we can't add a prefix to "stable" that would give recognizable sequence in English., nor can we add another suffix to each. On phonological level, X—/</a:t>
            </a:r>
            <a:r>
              <a:rPr lang="en-US" sz="5000" dirty="0" err="1" smtClean="0">
                <a:effectLst/>
                <a:latin typeface="Times New Roman"/>
                <a:ea typeface="Calibri"/>
                <a:cs typeface="Arial"/>
              </a:rPr>
              <a:t>st</a:t>
            </a:r>
            <a:r>
              <a:rPr lang="en-US" sz="5000" dirty="0" smtClean="0">
                <a:effectLst/>
                <a:latin typeface="Times New Roman"/>
                <a:ea typeface="Calibri"/>
                <a:cs typeface="Arial"/>
              </a:rPr>
              <a:t>-/ is a possible combination in English, for example </a:t>
            </a:r>
            <a:r>
              <a:rPr lang="en-US" sz="5000" dirty="0" smtClean="0">
                <a:solidFill>
                  <a:srgbClr val="FF0000"/>
                </a:solidFill>
                <a:effectLst/>
                <a:latin typeface="Times New Roman"/>
                <a:ea typeface="Calibri"/>
                <a:cs typeface="Arial"/>
              </a:rPr>
              <a:t>“street” </a:t>
            </a:r>
            <a:r>
              <a:rPr lang="en-US" sz="5000" dirty="0" smtClean="0">
                <a:effectLst/>
                <a:latin typeface="Times New Roman"/>
                <a:ea typeface="Calibri"/>
                <a:cs typeface="Arial"/>
              </a:rPr>
              <a:t>while /</a:t>
            </a:r>
            <a:r>
              <a:rPr lang="en-US" sz="5000" dirty="0" err="1" smtClean="0">
                <a:effectLst/>
                <a:latin typeface="Times New Roman"/>
                <a:ea typeface="Calibri"/>
                <a:cs typeface="Arial"/>
              </a:rPr>
              <a:t>sz</a:t>
            </a:r>
            <a:r>
              <a:rPr lang="en-US" sz="5000" dirty="0" smtClean="0">
                <a:effectLst/>
                <a:latin typeface="Times New Roman"/>
                <a:ea typeface="Calibri"/>
                <a:cs typeface="Arial"/>
              </a:rPr>
              <a:t>-/is not. </a:t>
            </a:r>
            <a:endParaRPr lang="en-US" sz="5000" dirty="0">
              <a:ea typeface="Calibri"/>
              <a:cs typeface="Arial"/>
            </a:endParaRPr>
          </a:p>
          <a:p>
            <a:pPr marL="0" indent="0" algn="l">
              <a:buNone/>
            </a:pPr>
            <a:r>
              <a:rPr lang="en-US" dirty="0" smtClean="0"/>
              <a:t> </a:t>
            </a:r>
            <a:endParaRPr lang="ar-IQ" dirty="0"/>
          </a:p>
        </p:txBody>
      </p:sp>
    </p:spTree>
    <p:extLst>
      <p:ext uri="{BB962C8B-B14F-4D97-AF65-F5344CB8AC3E}">
        <p14:creationId xmlns:p14="http://schemas.microsoft.com/office/powerpoint/2010/main" val="2147412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85000" lnSpcReduction="20000"/>
          </a:bodyPr>
          <a:lstStyle/>
          <a:p>
            <a:pPr marL="0" lvl="0" indent="0" algn="just" rtl="0">
              <a:lnSpc>
                <a:spcPct val="115000"/>
              </a:lnSpc>
              <a:spcAft>
                <a:spcPts val="1000"/>
              </a:spcAft>
              <a:buNone/>
            </a:pPr>
            <a:r>
              <a:rPr lang="en-US" sz="2900" dirty="0" smtClean="0">
                <a:effectLst/>
                <a:latin typeface="Times New Roman"/>
                <a:ea typeface="Calibri"/>
                <a:cs typeface="Arial"/>
              </a:rPr>
              <a:t>3- Language is a system of systems:</a:t>
            </a:r>
            <a:endParaRPr lang="en-US" sz="2900" dirty="0">
              <a:ea typeface="Calibri"/>
              <a:cs typeface="Arial"/>
            </a:endParaRPr>
          </a:p>
          <a:p>
            <a:pPr indent="0" algn="just" rtl="0">
              <a:lnSpc>
                <a:spcPct val="115000"/>
              </a:lnSpc>
              <a:spcAft>
                <a:spcPts val="1000"/>
              </a:spcAft>
              <a:buNone/>
            </a:pPr>
            <a:r>
              <a:rPr lang="en-US" sz="2900" dirty="0" smtClean="0">
                <a:effectLst/>
                <a:latin typeface="Times New Roman"/>
                <a:ea typeface="Calibri"/>
                <a:cs typeface="Arial"/>
              </a:rPr>
              <a:t>Languages have both a phonological and a grammatical system, each with its proper units and rules of permissible combination and order. Units are not permitted to combine for several reasons: phonological, grammatical, stylistic, semantic. Language is a system of systems all of which operate simultaneously, but we can distinguish, for the sake of analysis, the units and combination rules proper to each. For example, there is no such word as "</a:t>
            </a:r>
            <a:r>
              <a:rPr lang="en-US" sz="2900" dirty="0" err="1" smtClean="0">
                <a:effectLst/>
                <a:latin typeface="Times New Roman"/>
                <a:ea typeface="Calibri"/>
                <a:cs typeface="Arial"/>
              </a:rPr>
              <a:t>gstable</a:t>
            </a:r>
            <a:r>
              <a:rPr lang="en-US" sz="2900" dirty="0" smtClean="0">
                <a:effectLst/>
                <a:latin typeface="Times New Roman"/>
                <a:ea typeface="Calibri"/>
                <a:cs typeface="Arial"/>
              </a:rPr>
              <a:t>" in English: also, there is no grammatical rule by which we can add another suffix to "tables".</a:t>
            </a:r>
            <a:endParaRPr lang="en-US" sz="2900" dirty="0">
              <a:ea typeface="Calibri"/>
              <a:cs typeface="Arial"/>
            </a:endParaRPr>
          </a:p>
          <a:p>
            <a:pPr algn="l"/>
            <a:endParaRPr lang="ar-IQ" dirty="0"/>
          </a:p>
        </p:txBody>
      </p:sp>
    </p:spTree>
    <p:extLst>
      <p:ext uri="{BB962C8B-B14F-4D97-AF65-F5344CB8AC3E}">
        <p14:creationId xmlns:p14="http://schemas.microsoft.com/office/powerpoint/2010/main" val="773283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85000" lnSpcReduction="20000"/>
          </a:bodyPr>
          <a:lstStyle/>
          <a:p>
            <a:pPr marL="0" lvl="0" indent="0" algn="just" rtl="0">
              <a:lnSpc>
                <a:spcPct val="115000"/>
              </a:lnSpc>
              <a:spcAft>
                <a:spcPts val="1000"/>
              </a:spcAft>
              <a:buNone/>
            </a:pPr>
            <a:r>
              <a:rPr lang="en-US" dirty="0" smtClean="0">
                <a:effectLst/>
                <a:latin typeface="Times New Roman"/>
                <a:ea typeface="Calibri"/>
                <a:cs typeface="Arial"/>
              </a:rPr>
              <a:t>4- Language is meaningful:</a:t>
            </a:r>
            <a:endParaRPr lang="en-US" sz="2400" dirty="0">
              <a:ea typeface="Calibri"/>
              <a:cs typeface="Arial"/>
            </a:endParaRPr>
          </a:p>
          <a:p>
            <a:pPr indent="0" algn="just" rtl="0">
              <a:lnSpc>
                <a:spcPct val="115000"/>
              </a:lnSpc>
              <a:spcAft>
                <a:spcPts val="1000"/>
              </a:spcAft>
              <a:buNone/>
            </a:pPr>
            <a:r>
              <a:rPr lang="en-US" dirty="0" smtClean="0">
                <a:effectLst/>
                <a:latin typeface="Times New Roman"/>
                <a:ea typeface="Calibri"/>
                <a:cs typeface="Arial"/>
              </a:rPr>
              <a:t>The sounds produced in speech are connected with almost every fact of human life and communication. There is, in fact, a relationship between the kinds of sounds speakers of various languages make and their environment. It is through  the learning of language that a child becomes an active member of the community. Moreover, the leaders in a society preserve and advance their leadership through their ability to communicate with people via the use of language. </a:t>
            </a:r>
            <a:endParaRPr lang="en-US" sz="2400" dirty="0">
              <a:ea typeface="Calibri"/>
              <a:cs typeface="Arial"/>
            </a:endParaRPr>
          </a:p>
          <a:p>
            <a:pPr algn="l"/>
            <a:endParaRPr lang="ar-IQ" dirty="0"/>
          </a:p>
        </p:txBody>
      </p:sp>
    </p:spTree>
    <p:extLst>
      <p:ext uri="{BB962C8B-B14F-4D97-AF65-F5344CB8AC3E}">
        <p14:creationId xmlns:p14="http://schemas.microsoft.com/office/powerpoint/2010/main" val="1481904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29600" cy="5073427"/>
          </a:xfrm>
        </p:spPr>
        <p:txBody>
          <a:bodyPr>
            <a:normAutofit fontScale="70000" lnSpcReduction="20000"/>
          </a:bodyPr>
          <a:lstStyle/>
          <a:p>
            <a:pPr marL="0" lvl="0" indent="0" algn="just" rtl="0">
              <a:lnSpc>
                <a:spcPct val="115000"/>
              </a:lnSpc>
              <a:spcAft>
                <a:spcPts val="1000"/>
              </a:spcAft>
              <a:buNone/>
            </a:pPr>
            <a:r>
              <a:rPr lang="en-US" sz="3400" dirty="0" smtClean="0">
                <a:effectLst/>
                <a:latin typeface="Times New Roman"/>
                <a:ea typeface="Calibri"/>
                <a:cs typeface="Arial"/>
              </a:rPr>
              <a:t>5-Language is linear: </a:t>
            </a:r>
            <a:endParaRPr lang="en-US" sz="3400" dirty="0">
              <a:ea typeface="Calibri"/>
              <a:cs typeface="Arial"/>
            </a:endParaRPr>
          </a:p>
          <a:p>
            <a:pPr indent="0" algn="just" rtl="0">
              <a:lnSpc>
                <a:spcPct val="115000"/>
              </a:lnSpc>
              <a:spcAft>
                <a:spcPts val="1000"/>
              </a:spcAft>
              <a:buNone/>
            </a:pPr>
            <a:r>
              <a:rPr lang="en-US" sz="3400" dirty="0" smtClean="0">
                <a:effectLst/>
                <a:latin typeface="Times New Roman"/>
                <a:ea typeface="Calibri"/>
                <a:cs typeface="Arial"/>
              </a:rPr>
              <a:t>A fundamental feature of a spoken language is that it is linear, since the sounds of language are produced by successive movements of the speech organs. Speech is linear in terms of time. We can represent language by using separate symbols for each sound and arranging the symbols in a linear succession that parallels the order in which the sounds are produced. For example, in spoken language linearity is realized in terms of time. Consequently, when we say </a:t>
            </a:r>
            <a:r>
              <a:rPr lang="en-US" sz="3400" dirty="0" smtClean="0">
                <a:solidFill>
                  <a:srgbClr val="FF0000"/>
                </a:solidFill>
                <a:effectLst/>
                <a:latin typeface="Times New Roman"/>
                <a:ea typeface="Calibri"/>
                <a:cs typeface="Arial"/>
              </a:rPr>
              <a:t>"cup", </a:t>
            </a:r>
            <a:r>
              <a:rPr lang="en-US" sz="3400" dirty="0" smtClean="0">
                <a:effectLst/>
                <a:latin typeface="Times New Roman"/>
                <a:ea typeface="Calibri"/>
                <a:cs typeface="Arial"/>
              </a:rPr>
              <a:t>for instance, first we pronounce /k/ then /ᴧ/ and finally /p/, one follows the order. In writing, linearity is realized in terms of space or distance, i.e. in writing "cup" we start from left to right, writing one letter after the other.   </a:t>
            </a:r>
            <a:endParaRPr lang="en-US" sz="3400" dirty="0">
              <a:ea typeface="Calibri"/>
              <a:cs typeface="Arial"/>
            </a:endParaRPr>
          </a:p>
          <a:p>
            <a:pPr algn="l"/>
            <a:endParaRPr lang="ar-IQ" dirty="0"/>
          </a:p>
        </p:txBody>
      </p:sp>
    </p:spTree>
    <p:extLst>
      <p:ext uri="{BB962C8B-B14F-4D97-AF65-F5344CB8AC3E}">
        <p14:creationId xmlns:p14="http://schemas.microsoft.com/office/powerpoint/2010/main" val="24355538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180</TotalTime>
  <Words>624</Words>
  <Application>Microsoft Office PowerPoint</Application>
  <PresentationFormat>عرض على الشاشة (3:4)‏</PresentationFormat>
  <Paragraphs>17</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انقلاب</vt:lpstr>
      <vt:lpstr>Linguistics For 2nd Course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Linguistics For 2nd Course</dc:title>
  <dc:creator>AL-barq</dc:creator>
  <cp:lastModifiedBy>AL-barq</cp:lastModifiedBy>
  <cp:revision>24</cp:revision>
  <dcterms:created xsi:type="dcterms:W3CDTF">2021-05-07T20:40:55Z</dcterms:created>
  <dcterms:modified xsi:type="dcterms:W3CDTF">2022-03-03T05:29:31Z</dcterms:modified>
</cp:coreProperties>
</file>