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B8ABB09-4A1D-463E-8065-109CC2B7EFAA}" type="datetimeFigureOut">
              <a:rPr lang="ar-SA" smtClean="0"/>
              <a:t>27/02/1445</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27/02/1445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27/02/1445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B8ABB09-4A1D-463E-8065-109CC2B7EFAA}" type="datetimeFigureOut">
              <a:rPr lang="ar-SA" smtClean="0"/>
              <a:t>27/02/1445</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B8ABB09-4A1D-463E-8065-109CC2B7EFAA}" type="datetimeFigureOut">
              <a:rPr lang="ar-SA" smtClean="0"/>
              <a:t>27/02/1445</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0B34F065-1154-456A-91E3-76DE8E75E17B}"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B8ABB09-4A1D-463E-8065-109CC2B7EFAA}" type="datetimeFigureOut">
              <a:rPr lang="ar-SA" smtClean="0"/>
              <a:t>27/02/1445</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B8ABB09-4A1D-463E-8065-109CC2B7EFAA}" type="datetimeFigureOut">
              <a:rPr lang="ar-SA" smtClean="0"/>
              <a:t>27/02/1445</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27/02/1445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B8ABB09-4A1D-463E-8065-109CC2B7EFAA}" type="datetimeFigureOut">
              <a:rPr lang="ar-SA" smtClean="0"/>
              <a:t>27/02/1445</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B8ABB09-4A1D-463E-8065-109CC2B7EFAA}" type="datetimeFigureOut">
              <a:rPr lang="ar-SA" smtClean="0"/>
              <a:t>27/02/1445</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B8ABB09-4A1D-463E-8065-109CC2B7EFAA}" type="datetimeFigureOut">
              <a:rPr lang="ar-SA" smtClean="0"/>
              <a:t>27/02/1445</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t>27/02/1445</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3504" y="2102991"/>
            <a:ext cx="8062912" cy="1470025"/>
          </a:xfrm>
        </p:spPr>
        <p:txBody>
          <a:bodyPr/>
          <a:lstStyle/>
          <a:p>
            <a:pPr algn="ctr" rtl="0"/>
            <a:r>
              <a:rPr lang="en-US" dirty="0"/>
              <a:t>Listening Tips</a:t>
            </a:r>
            <a:endParaRPr lang="ar-IQ" dirty="0"/>
          </a:p>
        </p:txBody>
      </p:sp>
      <p:sp>
        <p:nvSpPr>
          <p:cNvPr id="3" name="عنوان فرعي 2"/>
          <p:cNvSpPr>
            <a:spLocks noGrp="1"/>
          </p:cNvSpPr>
          <p:nvPr>
            <p:ph type="subTitle" idx="1"/>
          </p:nvPr>
        </p:nvSpPr>
        <p:spPr>
          <a:xfrm>
            <a:off x="539552" y="5420816"/>
            <a:ext cx="8062912" cy="1752600"/>
          </a:xfrm>
        </p:spPr>
        <p:txBody>
          <a:bodyPr/>
          <a:lstStyle/>
          <a:p>
            <a:pPr algn="ctr" rtl="0"/>
            <a:r>
              <a:rPr lang="en-US" dirty="0" smtClean="0">
                <a:solidFill>
                  <a:srgbClr val="FFFF00"/>
                </a:solidFill>
              </a:rPr>
              <a:t>By : </a:t>
            </a:r>
          </a:p>
          <a:p>
            <a:pPr algn="ctr" rtl="0"/>
            <a:r>
              <a:rPr lang="en-US" dirty="0" err="1" smtClean="0">
                <a:solidFill>
                  <a:srgbClr val="FFFF00"/>
                </a:solidFill>
              </a:rPr>
              <a:t>Ethar</a:t>
            </a:r>
            <a:r>
              <a:rPr lang="en-US" dirty="0" smtClean="0">
                <a:solidFill>
                  <a:srgbClr val="FFFF00"/>
                </a:solidFill>
              </a:rPr>
              <a:t> R. </a:t>
            </a:r>
            <a:r>
              <a:rPr lang="en-US" dirty="0" err="1" smtClean="0">
                <a:solidFill>
                  <a:srgbClr val="FFFF00"/>
                </a:solidFill>
              </a:rPr>
              <a:t>Abdullha</a:t>
            </a:r>
            <a:endParaRPr lang="ar-IQ" dirty="0">
              <a:solidFill>
                <a:srgbClr val="FFFF00"/>
              </a:solidFill>
            </a:endParaRPr>
          </a:p>
        </p:txBody>
      </p:sp>
    </p:spTree>
    <p:extLst>
      <p:ext uri="{BB962C8B-B14F-4D97-AF65-F5344CB8AC3E}">
        <p14:creationId xmlns:p14="http://schemas.microsoft.com/office/powerpoint/2010/main" val="2493188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59432"/>
            <a:ext cx="8229600" cy="1399032"/>
          </a:xfrm>
        </p:spPr>
        <p:txBody>
          <a:bodyPr/>
          <a:lstStyle/>
          <a:p>
            <a:r>
              <a:rPr lang="en-US" dirty="0"/>
              <a:t>Listening Tips</a:t>
            </a:r>
            <a:endParaRPr lang="ar-IQ" dirty="0"/>
          </a:p>
        </p:txBody>
      </p:sp>
      <p:sp>
        <p:nvSpPr>
          <p:cNvPr id="3" name="عنصر نائب للمحتوى 2"/>
          <p:cNvSpPr>
            <a:spLocks noGrp="1"/>
          </p:cNvSpPr>
          <p:nvPr>
            <p:ph idx="1"/>
          </p:nvPr>
        </p:nvSpPr>
        <p:spPr>
          <a:xfrm>
            <a:off x="-36512" y="657200"/>
            <a:ext cx="9001000" cy="5940152"/>
          </a:xfrm>
        </p:spPr>
        <p:txBody>
          <a:bodyPr>
            <a:noAutofit/>
          </a:bodyPr>
          <a:lstStyle/>
          <a:p>
            <a:pPr algn="l" rtl="0"/>
            <a:r>
              <a:rPr lang="en-US" sz="3200" b="1" dirty="0">
                <a:solidFill>
                  <a:srgbClr val="FFFF00"/>
                </a:solidFill>
              </a:rPr>
              <a:t>The speaker must stop frequently to allow the listener to respond- most people can only remember a few sentences worth of data</a:t>
            </a:r>
          </a:p>
          <a:p>
            <a:pPr algn="l" rtl="0"/>
            <a:endParaRPr lang="en-US" sz="3200" b="1" dirty="0">
              <a:solidFill>
                <a:srgbClr val="FFFF00"/>
              </a:solidFill>
            </a:endParaRPr>
          </a:p>
          <a:p>
            <a:pPr algn="l" rtl="0"/>
            <a:r>
              <a:rPr lang="en-US" sz="3200" b="1" dirty="0">
                <a:solidFill>
                  <a:srgbClr val="FFFF00"/>
                </a:solidFill>
              </a:rPr>
              <a:t>• If the listener is in doubt about the message they need to check it out</a:t>
            </a:r>
          </a:p>
          <a:p>
            <a:pPr algn="l" rtl="0"/>
            <a:endParaRPr lang="en-US" sz="3200" b="1" dirty="0">
              <a:solidFill>
                <a:srgbClr val="FFFF00"/>
              </a:solidFill>
            </a:endParaRPr>
          </a:p>
          <a:p>
            <a:pPr algn="l" rtl="0"/>
            <a:r>
              <a:rPr lang="en-US" sz="3200" b="1" dirty="0">
                <a:solidFill>
                  <a:srgbClr val="FFFF00"/>
                </a:solidFill>
              </a:rPr>
              <a:t>• Don't respond to just the meaning of the words-look for the feelings or intent beyond the words</a:t>
            </a:r>
            <a:endParaRPr lang="ar-IQ" sz="3200" b="1" dirty="0">
              <a:solidFill>
                <a:srgbClr val="FFFF00"/>
              </a:solidFill>
            </a:endParaRPr>
          </a:p>
        </p:txBody>
      </p:sp>
    </p:spTree>
    <p:extLst>
      <p:ext uri="{BB962C8B-B14F-4D97-AF65-F5344CB8AC3E}">
        <p14:creationId xmlns:p14="http://schemas.microsoft.com/office/powerpoint/2010/main" val="222576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38944" y="188640"/>
            <a:ext cx="8229600" cy="1399032"/>
          </a:xfrm>
        </p:spPr>
        <p:txBody>
          <a:bodyPr/>
          <a:lstStyle/>
          <a:p>
            <a:r>
              <a:rPr lang="en-US" dirty="0"/>
              <a:t>Do Not Ask Questions!</a:t>
            </a:r>
            <a:endParaRPr lang="ar-IQ" dirty="0"/>
          </a:p>
        </p:txBody>
      </p:sp>
      <p:sp>
        <p:nvSpPr>
          <p:cNvPr id="3" name="عنصر نائب للمحتوى 2"/>
          <p:cNvSpPr>
            <a:spLocks noGrp="1"/>
          </p:cNvSpPr>
          <p:nvPr>
            <p:ph idx="1"/>
          </p:nvPr>
        </p:nvSpPr>
        <p:spPr>
          <a:xfrm>
            <a:off x="43249" y="1628800"/>
            <a:ext cx="9108504" cy="5760640"/>
          </a:xfrm>
        </p:spPr>
        <p:txBody>
          <a:bodyPr>
            <a:noAutofit/>
          </a:bodyPr>
          <a:lstStyle/>
          <a:p>
            <a:pPr algn="l" rtl="0"/>
            <a:r>
              <a:rPr lang="en-US" sz="2400" b="1" dirty="0">
                <a:solidFill>
                  <a:srgbClr val="FFFF00"/>
                </a:solidFill>
              </a:rPr>
              <a:t>Except to clarify</a:t>
            </a:r>
          </a:p>
          <a:p>
            <a:pPr algn="l" rtl="0"/>
            <a:endParaRPr lang="en-US" sz="2400" b="1" dirty="0">
              <a:solidFill>
                <a:srgbClr val="FFFF00"/>
              </a:solidFill>
            </a:endParaRPr>
          </a:p>
          <a:p>
            <a:pPr algn="l" rtl="0"/>
            <a:r>
              <a:rPr lang="en-US" sz="2400" b="1" dirty="0">
                <a:solidFill>
                  <a:srgbClr val="FFFF00"/>
                </a:solidFill>
              </a:rPr>
              <a:t>In this process questions only take the speaker away from what they are thinking or feeling- particularly disastrous are "why questions</a:t>
            </a:r>
            <a:r>
              <a:rPr lang="en-US" sz="2400" b="1" dirty="0" smtClean="0">
                <a:solidFill>
                  <a:srgbClr val="FFFF00"/>
                </a:solidFill>
              </a:rPr>
              <a:t>"</a:t>
            </a:r>
            <a:endParaRPr lang="en-US" sz="2400" b="1" dirty="0">
              <a:solidFill>
                <a:srgbClr val="FFFF00"/>
              </a:solidFill>
            </a:endParaRPr>
          </a:p>
          <a:p>
            <a:pPr algn="l" rtl="0"/>
            <a:r>
              <a:rPr lang="en-US" sz="2400" b="1" dirty="0">
                <a:solidFill>
                  <a:srgbClr val="FFFF00"/>
                </a:solidFill>
              </a:rPr>
              <a:t>Only clarification-type questions are useful: I'm not sure I understood you is this what you meant</a:t>
            </a:r>
            <a:r>
              <a:rPr lang="en-US" sz="2400" b="1" dirty="0" smtClean="0">
                <a:solidFill>
                  <a:srgbClr val="FFFF00"/>
                </a:solidFill>
              </a:rPr>
              <a:t>?</a:t>
            </a:r>
            <a:endParaRPr lang="en-US" sz="2400" b="1" dirty="0">
              <a:solidFill>
                <a:srgbClr val="FFFF00"/>
              </a:solidFill>
            </a:endParaRPr>
          </a:p>
        </p:txBody>
      </p:sp>
    </p:spTree>
    <p:extLst>
      <p:ext uri="{BB962C8B-B14F-4D97-AF65-F5344CB8AC3E}">
        <p14:creationId xmlns:p14="http://schemas.microsoft.com/office/powerpoint/2010/main" val="2832429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980728"/>
            <a:ext cx="8229600" cy="4572000"/>
          </a:xfrm>
        </p:spPr>
        <p:txBody>
          <a:bodyPr>
            <a:normAutofit lnSpcReduction="10000"/>
          </a:bodyPr>
          <a:lstStyle/>
          <a:p>
            <a:pPr algn="l" rtl="0"/>
            <a:r>
              <a:rPr lang="en-US" sz="3200" b="1" dirty="0">
                <a:solidFill>
                  <a:srgbClr val="FFFF00"/>
                </a:solidFill>
              </a:rPr>
              <a:t>If you don't understand what they are saying let them know, or ask them to say it another way</a:t>
            </a:r>
          </a:p>
          <a:p>
            <a:pPr algn="l" rtl="0"/>
            <a:r>
              <a:rPr lang="en-US" sz="3200" b="1" dirty="0">
                <a:solidFill>
                  <a:srgbClr val="FFFF00"/>
                </a:solidFill>
              </a:rPr>
              <a:t>Be empathic and nonjudgmental. You can be accepting and respectful of the person and their feelings and beliefs without invalidating or giving up your own position or without agreeing with the accuracy and validity of their view</a:t>
            </a:r>
            <a:endParaRPr lang="ar-IQ" sz="3200" b="1" dirty="0">
              <a:solidFill>
                <a:srgbClr val="FFFF00"/>
              </a:solidFill>
            </a:endParaRPr>
          </a:p>
          <a:p>
            <a:endParaRPr lang="ar-IQ" dirty="0"/>
          </a:p>
        </p:txBody>
      </p:sp>
    </p:spTree>
    <p:extLst>
      <p:ext uri="{BB962C8B-B14F-4D97-AF65-F5344CB8AC3E}">
        <p14:creationId xmlns:p14="http://schemas.microsoft.com/office/powerpoint/2010/main" val="2427072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59432"/>
            <a:ext cx="8229600" cy="1399032"/>
          </a:xfrm>
        </p:spPr>
        <p:txBody>
          <a:bodyPr/>
          <a:lstStyle/>
          <a:p>
            <a:r>
              <a:rPr lang="en-US" dirty="0"/>
              <a:t>Helpful Phrases</a:t>
            </a:r>
            <a:endParaRPr lang="ar-IQ" dirty="0"/>
          </a:p>
        </p:txBody>
      </p:sp>
      <p:sp>
        <p:nvSpPr>
          <p:cNvPr id="3" name="عنصر نائب للمحتوى 2"/>
          <p:cNvSpPr>
            <a:spLocks noGrp="1"/>
          </p:cNvSpPr>
          <p:nvPr>
            <p:ph idx="1"/>
          </p:nvPr>
        </p:nvSpPr>
        <p:spPr>
          <a:xfrm>
            <a:off x="0" y="692696"/>
            <a:ext cx="9036496" cy="4572000"/>
          </a:xfrm>
        </p:spPr>
        <p:txBody>
          <a:bodyPr>
            <a:noAutofit/>
          </a:bodyPr>
          <a:lstStyle/>
          <a:p>
            <a:pPr algn="l" rtl="0"/>
            <a:r>
              <a:rPr lang="en-US" sz="3200" b="1" dirty="0">
                <a:solidFill>
                  <a:srgbClr val="FFFF00"/>
                </a:solidFill>
              </a:rPr>
              <a:t>If you think you understand:</a:t>
            </a:r>
          </a:p>
          <a:p>
            <a:pPr algn="l" rtl="0"/>
            <a:endParaRPr lang="en-US" sz="3200" b="1" dirty="0">
              <a:solidFill>
                <a:srgbClr val="FFFF00"/>
              </a:solidFill>
            </a:endParaRPr>
          </a:p>
          <a:p>
            <a:pPr algn="l" rtl="0"/>
            <a:r>
              <a:rPr lang="en-US" sz="3200" b="1" dirty="0">
                <a:solidFill>
                  <a:srgbClr val="FFFF00"/>
                </a:solidFill>
              </a:rPr>
              <a:t>• I'm </a:t>
            </a:r>
            <a:r>
              <a:rPr lang="en-US" sz="3200" b="1">
                <a:solidFill>
                  <a:srgbClr val="FFFF00"/>
                </a:solidFill>
              </a:rPr>
              <a:t>sensing </a:t>
            </a:r>
            <a:r>
              <a:rPr lang="en-US" sz="3200" b="1" smtClean="0">
                <a:solidFill>
                  <a:srgbClr val="FFFF00"/>
                </a:solidFill>
              </a:rPr>
              <a:t>that , I </a:t>
            </a:r>
            <a:r>
              <a:rPr lang="en-US" sz="3200" b="1" dirty="0">
                <a:solidFill>
                  <a:srgbClr val="FFFF00"/>
                </a:solidFill>
              </a:rPr>
              <a:t>wonder if, I get the impression that, It seems that, What I hear you saying is, You mean, You believe</a:t>
            </a:r>
          </a:p>
          <a:p>
            <a:pPr algn="l" rtl="0"/>
            <a:endParaRPr lang="en-US" sz="3200" b="1" dirty="0">
              <a:solidFill>
                <a:srgbClr val="FFFF00"/>
              </a:solidFill>
            </a:endParaRPr>
          </a:p>
          <a:p>
            <a:pPr algn="l" rtl="0"/>
            <a:r>
              <a:rPr lang="en-US" sz="3200" b="1" dirty="0">
                <a:solidFill>
                  <a:srgbClr val="FFFF00"/>
                </a:solidFill>
              </a:rPr>
              <a:t>If you don't understand;</a:t>
            </a:r>
          </a:p>
          <a:p>
            <a:pPr algn="l" rtl="0"/>
            <a:endParaRPr lang="en-US" sz="3200" b="1" dirty="0">
              <a:solidFill>
                <a:srgbClr val="FFFF00"/>
              </a:solidFill>
            </a:endParaRPr>
          </a:p>
          <a:p>
            <a:pPr algn="l" rtl="0"/>
            <a:r>
              <a:rPr lang="en-US" sz="3200" b="1" dirty="0">
                <a:solidFill>
                  <a:srgbClr val="FFFF00"/>
                </a:solidFill>
              </a:rPr>
              <a:t>Could it be, I wonder if, I'm not sure I'm with you but, Correct me if I'm wrong but, This is what LAP hear you saying</a:t>
            </a:r>
            <a:endParaRPr lang="ar-IQ" sz="3200" b="1" dirty="0">
              <a:solidFill>
                <a:srgbClr val="FFFF00"/>
              </a:solidFill>
            </a:endParaRPr>
          </a:p>
        </p:txBody>
      </p:sp>
    </p:spTree>
    <p:extLst>
      <p:ext uri="{BB962C8B-B14F-4D97-AF65-F5344CB8AC3E}">
        <p14:creationId xmlns:p14="http://schemas.microsoft.com/office/powerpoint/2010/main" val="191370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746904"/>
            <a:ext cx="8229600" cy="1474184"/>
          </a:xfrm>
        </p:spPr>
        <p:txBody>
          <a:bodyPr>
            <a:normAutofit/>
          </a:bodyPr>
          <a:lstStyle/>
          <a:p>
            <a:pPr marL="64008" indent="0" algn="ctr" rtl="0">
              <a:buNone/>
            </a:pPr>
            <a:r>
              <a:rPr lang="en-US" sz="6600" dirty="0" smtClean="0"/>
              <a:t>Thanks For Listening</a:t>
            </a:r>
            <a:endParaRPr lang="ar-IQ" sz="6600" dirty="0"/>
          </a:p>
        </p:txBody>
      </p:sp>
    </p:spTree>
    <p:extLst>
      <p:ext uri="{BB962C8B-B14F-4D97-AF65-F5344CB8AC3E}">
        <p14:creationId xmlns:p14="http://schemas.microsoft.com/office/powerpoint/2010/main" val="302102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250</Words>
  <Application>Microsoft Office PowerPoint</Application>
  <PresentationFormat>عرض على الشاشة (3:4)‏</PresentationFormat>
  <Paragraphs>25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حيوية</vt:lpstr>
      <vt:lpstr>Listening Tips</vt:lpstr>
      <vt:lpstr>Listening Tips</vt:lpstr>
      <vt:lpstr>Do Not Ask Questions!</vt:lpstr>
      <vt:lpstr>عرض تقديمي في PowerPoint</vt:lpstr>
      <vt:lpstr>Helpful Phrases</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Listening Tips</dc:title>
  <dc:creator>ALSAMIR</dc:creator>
  <cp:lastModifiedBy>ALSAMIR</cp:lastModifiedBy>
  <cp:revision>1</cp:revision>
  <dcterms:created xsi:type="dcterms:W3CDTF">2023-09-12T13:02:15Z</dcterms:created>
  <dcterms:modified xsi:type="dcterms:W3CDTF">2023-09-12T13:11:50Z</dcterms:modified>
</cp:coreProperties>
</file>