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7A24B4-4020-4466-B2A2-D0C7A1A58D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5161B1-EE7C-46A8-867D-EFB596C32B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1470025"/>
          </a:xfrm>
        </p:spPr>
        <p:txBody>
          <a:bodyPr/>
          <a:lstStyle/>
          <a:p>
            <a:r>
              <a:rPr lang="en-US" dirty="0" smtClean="0"/>
              <a:t>Oral Communication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Dr. </a:t>
            </a:r>
            <a:r>
              <a:rPr lang="en-US" dirty="0" err="1"/>
              <a:t>M</a:t>
            </a:r>
            <a:r>
              <a:rPr lang="en-US" dirty="0" err="1" smtClean="0"/>
              <a:t>aysaa</a:t>
            </a:r>
            <a:r>
              <a:rPr lang="en-US" dirty="0" smtClean="0"/>
              <a:t> R. </a:t>
            </a:r>
            <a:r>
              <a:rPr lang="en-US" dirty="0" err="1" smtClean="0"/>
              <a:t>Jewad</a:t>
            </a:r>
            <a:endParaRPr lang="en-US" dirty="0" smtClean="0"/>
          </a:p>
          <a:p>
            <a:r>
              <a:rPr lang="en-US" dirty="0" smtClean="0"/>
              <a:t>College of Basic Education/ </a:t>
            </a:r>
            <a:r>
              <a:rPr lang="en-US" dirty="0" err="1" smtClean="0"/>
              <a:t>Diyala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5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Topics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Weather- Sport- Entertainment</a:t>
            </a:r>
          </a:p>
          <a:p>
            <a:r>
              <a:rPr lang="en-US" dirty="0" smtClean="0"/>
              <a:t>Hobbies- Books- Time</a:t>
            </a:r>
          </a:p>
          <a:p>
            <a:r>
              <a:rPr lang="en-US" dirty="0" smtClean="0"/>
              <a:t>Hometown- Travel – Studies/Major</a:t>
            </a:r>
          </a:p>
          <a:p>
            <a:r>
              <a:rPr lang="en-US" dirty="0" smtClean="0"/>
              <a:t>Food- Fashion- News</a:t>
            </a:r>
          </a:p>
          <a:p>
            <a:r>
              <a:rPr lang="en-US" dirty="0" smtClean="0"/>
              <a:t>At the Airport</a:t>
            </a:r>
          </a:p>
          <a:p>
            <a:r>
              <a:rPr lang="en-US" dirty="0" smtClean="0"/>
              <a:t>At the Restaurant</a:t>
            </a:r>
          </a:p>
          <a:p>
            <a:r>
              <a:rPr lang="en-US" dirty="0" smtClean="0"/>
              <a:t>At the Doctors’</a:t>
            </a:r>
          </a:p>
          <a:p>
            <a:r>
              <a:rPr lang="en-US" dirty="0" smtClean="0"/>
              <a:t>At the Shop/ Supermarket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3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entire question.</a:t>
            </a:r>
          </a:p>
          <a:p>
            <a:r>
              <a:rPr lang="en-US" dirty="0" smtClean="0"/>
              <a:t>Answer it in Your mind First.</a:t>
            </a:r>
          </a:p>
          <a:p>
            <a:r>
              <a:rPr lang="en-US" dirty="0" smtClean="0"/>
              <a:t>Eliminate Wrong answers</a:t>
            </a:r>
          </a:p>
          <a:p>
            <a:r>
              <a:rPr lang="en-US" dirty="0" smtClean="0"/>
              <a:t>Select the best answer</a:t>
            </a:r>
          </a:p>
          <a:p>
            <a:r>
              <a:rPr lang="en-US" dirty="0" smtClean="0"/>
              <a:t>Read every answer option</a:t>
            </a:r>
          </a:p>
          <a:p>
            <a:r>
              <a:rPr lang="en-US" dirty="0" smtClean="0"/>
              <a:t>Make an educated guess</a:t>
            </a:r>
          </a:p>
          <a:p>
            <a:r>
              <a:rPr lang="en-US" dirty="0" smtClean="0"/>
              <a:t>Choose the right 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1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Vocabularies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Weather: cloudy, stormy , humid, dry, rainy, dusty, foggy, windy, cold, hot.</a:t>
            </a:r>
          </a:p>
          <a:p>
            <a:r>
              <a:rPr lang="en-US" dirty="0" smtClean="0"/>
              <a:t>Sports: football, volleyball, baseball, golf, swimming, skiing, swimming, tennis, baseball</a:t>
            </a:r>
          </a:p>
          <a:p>
            <a:r>
              <a:rPr lang="en-US" dirty="0" smtClean="0"/>
              <a:t>Entertainment:  Reading, writing, Travelling, swimming, hunting, drawing, playing+ any game or sport</a:t>
            </a:r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3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best friend. What do you like most about him/her?</a:t>
            </a:r>
          </a:p>
          <a:p>
            <a:r>
              <a:rPr lang="en-US" dirty="0" smtClean="0"/>
              <a:t>Handsome/ beautiful/ gorgeous</a:t>
            </a:r>
          </a:p>
          <a:p>
            <a:r>
              <a:rPr lang="en-US" dirty="0" smtClean="0"/>
              <a:t>Generous</a:t>
            </a:r>
          </a:p>
          <a:p>
            <a:r>
              <a:rPr lang="en-US" dirty="0" smtClean="0"/>
              <a:t>Clever- smart, intelligent</a:t>
            </a:r>
          </a:p>
          <a:p>
            <a:r>
              <a:rPr lang="en-US" dirty="0" smtClean="0"/>
              <a:t>Loyal, faithful</a:t>
            </a:r>
          </a:p>
          <a:p>
            <a:r>
              <a:rPr lang="en-US" dirty="0" smtClean="0"/>
              <a:t>Optimistic vs. Pessimistic</a:t>
            </a:r>
          </a:p>
          <a:p>
            <a:r>
              <a:rPr lang="en-US" dirty="0" smtClean="0"/>
              <a:t>Kind, merciful, generous, vs. miser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83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the Questions and Answers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1. Where are you from?    a. His name’s Brad.</a:t>
            </a:r>
          </a:p>
          <a:p>
            <a:r>
              <a:rPr lang="en-US" dirty="0" smtClean="0"/>
              <a:t>2.What’s her name?    b. He’s from </a:t>
            </a:r>
            <a:r>
              <a:rPr lang="en-US" dirty="0" err="1" smtClean="0"/>
              <a:t>Jorden</a:t>
            </a:r>
            <a:endParaRPr lang="en-US" dirty="0" smtClean="0"/>
          </a:p>
          <a:p>
            <a:r>
              <a:rPr lang="en-US" dirty="0" smtClean="0"/>
              <a:t>3. What’s his name?   c. It’s in Canada.</a:t>
            </a:r>
          </a:p>
          <a:p>
            <a:r>
              <a:rPr lang="en-US" dirty="0" smtClean="0"/>
              <a:t>4. Where’s he from?  d. I’m from Turkey.</a:t>
            </a:r>
          </a:p>
          <a:p>
            <a:r>
              <a:rPr lang="en-US" dirty="0" smtClean="0"/>
              <a:t>5. How are you?       e. Her name’s Tara.</a:t>
            </a:r>
          </a:p>
          <a:p>
            <a:r>
              <a:rPr lang="en-US" dirty="0" smtClean="0"/>
              <a:t>6.What’s this in English? f. It’s a computer</a:t>
            </a:r>
          </a:p>
          <a:p>
            <a:r>
              <a:rPr lang="en-US" dirty="0" smtClean="0"/>
              <a:t>7. Where’s Montreal?   g. It’s a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best answer: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My brother’s …… He works in a small French restaurant. (a. a waiter b. a shop assistant c. a secretary)</a:t>
            </a:r>
          </a:p>
          <a:p>
            <a:r>
              <a:rPr lang="en-US" sz="2400" dirty="0" smtClean="0"/>
              <a:t>Please ……. The piano now. The children are asleep.</a:t>
            </a:r>
          </a:p>
          <a:p>
            <a:pPr marL="82296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(a. don’t play  b. no play c. not to play)</a:t>
            </a:r>
          </a:p>
          <a:p>
            <a:r>
              <a:rPr lang="en-US" sz="2400" dirty="0" smtClean="0"/>
              <a:t>My brother likes </a:t>
            </a:r>
            <a:r>
              <a:rPr lang="en-US" sz="2400" dirty="0" err="1" smtClean="0"/>
              <a:t>Madona</a:t>
            </a:r>
            <a:r>
              <a:rPr lang="en-US" sz="2400" dirty="0" smtClean="0"/>
              <a:t>, but he … </a:t>
            </a:r>
            <a:r>
              <a:rPr lang="en-US" sz="2400" dirty="0" err="1" smtClean="0"/>
              <a:t>Shakera</a:t>
            </a:r>
            <a:r>
              <a:rPr lang="en-US" sz="2400" dirty="0" smtClean="0"/>
              <a:t>.</a:t>
            </a:r>
          </a:p>
          <a:p>
            <a:pPr marL="82296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 a. likes  b. don’t like  c. doesn’t like)</a:t>
            </a:r>
          </a:p>
          <a:p>
            <a:r>
              <a:rPr lang="en-US" sz="2400" dirty="0" smtClean="0"/>
              <a:t>Where …………………?</a:t>
            </a:r>
          </a:p>
          <a:p>
            <a:pPr marL="82296" indent="0">
              <a:buNone/>
            </a:pPr>
            <a:r>
              <a:rPr lang="en-US" sz="2400" dirty="0" smtClean="0"/>
              <a:t>(a. do you work  b. You do work  c. you work …</a:t>
            </a:r>
          </a:p>
          <a:p>
            <a:pPr marL="82296" indent="0">
              <a:buNone/>
            </a:pPr>
            <a:r>
              <a:rPr lang="en-US" sz="2400" dirty="0" smtClean="0"/>
              <a:t>What do you say if someone said to you. “Thanks very much”? ……………..</a:t>
            </a:r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37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Situational Conversations </a:t>
            </a:r>
            <a:br>
              <a:rPr lang="en-US" dirty="0" smtClean="0"/>
            </a:br>
            <a:r>
              <a:rPr lang="en-US" dirty="0" smtClean="0"/>
              <a:t>Sample 1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Ali: did Sally go to the bank this morning?</a:t>
            </a:r>
          </a:p>
          <a:p>
            <a:r>
              <a:rPr lang="en-US" dirty="0" err="1" smtClean="0"/>
              <a:t>Hasan</a:t>
            </a:r>
            <a:r>
              <a:rPr lang="en-US" dirty="0" smtClean="0"/>
              <a:t>: Yes she did, she got a new checking account.</a:t>
            </a:r>
          </a:p>
          <a:p>
            <a:r>
              <a:rPr lang="en-US" dirty="0" smtClean="0"/>
              <a:t>What does </a:t>
            </a:r>
            <a:r>
              <a:rPr lang="en-US" dirty="0" err="1" smtClean="0"/>
              <a:t>Hasan</a:t>
            </a:r>
            <a:r>
              <a:rPr lang="en-US" dirty="0" smtClean="0"/>
              <a:t> imply?</a:t>
            </a:r>
          </a:p>
          <a:p>
            <a:pPr marL="596646" indent="-514350">
              <a:buAutoNum type="alphaUcPeriod"/>
            </a:pPr>
            <a:r>
              <a:rPr lang="en-US" dirty="0" smtClean="0"/>
              <a:t>Sally wanted to check up on the bank.</a:t>
            </a:r>
          </a:p>
          <a:p>
            <a:pPr marL="596646" indent="-514350">
              <a:buAutoNum type="alphaUcPeriod"/>
            </a:pPr>
            <a:r>
              <a:rPr lang="en-US" dirty="0" smtClean="0"/>
              <a:t>Sally wrote several checks.</a:t>
            </a:r>
          </a:p>
          <a:p>
            <a:pPr marL="596646" indent="-514350">
              <a:buAutoNum type="alphaUcPeriod"/>
            </a:pPr>
            <a:r>
              <a:rPr lang="en-US" dirty="0"/>
              <a:t> </a:t>
            </a:r>
            <a:r>
              <a:rPr lang="en-US" dirty="0" smtClean="0"/>
              <a:t>a new checking account was opened.</a:t>
            </a:r>
          </a:p>
          <a:p>
            <a:pPr marL="596646" indent="-514350">
              <a:buAutoNum type="alphaUcPeriod"/>
            </a:pPr>
            <a:r>
              <a:rPr lang="en-US" dirty="0" smtClean="0"/>
              <a:t>Sally checked on the </a:t>
            </a:r>
            <a:r>
              <a:rPr lang="en-US" dirty="0" err="1" smtClean="0"/>
              <a:t>banlance</a:t>
            </a:r>
            <a:r>
              <a:rPr lang="en-US" dirty="0" smtClean="0"/>
              <a:t> in her account.</a:t>
            </a:r>
          </a:p>
        </p:txBody>
      </p:sp>
    </p:spTree>
    <p:extLst>
      <p:ext uri="{BB962C8B-B14F-4D97-AF65-F5344CB8AC3E}">
        <p14:creationId xmlns:p14="http://schemas.microsoft.com/office/powerpoint/2010/main" val="2093063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Tom: This weather is killing me. I can’t breathe.</a:t>
            </a:r>
          </a:p>
          <a:p>
            <a:r>
              <a:rPr lang="en-US" dirty="0" smtClean="0"/>
              <a:t>Tanya: I thought you liked hot weather.</a:t>
            </a:r>
          </a:p>
          <a:p>
            <a:r>
              <a:rPr lang="en-US" sz="2400" b="1" dirty="0" smtClean="0"/>
              <a:t>What do you infer from this conversation?</a:t>
            </a:r>
          </a:p>
          <a:p>
            <a:r>
              <a:rPr lang="en-US" sz="2400" dirty="0" smtClean="0"/>
              <a:t>A. Tom is upset because of the weather.</a:t>
            </a:r>
          </a:p>
          <a:p>
            <a:r>
              <a:rPr lang="en-US" sz="2400" dirty="0" smtClean="0"/>
              <a:t>B. the weather is very cold.</a:t>
            </a:r>
          </a:p>
          <a:p>
            <a:r>
              <a:rPr lang="en-US" sz="2400" dirty="0" smtClean="0"/>
              <a:t>C. Tanya likes the hot weather</a:t>
            </a:r>
          </a:p>
          <a:p>
            <a:r>
              <a:rPr lang="en-US" sz="2400" dirty="0" smtClean="0"/>
              <a:t>D. Tom is comfortable with the </a:t>
            </a:r>
            <a:r>
              <a:rPr lang="en-US" sz="2400" dirty="0" err="1" smtClean="0"/>
              <a:t>waether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7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3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Sami: Billy really made a big mistake this time.</a:t>
            </a:r>
          </a:p>
          <a:p>
            <a:r>
              <a:rPr lang="en-US" dirty="0" smtClean="0"/>
              <a:t>Noor: Yes, he forget to turn in his research paper.</a:t>
            </a:r>
          </a:p>
          <a:p>
            <a:r>
              <a:rPr lang="en-US" b="1" dirty="0" smtClean="0"/>
              <a:t>What does Noor say about Billy?</a:t>
            </a:r>
          </a:p>
          <a:p>
            <a:r>
              <a:rPr lang="en-US" sz="2800" dirty="0" smtClean="0"/>
              <a:t>A. It was the first time he made a mistake.</a:t>
            </a:r>
          </a:p>
          <a:p>
            <a:r>
              <a:rPr lang="en-US" sz="2800" dirty="0" smtClean="0"/>
              <a:t>B. He forgot to write his paper.</a:t>
            </a:r>
          </a:p>
          <a:p>
            <a:r>
              <a:rPr lang="en-US" sz="2800" dirty="0" smtClean="0"/>
              <a:t>C. he turned in the paper in the wrong place.</a:t>
            </a:r>
          </a:p>
          <a:p>
            <a:r>
              <a:rPr lang="en-US" sz="2800" dirty="0" smtClean="0"/>
              <a:t>D. he did not remember to submit his assignment.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1866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useful Terms in Situational Conversations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</a:t>
            </a:r>
            <a:r>
              <a:rPr lang="ar-IQ" dirty="0" smtClean="0"/>
              <a:t>يقترح</a:t>
            </a:r>
          </a:p>
          <a:p>
            <a:r>
              <a:rPr lang="en-US" dirty="0" smtClean="0"/>
              <a:t>Imply </a:t>
            </a:r>
            <a:r>
              <a:rPr lang="ar-IQ" dirty="0" smtClean="0"/>
              <a:t>يشير الى – يتضمن</a:t>
            </a:r>
          </a:p>
          <a:p>
            <a:r>
              <a:rPr lang="en-US" dirty="0" smtClean="0"/>
              <a:t>Refer to </a:t>
            </a:r>
            <a:r>
              <a:rPr lang="ar-IQ" dirty="0" smtClean="0"/>
              <a:t> يشير الى</a:t>
            </a:r>
            <a:endParaRPr lang="en-US" dirty="0" smtClean="0"/>
          </a:p>
          <a:p>
            <a:r>
              <a:rPr lang="en-US" dirty="0" smtClean="0"/>
              <a:t>Say </a:t>
            </a:r>
            <a:r>
              <a:rPr lang="ar-IQ" dirty="0" smtClean="0"/>
              <a:t>يقول</a:t>
            </a:r>
          </a:p>
          <a:p>
            <a:r>
              <a:rPr lang="en-US" dirty="0" smtClean="0"/>
              <a:t>Mean </a:t>
            </a:r>
            <a:r>
              <a:rPr lang="ar-IQ" dirty="0" smtClean="0"/>
              <a:t>يقصد</a:t>
            </a:r>
          </a:p>
          <a:p>
            <a:r>
              <a:rPr lang="en-US" dirty="0" smtClean="0"/>
              <a:t>Infer </a:t>
            </a:r>
            <a:r>
              <a:rPr lang="ar-IQ" dirty="0" smtClean="0"/>
              <a:t>يستنتج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8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B</a:t>
            </a:r>
            <a:r>
              <a:rPr lang="en-US" dirty="0" smtClean="0"/>
              <a:t>asic Personal Information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name?</a:t>
            </a:r>
          </a:p>
          <a:p>
            <a:r>
              <a:rPr lang="en-US" dirty="0" smtClean="0"/>
              <a:t>- My name is ……</a:t>
            </a:r>
          </a:p>
          <a:p>
            <a:r>
              <a:rPr lang="en-US" dirty="0" smtClean="0"/>
              <a:t>How old are you?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Iam</a:t>
            </a:r>
            <a:r>
              <a:rPr lang="en-US" dirty="0" smtClean="0"/>
              <a:t> 25 years old.</a:t>
            </a:r>
          </a:p>
          <a:p>
            <a:r>
              <a:rPr lang="en-US" dirty="0" smtClean="0"/>
              <a:t>What’s your marital status?/ Are you married?</a:t>
            </a:r>
          </a:p>
          <a:p>
            <a:r>
              <a:rPr lang="en-US" dirty="0" smtClean="0"/>
              <a:t>I am single ( or married) / Yes, I </a:t>
            </a:r>
            <a:r>
              <a:rPr lang="en-US" dirty="0" err="1" smtClean="0"/>
              <a:t>amor</a:t>
            </a:r>
            <a:r>
              <a:rPr lang="en-US" dirty="0" smtClean="0"/>
              <a:t> No, </a:t>
            </a:r>
            <a:r>
              <a:rPr lang="en-US" dirty="0" err="1" smtClean="0"/>
              <a:t>Iam</a:t>
            </a:r>
            <a:r>
              <a:rPr lang="en-US" dirty="0" smtClean="0"/>
              <a:t>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64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the Lecture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en-US" sz="4800" dirty="0" smtClean="0"/>
          </a:p>
          <a:p>
            <a:pPr marL="82296" indent="0" algn="ctr">
              <a:buNone/>
            </a:pPr>
            <a:r>
              <a:rPr lang="en-US" sz="4800" dirty="0" smtClean="0"/>
              <a:t>Thanks</a:t>
            </a:r>
          </a:p>
          <a:p>
            <a:pPr marL="82296" indent="0" algn="ctr">
              <a:buNone/>
            </a:pPr>
            <a:endParaRPr lang="en-US" sz="4800" dirty="0" smtClean="0"/>
          </a:p>
          <a:p>
            <a:pPr marL="82296" indent="0" algn="ctr">
              <a:buNone/>
            </a:pPr>
            <a:r>
              <a:rPr lang="en-US" sz="4800" dirty="0" smtClean="0"/>
              <a:t>Wish You All the Success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662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Information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live? What’s you address?</a:t>
            </a:r>
          </a:p>
          <a:p>
            <a:pPr marL="0" indent="0">
              <a:buNone/>
            </a:pPr>
            <a:r>
              <a:rPr lang="en-US" dirty="0" smtClean="0"/>
              <a:t> - I live in </a:t>
            </a:r>
            <a:r>
              <a:rPr lang="en-US" dirty="0" err="1" smtClean="0"/>
              <a:t>Diyala</a:t>
            </a:r>
            <a:r>
              <a:rPr lang="en-US" dirty="0" smtClean="0"/>
              <a:t>, </a:t>
            </a:r>
            <a:r>
              <a:rPr lang="en-US" dirty="0" err="1"/>
              <a:t>B</a:t>
            </a:r>
            <a:r>
              <a:rPr lang="en-US" dirty="0" err="1" smtClean="0"/>
              <a:t>aquba</a:t>
            </a:r>
            <a:r>
              <a:rPr lang="en-US" dirty="0" smtClean="0"/>
              <a:t>, </a:t>
            </a:r>
            <a:r>
              <a:rPr lang="en-US" dirty="0" err="1" smtClean="0"/>
              <a:t>Mu’alimeen</a:t>
            </a:r>
            <a:r>
              <a:rPr lang="en-US" dirty="0" smtClean="0"/>
              <a:t> QTR 402, </a:t>
            </a:r>
            <a:r>
              <a:rPr lang="en-US" dirty="0" err="1" smtClean="0"/>
              <a:t>st.</a:t>
            </a:r>
            <a:r>
              <a:rPr lang="en-US" dirty="0" smtClean="0"/>
              <a:t> 72, </a:t>
            </a:r>
            <a:r>
              <a:rPr lang="en-US" dirty="0" err="1" smtClean="0"/>
              <a:t>H.No</a:t>
            </a:r>
            <a:r>
              <a:rPr lang="en-US" dirty="0" smtClean="0"/>
              <a:t>. 22.</a:t>
            </a:r>
          </a:p>
          <a:p>
            <a:r>
              <a:rPr lang="en-US" dirty="0" smtClean="0"/>
              <a:t>What’s your </a:t>
            </a:r>
            <a:r>
              <a:rPr lang="en-US" dirty="0" err="1" smtClean="0"/>
              <a:t>nationalty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 am Iraqi/ Egyptian/ Moroccan/ Lebanese, Kuwaiti / Indian/ American/ British/Chinese</a:t>
            </a:r>
            <a:r>
              <a:rPr lang="en-US" dirty="0"/>
              <a:t>/</a:t>
            </a:r>
            <a:r>
              <a:rPr lang="en-US" dirty="0" smtClean="0"/>
              <a:t> Spanish/ Japanese… etc.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5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Morning/Afternoon/ Evening/ Night</a:t>
            </a:r>
          </a:p>
          <a:p>
            <a:r>
              <a:rPr lang="en-US" dirty="0" smtClean="0"/>
              <a:t>How are you=How are you doing= How is it going with you</a:t>
            </a:r>
            <a:r>
              <a:rPr lang="en-US" dirty="0"/>
              <a:t>=</a:t>
            </a:r>
            <a:r>
              <a:rPr lang="en-US" dirty="0" smtClean="0"/>
              <a:t> What’s up= Howdy= how is life treating you?</a:t>
            </a:r>
          </a:p>
          <a:p>
            <a:r>
              <a:rPr lang="en-US" dirty="0" smtClean="0"/>
              <a:t>Have a great(good) day/ night/ time</a:t>
            </a:r>
          </a:p>
          <a:p>
            <a:r>
              <a:rPr lang="en-US" dirty="0" smtClean="0"/>
              <a:t>Have a nice trip.</a:t>
            </a:r>
          </a:p>
          <a:p>
            <a:r>
              <a:rPr lang="en-US" dirty="0" smtClean="0"/>
              <a:t>See you soon/ tomorrow/ next week …etc.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2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the weather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weather isn’t it?</a:t>
            </a:r>
            <a:r>
              <a:rPr lang="ar-IQ" dirty="0" smtClean="0"/>
              <a:t> </a:t>
            </a:r>
            <a:r>
              <a:rPr lang="ar-IQ" dirty="0"/>
              <a:t>جو لطيف أليس </a:t>
            </a:r>
            <a:r>
              <a:rPr lang="ar-IQ" dirty="0" smtClean="0"/>
              <a:t>كذألك</a:t>
            </a:r>
            <a:r>
              <a:rPr lang="en-US" dirty="0" smtClean="0"/>
              <a:t> </a:t>
            </a:r>
            <a:endParaRPr lang="ar-IQ" dirty="0" smtClean="0"/>
          </a:p>
          <a:p>
            <a:r>
              <a:rPr lang="en-US" dirty="0"/>
              <a:t>or </a:t>
            </a:r>
            <a:r>
              <a:rPr lang="en-US" dirty="0" smtClean="0"/>
              <a:t>Nice</a:t>
            </a:r>
            <a:r>
              <a:rPr lang="ar-IQ" dirty="0" smtClean="0"/>
              <a:t>)</a:t>
            </a:r>
            <a:r>
              <a:rPr lang="en-US" dirty="0" smtClean="0"/>
              <a:t> </a:t>
            </a:r>
            <a:r>
              <a:rPr lang="en-US" dirty="0"/>
              <a:t>terrific, </a:t>
            </a:r>
            <a:r>
              <a:rPr lang="en-US" dirty="0" smtClean="0"/>
              <a:t>beautiful</a:t>
            </a:r>
            <a:r>
              <a:rPr lang="ar-IQ" dirty="0" smtClean="0"/>
              <a:t>(</a:t>
            </a:r>
            <a:r>
              <a:rPr lang="en-US" dirty="0" smtClean="0"/>
              <a:t> </a:t>
            </a:r>
            <a:r>
              <a:rPr lang="en-US" dirty="0"/>
              <a:t>view, isn’t </a:t>
            </a:r>
            <a:r>
              <a:rPr lang="en-US" dirty="0" smtClean="0"/>
              <a:t>it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It’s cloudy/ rainy/ decimal/ sunny …etc.</a:t>
            </a:r>
          </a:p>
          <a:p>
            <a:r>
              <a:rPr lang="en-US" dirty="0" smtClean="0"/>
              <a:t>Some useful vocabularies: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Restaurant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waiter : Would you like to order now ?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Customer : Yes I'd like a chicken and vegetable salad please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5600" b="1" dirty="0">
                <a:ea typeface="Calibri"/>
                <a:cs typeface="Times New Roman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Waiter : Sure anything else ?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Customer : Yes , can I have a cheese burger and chips , please?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Waiter:  Yes of course. And what would you like to drink ?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Customer : coke and mineral water, please .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5600" b="1" dirty="0">
                <a:ea typeface="Calibri"/>
                <a:cs typeface="Times New Roman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Waiter : Yes of course . Would you like to desert ?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Customer : Yes, I'd like an apple pie and ice cream.</a:t>
            </a:r>
            <a:endParaRPr lang="en-US" sz="4000" b="1" dirty="0">
              <a:ea typeface="Calibri"/>
              <a:cs typeface="Arial"/>
            </a:endParaRPr>
          </a:p>
          <a:p>
            <a:pPr marL="173736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4000" b="1" dirty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600" b="1" dirty="0" smtClean="0">
                <a:effectLst/>
                <a:latin typeface="Times New Roman"/>
                <a:ea typeface="Calibri"/>
                <a:cs typeface="Arial"/>
              </a:rPr>
              <a:t>Waiter : You order me sir . anything else ?</a:t>
            </a:r>
            <a:endParaRPr lang="en-US" sz="4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54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Restaurant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479800" algn="l"/>
              </a:tabLst>
            </a:pPr>
            <a:endParaRPr lang="en-US" sz="1800" b="1" dirty="0" smtClean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Customer: No , thank you, but can we have the bill please ?</a:t>
            </a:r>
            <a:endParaRPr lang="en-US" sz="1800" b="1" dirty="0" smtClean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1800" b="1" dirty="0" smtClean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Waiter: certainly , its 95$ in total .</a:t>
            </a:r>
            <a:endParaRPr lang="en-US" sz="1800" b="1" dirty="0" smtClean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1800" b="1" dirty="0" smtClean="0"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Customer :Here's 100$ , you can keep the 5$ as a tip.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1000" dirty="0" smtClean="0">
              <a:ea typeface="Calibri"/>
              <a:cs typeface="Arial"/>
            </a:endParaRPr>
          </a:p>
          <a:p>
            <a:r>
              <a:rPr lang="en-US" b="1" dirty="0" smtClean="0">
                <a:effectLst/>
                <a:latin typeface="Times New Roman"/>
                <a:ea typeface="Calibri"/>
              </a:rPr>
              <a:t>Waiter: Thank you sir .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3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Airport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rtl="1">
              <a:lnSpc>
                <a:spcPct val="115000"/>
              </a:lnSpc>
              <a:spcBef>
                <a:spcPts val="0"/>
              </a:spcBef>
            </a:pPr>
            <a:endParaRPr lang="en-US" sz="1800" dirty="0" smtClean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latin typeface="Times New Roman"/>
                <a:ea typeface="Calibri"/>
                <a:cs typeface="Arial"/>
              </a:rPr>
              <a:t>Employee : Can I have your ticket &amp; passport , please ?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 rtl="1">
              <a:lnSpc>
                <a:spcPct val="115000"/>
              </a:lnSpc>
              <a:spcBef>
                <a:spcPts val="0"/>
              </a:spcBef>
            </a:pPr>
            <a:endParaRPr lang="en-US" sz="1800" dirty="0" smtClean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ar-IQ" sz="4400" b="1" dirty="0" smtClean="0">
                <a:latin typeface="Calibri"/>
                <a:ea typeface="Calibri"/>
                <a:cs typeface="Times New Roman"/>
              </a:rPr>
              <a:t>نعم </a:t>
            </a:r>
            <a:r>
              <a:rPr lang="ar-IQ" sz="4400" b="1" dirty="0">
                <a:latin typeface="Calibri"/>
                <a:ea typeface="Calibri"/>
                <a:cs typeface="Times New Roman"/>
              </a:rPr>
              <a:t>تفضل</a:t>
            </a:r>
            <a:r>
              <a:rPr lang="en-US" sz="4400" b="1" dirty="0">
                <a:latin typeface="Times New Roman"/>
                <a:ea typeface="Calibri"/>
                <a:cs typeface="Arial"/>
              </a:rPr>
              <a:t>Passenger: yes here you are 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 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 Employee : How many bags have you got ?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ar-IQ" sz="4400" b="1" dirty="0">
                <a:latin typeface="Calibri"/>
                <a:ea typeface="Calibri"/>
                <a:cs typeface="Times New Roman"/>
              </a:rPr>
              <a:t> 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Passenger : Two bags.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 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Employee : Did you pack your bags yourself ?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400" b="1" dirty="0">
                <a:latin typeface="Calibri"/>
                <a:ea typeface="Calibri"/>
                <a:cs typeface="Times New Roman"/>
              </a:rPr>
              <a:t>هل انت رزمت حقائبك؟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passenger: yes I did .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ar-SA" sz="4400" b="1" dirty="0">
                <a:latin typeface="Calibri"/>
                <a:ea typeface="Calibri"/>
                <a:cs typeface="Times New Roman"/>
              </a:rPr>
              <a:t> 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</a:pPr>
            <a:r>
              <a:rPr lang="en-US" sz="4400" b="1" dirty="0">
                <a:latin typeface="Times New Roman"/>
                <a:ea typeface="Calibri"/>
                <a:cs typeface="Arial"/>
              </a:rPr>
              <a:t>Employee: Have you got any sharp Items in your hand bag?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400" b="1" dirty="0">
                <a:latin typeface="Calibri"/>
                <a:ea typeface="Calibri"/>
                <a:cs typeface="Times New Roman"/>
              </a:rPr>
              <a:t>الحقيبة اليدوية التي تحمل مع المسافر داخل الطائرة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173736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IQ" sz="4400" b="1" dirty="0">
                <a:latin typeface="Calibri"/>
                <a:ea typeface="Calibri"/>
                <a:cs typeface="Times New Roman"/>
              </a:rPr>
              <a:t> 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82296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9873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Airport (2)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96733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250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339</TotalTime>
  <Words>886</Words>
  <Application>Microsoft Office PowerPoint</Application>
  <PresentationFormat>عرض على الشاشة (3:4)‏</PresentationFormat>
  <Paragraphs>153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انقلاب</vt:lpstr>
      <vt:lpstr>Oral Communication</vt:lpstr>
      <vt:lpstr>Some Basic Personal Information</vt:lpstr>
      <vt:lpstr>Personal Information</vt:lpstr>
      <vt:lpstr>Greetings</vt:lpstr>
      <vt:lpstr>Talking about the weather</vt:lpstr>
      <vt:lpstr>At the Restaurant</vt:lpstr>
      <vt:lpstr>At the Restaurant</vt:lpstr>
      <vt:lpstr>At the Airport</vt:lpstr>
      <vt:lpstr>At the Airport (2)</vt:lpstr>
      <vt:lpstr>Conversation Topics</vt:lpstr>
      <vt:lpstr>Strategies:</vt:lpstr>
      <vt:lpstr>Some common Vocabularies</vt:lpstr>
      <vt:lpstr>Questions</vt:lpstr>
      <vt:lpstr>Match the Questions and Answers</vt:lpstr>
      <vt:lpstr>Choose the best answer: </vt:lpstr>
      <vt:lpstr>Situational Conversations  Sample 1</vt:lpstr>
      <vt:lpstr>Sample 2</vt:lpstr>
      <vt:lpstr>Sample 3</vt:lpstr>
      <vt:lpstr>Some useful Terms in Situational Conversations</vt:lpstr>
      <vt:lpstr>End of the Lecture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Communication</dc:title>
  <dc:creator>DELL</dc:creator>
  <cp:lastModifiedBy>DELL</cp:lastModifiedBy>
  <cp:revision>13</cp:revision>
  <dcterms:created xsi:type="dcterms:W3CDTF">2023-02-08T16:13:37Z</dcterms:created>
  <dcterms:modified xsi:type="dcterms:W3CDTF">2023-02-08T21:53:18Z</dcterms:modified>
</cp:coreProperties>
</file>