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F19357-05E5-45F1-9270-91EC1D3BB66B}" type="datetimeFigureOut">
              <a:rPr lang="ar-IQ" smtClean="0"/>
              <a:t>14/10/1442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F50138-1861-4CED-889E-93DC9E5BD75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1872207"/>
          </a:xfrm>
        </p:spPr>
        <p:txBody>
          <a:bodyPr>
            <a:normAutofit/>
          </a:bodyPr>
          <a:lstStyle/>
          <a:p>
            <a:pPr indent="228600" algn="just" rtl="0">
              <a:spcAft>
                <a:spcPts val="100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Second: School of Structural Grammar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>
            <a:normAutofit fontScale="77500" lnSpcReduction="20000"/>
          </a:bodyPr>
          <a:lstStyle/>
          <a:p>
            <a:pPr indent="22860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According to </a:t>
            </a:r>
            <a:r>
              <a:rPr lang="en-US" sz="36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structuralists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language is a system of structure which consisted of  sub-structure—they are all interrelated. Language can be seen as consisting of three levels: grammar, phonology and semantics.</a:t>
            </a:r>
            <a:endParaRPr lang="en-US" sz="3600" dirty="0">
              <a:solidFill>
                <a:srgbClr val="FF0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215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1487553" cy="9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1619672" y="4286036"/>
            <a:ext cx="1483399" cy="941958"/>
            <a:chOff x="164822" y="1832289"/>
            <a:chExt cx="1483399" cy="941958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164822" y="1832289"/>
              <a:ext cx="1483399" cy="9419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192411" y="1859878"/>
              <a:ext cx="1428221" cy="88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phonology</a:t>
              </a:r>
              <a:endParaRPr lang="ar-SA" sz="1400" kern="120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3842390" y="4258447"/>
            <a:ext cx="1483399" cy="941958"/>
            <a:chOff x="1977866" y="1870391"/>
            <a:chExt cx="1483399" cy="941958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1977866" y="1870391"/>
              <a:ext cx="1483399" cy="9419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مستطيل 9"/>
            <p:cNvSpPr/>
            <p:nvPr/>
          </p:nvSpPr>
          <p:spPr>
            <a:xfrm>
              <a:off x="2005455" y="1897980"/>
              <a:ext cx="1428221" cy="88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syntax</a:t>
              </a:r>
            </a:p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+</a:t>
              </a:r>
            </a:p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morphology</a:t>
              </a:r>
              <a:endParaRPr lang="ar-SA" sz="1400" kern="1200" dirty="0"/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5878903" y="4230858"/>
            <a:ext cx="1483399" cy="941958"/>
            <a:chOff x="3790910" y="1832289"/>
            <a:chExt cx="1483399" cy="941958"/>
          </a:xfrm>
        </p:grpSpPr>
        <p:sp>
          <p:nvSpPr>
            <p:cNvPr id="15" name="مستطيل مستدير الزوايا 14"/>
            <p:cNvSpPr/>
            <p:nvPr/>
          </p:nvSpPr>
          <p:spPr>
            <a:xfrm>
              <a:off x="3790910" y="1832289"/>
              <a:ext cx="1483399" cy="9419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مستطيل 15"/>
            <p:cNvSpPr/>
            <p:nvPr/>
          </p:nvSpPr>
          <p:spPr>
            <a:xfrm>
              <a:off x="3818499" y="1859878"/>
              <a:ext cx="1428221" cy="88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semantics </a:t>
              </a:r>
              <a:endParaRPr lang="ar-SA" sz="1400" kern="1200"/>
            </a:p>
          </p:txBody>
        </p:sp>
      </p:grpSp>
      <p:cxnSp>
        <p:nvCxnSpPr>
          <p:cNvPr id="20" name="رابط مستقيم 19"/>
          <p:cNvCxnSpPr/>
          <p:nvPr/>
        </p:nvCxnSpPr>
        <p:spPr>
          <a:xfrm>
            <a:off x="2107769" y="3394129"/>
            <a:ext cx="4531157" cy="1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5" idx="0"/>
          </p:cNvCxnSpPr>
          <p:nvPr/>
        </p:nvCxnSpPr>
        <p:spPr>
          <a:xfrm>
            <a:off x="6620602" y="3412471"/>
            <a:ext cx="1" cy="818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026" idx="2"/>
          </p:cNvCxnSpPr>
          <p:nvPr/>
        </p:nvCxnSpPr>
        <p:spPr>
          <a:xfrm>
            <a:off x="4451681" y="2861794"/>
            <a:ext cx="0" cy="1369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>
            <a:off x="2123728" y="3412471"/>
            <a:ext cx="0" cy="755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29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Issues of Structural Grammar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200" dirty="0" smtClean="0">
                <a:effectLst/>
                <a:latin typeface="Times New Roman"/>
                <a:ea typeface="Calibri"/>
                <a:cs typeface="Arial"/>
              </a:rPr>
              <a:t>1. Strictly speaking, grammar consists of morphology (word-structure) and syntax (sentence-structure). They felt that meaning was a poor guide to the linguistic analysis of structure. </a:t>
            </a:r>
            <a:endParaRPr lang="en-US" sz="32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236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2800" dirty="0" smtClean="0">
                <a:effectLst/>
                <a:latin typeface="Times New Roman"/>
                <a:ea typeface="Calibri"/>
                <a:cs typeface="Arial"/>
              </a:rPr>
              <a:t>2. </a:t>
            </a:r>
            <a:r>
              <a:rPr lang="en-US" sz="10000" dirty="0" smtClean="0">
                <a:effectLst/>
                <a:latin typeface="Times New Roman"/>
                <a:ea typeface="Calibri"/>
                <a:cs typeface="Arial"/>
              </a:rPr>
              <a:t>Instead of defining a noun as the name of a person or an object, they began looking for other devices to identify a noun such as:</a:t>
            </a:r>
            <a:endParaRPr lang="en-US" sz="10000" dirty="0">
              <a:ea typeface="Calibri"/>
              <a:cs typeface="Arial"/>
            </a:endParaRPr>
          </a:p>
          <a:p>
            <a:pPr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The arguments became heated.</a:t>
            </a:r>
          </a:p>
          <a:p>
            <a:pPr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0000" dirty="0" smtClean="0">
                <a:effectLst/>
                <a:latin typeface="Times New Roman"/>
                <a:ea typeface="Calibri"/>
                <a:cs typeface="Arial"/>
              </a:rPr>
              <a:t>The word "arguments" can be recognized as a noun since it can be preceded by the definite article </a:t>
            </a:r>
            <a:r>
              <a:rPr lang="en-US" sz="1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"the"</a:t>
            </a:r>
            <a:r>
              <a:rPr lang="en-US" sz="10000" dirty="0" smtClean="0">
                <a:effectLst/>
                <a:latin typeface="Times New Roman"/>
                <a:ea typeface="Calibri"/>
                <a:cs typeface="Arial"/>
              </a:rPr>
              <a:t> and being inflected by </a:t>
            </a:r>
            <a:r>
              <a:rPr lang="en-US" sz="1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"-s"</a:t>
            </a:r>
            <a:r>
              <a:rPr lang="en-US" sz="10000" dirty="0" smtClean="0">
                <a:effectLst/>
                <a:latin typeface="Times New Roman"/>
                <a:ea typeface="Calibri"/>
                <a:cs typeface="Arial"/>
              </a:rPr>
              <a:t> plural. Moreover, it follows the verb "become" and having the suffix </a:t>
            </a:r>
            <a:r>
              <a:rPr lang="en-US" sz="1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"-</a:t>
            </a:r>
            <a:r>
              <a:rPr lang="en-US" sz="10000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ment</a:t>
            </a:r>
            <a:r>
              <a:rPr lang="en-US" sz="1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". </a:t>
            </a:r>
            <a:r>
              <a:rPr lang="en-US" sz="10000" dirty="0" smtClean="0">
                <a:effectLst/>
                <a:latin typeface="Times New Roman"/>
                <a:ea typeface="Calibri"/>
                <a:cs typeface="Arial"/>
              </a:rPr>
              <a:t>That is, they attempted to analyze grammatical elements structurally rather than semantically. </a:t>
            </a:r>
            <a:endParaRPr lang="en-US" sz="100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582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85000" lnSpcReduction="10000"/>
          </a:bodyPr>
          <a:lstStyle/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300" dirty="0" smtClean="0">
                <a:effectLst/>
                <a:latin typeface="Times New Roman"/>
                <a:ea typeface="Calibri"/>
                <a:cs typeface="Arial"/>
              </a:rPr>
              <a:t>3. </a:t>
            </a:r>
            <a:r>
              <a:rPr lang="en-US" sz="3200" dirty="0" smtClean="0">
                <a:effectLst/>
                <a:latin typeface="Times New Roman"/>
                <a:ea typeface="Calibri"/>
                <a:cs typeface="Arial"/>
              </a:rPr>
              <a:t>They collected data from native speaker's speech of English. They concentrated on speech rather than writing as they believed that writing is not a perfect representation of speech. Language is first of all speech , we begin to speak before we write. </a:t>
            </a:r>
            <a:endParaRPr lang="en-US" sz="32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5622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200" dirty="0" smtClean="0">
                <a:effectLst/>
                <a:latin typeface="Times New Roman"/>
                <a:ea typeface="Calibri"/>
                <a:cs typeface="Arial"/>
              </a:rPr>
              <a:t>4. They analyzed language synchronically but not diachronically—they describe language at a particular period of time regardless of its history. </a:t>
            </a:r>
            <a:endParaRPr lang="en-US" sz="32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415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500" dirty="0" smtClean="0">
                <a:effectLst/>
                <a:latin typeface="Times New Roman"/>
                <a:ea typeface="Calibri"/>
                <a:cs typeface="Arial"/>
              </a:rPr>
              <a:t>5. </a:t>
            </a:r>
            <a:r>
              <a:rPr lang="en-US" sz="3600" dirty="0" smtClean="0">
                <a:effectLst/>
                <a:latin typeface="Times New Roman"/>
                <a:ea typeface="Calibri"/>
                <a:cs typeface="Arial"/>
              </a:rPr>
              <a:t>They believed in language usage and language change—languages change from older into nearer (as the case with English: old E., mid E., and modern E.). </a:t>
            </a:r>
            <a:endParaRPr lang="en-US" sz="36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225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 fontScale="92500"/>
          </a:bodyPr>
          <a:lstStyle/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200" dirty="0" smtClean="0">
                <a:effectLst/>
                <a:latin typeface="Times New Roman"/>
                <a:ea typeface="Calibri"/>
                <a:cs typeface="Arial"/>
              </a:rPr>
              <a:t>6. They showed interest in the study of structure of all languages. </a:t>
            </a:r>
            <a:endParaRPr lang="en-US" sz="3200" dirty="0">
              <a:ea typeface="Calibri"/>
              <a:cs typeface="Arial"/>
            </a:endParaRPr>
          </a:p>
          <a:p>
            <a:pPr marL="0" lvl="0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3200" dirty="0" smtClean="0">
                <a:effectLst/>
                <a:latin typeface="Times New Roman"/>
                <a:ea typeface="Calibri"/>
                <a:cs typeface="Arial"/>
              </a:rPr>
              <a:t>7. They didn't believe in the distinction between primitive and civilized languages or between standard and colloquial ones, (as each one has its own unique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4640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462</TotalTime>
  <Words>323</Words>
  <Application>Microsoft Office PowerPoint</Application>
  <PresentationFormat>عرض على الشاشة (3:4)‏</PresentationFormat>
  <Paragraphs>17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أوستن</vt:lpstr>
      <vt:lpstr>Second: School of Structural Grammar </vt:lpstr>
      <vt:lpstr>عرض تقديمي في PowerPoint</vt:lpstr>
      <vt:lpstr>Some Issues of Structural Grammar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Second: School of Structural Grammar</dc:title>
  <dc:creator>AL-barq</dc:creator>
  <cp:lastModifiedBy>AL-barq</cp:lastModifiedBy>
  <cp:revision>19</cp:revision>
  <dcterms:created xsi:type="dcterms:W3CDTF">2021-05-24T18:29:38Z</dcterms:created>
  <dcterms:modified xsi:type="dcterms:W3CDTF">2021-05-25T15:45:03Z</dcterms:modified>
</cp:coreProperties>
</file>