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69" r:id="rId3"/>
    <p:sldId id="257" r:id="rId4"/>
    <p:sldId id="258" r:id="rId5"/>
    <p:sldId id="259" r:id="rId6"/>
    <p:sldId id="260" r:id="rId7"/>
    <p:sldId id="261" r:id="rId8"/>
    <p:sldId id="262" r:id="rId9"/>
    <p:sldId id="270" r:id="rId10"/>
    <p:sldId id="263" r:id="rId11"/>
    <p:sldId id="264" r:id="rId12"/>
    <p:sldId id="265" r:id="rId13"/>
    <p:sldId id="266" r:id="rId14"/>
    <p:sldId id="267" r:id="rId15"/>
    <p:sldId id="268"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0" d="100"/>
          <a:sy n="60" d="100"/>
        </p:scale>
        <p:origin x="-15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DDD1923D-C703-47E4-9FDF-58E8C9F829FB}" type="datetimeFigureOut">
              <a:rPr lang="ar-IQ" smtClean="0"/>
              <a:t>12/09/1443</a:t>
            </a:fld>
            <a:endParaRPr lang="ar-IQ"/>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IQ"/>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9C91D3CD-008C-44AE-9F2C-808EB70D2CE7}" type="slidenum">
              <a:rPr lang="ar-IQ" smtClean="0"/>
              <a:t>‹#›</a:t>
            </a:fld>
            <a:endParaRPr lang="ar-IQ"/>
          </a:p>
        </p:txBody>
      </p:sp>
      <p:grpSp>
        <p:nvGrpSpPr>
          <p:cNvPr id="8" name="Group 7"/>
          <p:cNvGrpSpPr/>
          <p:nvPr/>
        </p:nvGrpSpPr>
        <p:grpSpPr>
          <a:xfrm>
            <a:off x="1194100" y="2887531"/>
            <a:ext cx="6779111" cy="923330"/>
            <a:chOff x="1172584" y="1381459"/>
            <a:chExt cx="6779110" cy="923329"/>
          </a:xfrm>
          <a:effectLst>
            <a:outerShdw blurRad="38100" dist="12700" dir="16200000" rotWithShape="0">
              <a:prstClr val="black">
                <a:alpha val="30000"/>
              </a:prstClr>
            </a:outerShdw>
          </a:effectLst>
        </p:grpSpPr>
        <p:sp>
          <p:nvSpPr>
            <p:cNvPr id="9" name="TextBox 8"/>
            <p:cNvSpPr txBox="1"/>
            <p:nvPr/>
          </p:nvSpPr>
          <p:spPr>
            <a:xfrm>
              <a:off x="4147073" y="1381459"/>
              <a:ext cx="877163" cy="923329"/>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2" y="1387737"/>
            <a:ext cx="6777319"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DD1923D-C703-47E4-9FDF-58E8C9F829FB}" type="datetimeFigureOut">
              <a:rPr lang="ar-IQ" smtClean="0"/>
              <a:t>12/09/1443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C91D3CD-008C-44AE-9F2C-808EB70D2CE7}" type="slidenum">
              <a:rPr lang="ar-IQ" smtClean="0"/>
              <a:t>‹#›</a:t>
            </a:fld>
            <a:endParaRPr lang="ar-IQ"/>
          </a:p>
        </p:txBody>
      </p:sp>
      <p:grpSp>
        <p:nvGrpSpPr>
          <p:cNvPr id="11" name="Group 10"/>
          <p:cNvGrpSpPr/>
          <p:nvPr/>
        </p:nvGrpSpPr>
        <p:grpSpPr>
          <a:xfrm>
            <a:off x="1172585" y="1392217"/>
            <a:ext cx="6779111" cy="923330"/>
            <a:chOff x="1172584" y="1381459"/>
            <a:chExt cx="6779110" cy="923329"/>
          </a:xfrm>
        </p:grpSpPr>
        <p:sp>
          <p:nvSpPr>
            <p:cNvPr id="15" name="TextBox 14"/>
            <p:cNvSpPr txBox="1"/>
            <p:nvPr/>
          </p:nvSpPr>
          <p:spPr>
            <a:xfrm>
              <a:off x="4147073" y="1381459"/>
              <a:ext cx="877163" cy="923329"/>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1" y="559399"/>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DD1923D-C703-47E4-9FDF-58E8C9F829FB}" type="datetimeFigureOut">
              <a:rPr lang="ar-IQ" smtClean="0"/>
              <a:t>12/09/1443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C91D3CD-008C-44AE-9F2C-808EB70D2CE7}" type="slidenum">
              <a:rPr lang="ar-IQ" smtClean="0"/>
              <a:t>‹#›</a:t>
            </a:fld>
            <a:endParaRPr lang="ar-IQ"/>
          </a:p>
        </p:txBody>
      </p:sp>
      <p:grpSp>
        <p:nvGrpSpPr>
          <p:cNvPr id="11" name="Group 10"/>
          <p:cNvGrpSpPr/>
          <p:nvPr/>
        </p:nvGrpSpPr>
        <p:grpSpPr>
          <a:xfrm rot="5400000">
            <a:off x="3909051" y="2880824"/>
            <a:ext cx="5480154" cy="923330"/>
            <a:chOff x="1815339" y="1381458"/>
            <a:chExt cx="5480154" cy="923329"/>
          </a:xfrm>
        </p:grpSpPr>
        <p:sp>
          <p:nvSpPr>
            <p:cNvPr id="12" name="TextBox 11"/>
            <p:cNvSpPr txBox="1"/>
            <p:nvPr/>
          </p:nvSpPr>
          <p:spPr>
            <a:xfrm>
              <a:off x="4147072" y="1381458"/>
              <a:ext cx="877163" cy="923329"/>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DD1923D-C703-47E4-9FDF-58E8C9F829FB}" type="datetimeFigureOut">
              <a:rPr lang="ar-IQ" smtClean="0"/>
              <a:t>12/09/1443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C91D3CD-008C-44AE-9F2C-808EB70D2CE7}" type="slidenum">
              <a:rPr lang="ar-IQ" smtClean="0"/>
              <a:t>‹#›</a:t>
            </a:fld>
            <a:endParaRPr lang="ar-IQ"/>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5" y="1392217"/>
            <a:ext cx="6779111" cy="923330"/>
            <a:chOff x="1172584" y="1381459"/>
            <a:chExt cx="6779110" cy="923329"/>
          </a:xfrm>
        </p:grpSpPr>
        <p:sp>
          <p:nvSpPr>
            <p:cNvPr id="13" name="TextBox 12"/>
            <p:cNvSpPr txBox="1"/>
            <p:nvPr/>
          </p:nvSpPr>
          <p:spPr>
            <a:xfrm>
              <a:off x="4147073" y="1381459"/>
              <a:ext cx="877163" cy="923329"/>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5" y="2887579"/>
            <a:ext cx="6779111" cy="923330"/>
            <a:chOff x="1172584" y="1381459"/>
            <a:chExt cx="6779110" cy="923329"/>
          </a:xfrm>
        </p:grpSpPr>
        <p:sp>
          <p:nvSpPr>
            <p:cNvPr id="9" name="TextBox 8"/>
            <p:cNvSpPr txBox="1"/>
            <p:nvPr/>
          </p:nvSpPr>
          <p:spPr>
            <a:xfrm>
              <a:off x="4147073" y="1381459"/>
              <a:ext cx="877163" cy="923329"/>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1"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9" y="3767317"/>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DD1923D-C703-47E4-9FDF-58E8C9F829FB}" type="datetimeFigureOut">
              <a:rPr lang="ar-IQ" smtClean="0"/>
              <a:t>12/09/1443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C91D3CD-008C-44AE-9F2C-808EB70D2CE7}"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DD1923D-C703-47E4-9FDF-58E8C9F829FB}" type="datetimeFigureOut">
              <a:rPr lang="ar-IQ" smtClean="0"/>
              <a:t>12/09/1443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C91D3CD-008C-44AE-9F2C-808EB70D2CE7}" type="slidenum">
              <a:rPr lang="ar-IQ" smtClean="0"/>
              <a:t>‹#›</a:t>
            </a:fld>
            <a:endParaRPr lang="ar-IQ"/>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5" y="1392217"/>
            <a:ext cx="6779111" cy="923330"/>
            <a:chOff x="1172584" y="1381459"/>
            <a:chExt cx="6779110" cy="923329"/>
          </a:xfrm>
        </p:grpSpPr>
        <p:sp>
          <p:nvSpPr>
            <p:cNvPr id="14" name="TextBox 13"/>
            <p:cNvSpPr txBox="1"/>
            <p:nvPr/>
          </p:nvSpPr>
          <p:spPr>
            <a:xfrm>
              <a:off x="4147073" y="1381459"/>
              <a:ext cx="877163" cy="923329"/>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1" y="2240280"/>
            <a:ext cx="3442447"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7"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7"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DDD1923D-C703-47E4-9FDF-58E8C9F829FB}" type="datetimeFigureOut">
              <a:rPr lang="ar-IQ" smtClean="0"/>
              <a:t>12/09/1443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C91D3CD-008C-44AE-9F2C-808EB70D2CE7}" type="slidenum">
              <a:rPr lang="ar-IQ" smtClean="0"/>
              <a:t>‹#›</a:t>
            </a:fld>
            <a:endParaRPr lang="ar-IQ"/>
          </a:p>
        </p:txBody>
      </p:sp>
      <p:grpSp>
        <p:nvGrpSpPr>
          <p:cNvPr id="14" name="Group 13"/>
          <p:cNvGrpSpPr/>
          <p:nvPr/>
        </p:nvGrpSpPr>
        <p:grpSpPr>
          <a:xfrm>
            <a:off x="1172585" y="1392217"/>
            <a:ext cx="6779111" cy="923330"/>
            <a:chOff x="1172584" y="1381459"/>
            <a:chExt cx="6779110" cy="923329"/>
          </a:xfrm>
        </p:grpSpPr>
        <p:sp>
          <p:nvSpPr>
            <p:cNvPr id="16" name="TextBox 15"/>
            <p:cNvSpPr txBox="1"/>
            <p:nvPr/>
          </p:nvSpPr>
          <p:spPr>
            <a:xfrm>
              <a:off x="4147073" y="1381459"/>
              <a:ext cx="877163" cy="923329"/>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DDD1923D-C703-47E4-9FDF-58E8C9F829FB}" type="datetimeFigureOut">
              <a:rPr lang="ar-IQ" smtClean="0"/>
              <a:t>12/09/1443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C91D3CD-008C-44AE-9F2C-808EB70D2CE7}" type="slidenum">
              <a:rPr lang="ar-IQ" smtClean="0"/>
              <a:t>‹#›</a:t>
            </a:fld>
            <a:endParaRPr lang="ar-IQ"/>
          </a:p>
        </p:txBody>
      </p:sp>
      <p:grpSp>
        <p:nvGrpSpPr>
          <p:cNvPr id="10" name="Group 9"/>
          <p:cNvGrpSpPr/>
          <p:nvPr/>
        </p:nvGrpSpPr>
        <p:grpSpPr>
          <a:xfrm>
            <a:off x="1172585" y="1392217"/>
            <a:ext cx="6779111" cy="923330"/>
            <a:chOff x="1172584" y="1381459"/>
            <a:chExt cx="6779110" cy="923329"/>
          </a:xfrm>
        </p:grpSpPr>
        <p:sp>
          <p:nvSpPr>
            <p:cNvPr id="14" name="TextBox 13"/>
            <p:cNvSpPr txBox="1"/>
            <p:nvPr/>
          </p:nvSpPr>
          <p:spPr>
            <a:xfrm>
              <a:off x="4147073" y="1381459"/>
              <a:ext cx="877163" cy="923329"/>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1923D-C703-47E4-9FDF-58E8C9F829FB}" type="datetimeFigureOut">
              <a:rPr lang="ar-IQ" smtClean="0"/>
              <a:t>12/09/1443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C91D3CD-008C-44AE-9F2C-808EB70D2CE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80" y="1678196"/>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9"/>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80" y="3603813"/>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DD1923D-C703-47E4-9FDF-58E8C9F829FB}" type="datetimeFigureOut">
              <a:rPr lang="ar-IQ" smtClean="0"/>
              <a:t>12/09/1443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C91D3CD-008C-44AE-9F2C-808EB70D2CE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2" y="4668819"/>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3" y="666966"/>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7"/>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DD1923D-C703-47E4-9FDF-58E8C9F829FB}" type="datetimeFigureOut">
              <a:rPr lang="ar-IQ" smtClean="0"/>
              <a:t>12/09/1443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C91D3CD-008C-44AE-9F2C-808EB70D2CE7}"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1" y="570157"/>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9" y="2248348"/>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9" y="6161443"/>
            <a:ext cx="2133600" cy="365125"/>
          </a:xfrm>
          <a:prstGeom prst="rect">
            <a:avLst/>
          </a:prstGeom>
        </p:spPr>
        <p:txBody>
          <a:bodyPr vert="horz" lIns="91440" tIns="45720" rIns="91440" bIns="45720" rtlCol="0" anchor="ctr"/>
          <a:lstStyle>
            <a:lvl1pPr algn="l">
              <a:defRPr sz="1200">
                <a:solidFill>
                  <a:schemeClr val="tx2"/>
                </a:solidFill>
              </a:defRPr>
            </a:lvl1pPr>
          </a:lstStyle>
          <a:p>
            <a:fld id="{DDD1923D-C703-47E4-9FDF-58E8C9F829FB}" type="datetimeFigureOut">
              <a:rPr lang="ar-IQ" smtClean="0"/>
              <a:t>12/09/1443</a:t>
            </a:fld>
            <a:endParaRPr lang="ar-IQ"/>
          </a:p>
        </p:txBody>
      </p:sp>
      <p:sp>
        <p:nvSpPr>
          <p:cNvPr id="5" name="Footer Placeholder 4"/>
          <p:cNvSpPr>
            <a:spLocks noGrp="1"/>
          </p:cNvSpPr>
          <p:nvPr>
            <p:ph type="ftr" sz="quarter" idx="3"/>
          </p:nvPr>
        </p:nvSpPr>
        <p:spPr>
          <a:xfrm>
            <a:off x="3124200" y="6161443"/>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IQ"/>
          </a:p>
        </p:txBody>
      </p:sp>
      <p:sp>
        <p:nvSpPr>
          <p:cNvPr id="6" name="Slide Number Placeholder 5"/>
          <p:cNvSpPr>
            <a:spLocks noGrp="1"/>
          </p:cNvSpPr>
          <p:nvPr>
            <p:ph type="sldNum" sz="quarter" idx="4"/>
          </p:nvPr>
        </p:nvSpPr>
        <p:spPr>
          <a:xfrm>
            <a:off x="6639264" y="6161443"/>
            <a:ext cx="2133600" cy="365125"/>
          </a:xfrm>
          <a:prstGeom prst="rect">
            <a:avLst/>
          </a:prstGeom>
        </p:spPr>
        <p:txBody>
          <a:bodyPr vert="horz" lIns="91440" tIns="45720" rIns="91440" bIns="45720" rtlCol="0" anchor="ctr"/>
          <a:lstStyle>
            <a:lvl1pPr algn="r">
              <a:defRPr sz="1200">
                <a:solidFill>
                  <a:schemeClr val="tx2"/>
                </a:solidFill>
              </a:defRPr>
            </a:lvl1pPr>
          </a:lstStyle>
          <a:p>
            <a:fld id="{9C91D3CD-008C-44AE-9F2C-808EB70D2CE7}"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268760"/>
            <a:ext cx="7992888" cy="1944216"/>
          </a:xfrm>
        </p:spPr>
        <p:txBody>
          <a:bodyPr>
            <a:normAutofit fontScale="90000"/>
          </a:bodyPr>
          <a:lstStyle/>
          <a:p>
            <a:pPr algn="just" rtl="0">
              <a:spcAft>
                <a:spcPts val="1000"/>
              </a:spcAft>
            </a:pPr>
            <a:r>
              <a:rPr lang="en-US" sz="3200" b="1" dirty="0" smtClean="0">
                <a:effectLst/>
                <a:latin typeface="Times New Roman"/>
                <a:ea typeface="Calibri"/>
                <a:cs typeface="Arial"/>
              </a:rPr>
              <a:t/>
            </a:r>
            <a:br>
              <a:rPr lang="en-US" sz="3200" b="1" dirty="0" smtClean="0">
                <a:effectLst/>
                <a:latin typeface="Times New Roman"/>
                <a:ea typeface="Calibri"/>
                <a:cs typeface="Arial"/>
              </a:rPr>
            </a:br>
            <a:r>
              <a:rPr lang="en-US" sz="3200" b="1" dirty="0" smtClean="0">
                <a:effectLst/>
                <a:latin typeface="Times New Roman"/>
                <a:ea typeface="Calibri"/>
                <a:cs typeface="Arial"/>
              </a:rPr>
              <a:t/>
            </a:r>
            <a:br>
              <a:rPr lang="en-US" sz="3200" b="1" dirty="0" smtClean="0">
                <a:effectLst/>
                <a:latin typeface="Times New Roman"/>
                <a:ea typeface="Calibri"/>
                <a:cs typeface="Arial"/>
              </a:rPr>
            </a:br>
            <a:r>
              <a:rPr lang="en-US" sz="3200" b="1" dirty="0">
                <a:effectLst/>
                <a:latin typeface="Times New Roman"/>
                <a:ea typeface="Calibri"/>
                <a:cs typeface="Arial"/>
              </a:rPr>
              <a:t/>
            </a:r>
            <a:br>
              <a:rPr lang="en-US" sz="3200" b="1" dirty="0">
                <a:effectLst/>
                <a:latin typeface="Times New Roman"/>
                <a:ea typeface="Calibri"/>
                <a:cs typeface="Arial"/>
              </a:rPr>
            </a:br>
            <a:r>
              <a:rPr lang="en-US" sz="3200" b="1" dirty="0" smtClean="0">
                <a:effectLst/>
                <a:latin typeface="Times New Roman"/>
                <a:ea typeface="Calibri"/>
                <a:cs typeface="Arial"/>
              </a:rPr>
              <a:t/>
            </a:r>
            <a:br>
              <a:rPr lang="en-US" sz="3200" b="1" dirty="0" smtClean="0">
                <a:effectLst/>
                <a:latin typeface="Times New Roman"/>
                <a:ea typeface="Calibri"/>
                <a:cs typeface="Arial"/>
              </a:rPr>
            </a:br>
            <a:r>
              <a:rPr lang="en-US" sz="3200" b="1" dirty="0" smtClean="0">
                <a:solidFill>
                  <a:srgbClr val="FFC000"/>
                </a:solidFill>
                <a:effectLst/>
                <a:latin typeface="Times New Roman"/>
                <a:ea typeface="Calibri"/>
                <a:cs typeface="Arial"/>
              </a:rPr>
              <a:t>Third: School of </a:t>
            </a:r>
            <a:r>
              <a:rPr lang="en-US" sz="3200" b="1" dirty="0" err="1" smtClean="0">
                <a:solidFill>
                  <a:srgbClr val="FFC000"/>
                </a:solidFill>
                <a:effectLst/>
                <a:latin typeface="Times New Roman"/>
                <a:ea typeface="Calibri"/>
                <a:cs typeface="Arial"/>
              </a:rPr>
              <a:t>Transformationalists</a:t>
            </a:r>
            <a:r>
              <a:rPr lang="en-US" sz="3200" b="1" dirty="0" smtClean="0">
                <a:solidFill>
                  <a:srgbClr val="FFC000"/>
                </a:solidFill>
                <a:effectLst/>
                <a:latin typeface="Times New Roman"/>
                <a:ea typeface="Calibri"/>
                <a:cs typeface="Arial"/>
              </a:rPr>
              <a:t> </a:t>
            </a:r>
            <a:r>
              <a:rPr lang="en-US" sz="3600" dirty="0">
                <a:solidFill>
                  <a:srgbClr val="FFC000"/>
                </a:solidFill>
                <a:ea typeface="Calibri"/>
                <a:cs typeface="Arial"/>
              </a:rPr>
              <a:t/>
            </a:r>
            <a:br>
              <a:rPr lang="en-US" sz="3600" dirty="0">
                <a:solidFill>
                  <a:srgbClr val="FFC000"/>
                </a:solidFill>
                <a:ea typeface="Calibri"/>
                <a:cs typeface="Arial"/>
              </a:rPr>
            </a:br>
            <a:endParaRPr lang="ar-IQ" dirty="0">
              <a:solidFill>
                <a:srgbClr val="FFC000"/>
              </a:solidFill>
            </a:endParaRPr>
          </a:p>
        </p:txBody>
      </p:sp>
    </p:spTree>
    <p:extLst>
      <p:ext uri="{BB962C8B-B14F-4D97-AF65-F5344CB8AC3E}">
        <p14:creationId xmlns:p14="http://schemas.microsoft.com/office/powerpoint/2010/main" val="1817006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916832"/>
            <a:ext cx="8229600" cy="4209332"/>
          </a:xfrm>
        </p:spPr>
        <p:txBody>
          <a:bodyPr>
            <a:normAutofit/>
          </a:bodyPr>
          <a:lstStyle/>
          <a:p>
            <a:pPr marL="0" indent="0" algn="l">
              <a:buNone/>
            </a:pPr>
            <a:r>
              <a:rPr lang="en-US" sz="3600" dirty="0" smtClean="0">
                <a:effectLst/>
                <a:latin typeface="Times New Roman"/>
                <a:ea typeface="Calibri"/>
              </a:rPr>
              <a:t>5. A </a:t>
            </a:r>
            <a:r>
              <a:rPr lang="en-US" sz="3600" dirty="0" err="1" smtClean="0">
                <a:effectLst/>
                <a:latin typeface="Times New Roman"/>
                <a:ea typeface="Calibri"/>
              </a:rPr>
              <a:t>transformationalist</a:t>
            </a:r>
            <a:r>
              <a:rPr lang="en-US" sz="3600" dirty="0" smtClean="0">
                <a:effectLst/>
                <a:latin typeface="Times New Roman"/>
                <a:ea typeface="Calibri"/>
              </a:rPr>
              <a:t> is not concerned with describing what he finds in a corpus of sentence collected from native speakers, but he feels that the </a:t>
            </a:r>
            <a:r>
              <a:rPr lang="en-US" sz="3600" dirty="0" smtClean="0">
                <a:solidFill>
                  <a:srgbClr val="FF0000"/>
                </a:solidFill>
                <a:effectLst/>
                <a:latin typeface="Times New Roman"/>
                <a:ea typeface="Calibri"/>
              </a:rPr>
              <a:t>grammar should enable one to produce all possible grammatical sentences, even the ones that have not been heard before</a:t>
            </a:r>
            <a:r>
              <a:rPr lang="en-US" sz="3600" dirty="0" smtClean="0">
                <a:effectLst/>
                <a:latin typeface="Times New Roman"/>
                <a:ea typeface="Calibri"/>
              </a:rPr>
              <a:t>.</a:t>
            </a:r>
            <a:endParaRPr lang="ar-IQ" sz="3600" dirty="0"/>
          </a:p>
        </p:txBody>
      </p:sp>
    </p:spTree>
    <p:extLst>
      <p:ext uri="{BB962C8B-B14F-4D97-AF65-F5344CB8AC3E}">
        <p14:creationId xmlns:p14="http://schemas.microsoft.com/office/powerpoint/2010/main" val="2384784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060848"/>
            <a:ext cx="8229600" cy="4065316"/>
          </a:xfrm>
        </p:spPr>
        <p:txBody>
          <a:bodyPr>
            <a:normAutofit/>
          </a:bodyPr>
          <a:lstStyle/>
          <a:p>
            <a:pPr marL="0" lvl="0" indent="0" algn="just" rtl="0">
              <a:lnSpc>
                <a:spcPct val="150000"/>
              </a:lnSpc>
              <a:spcAft>
                <a:spcPts val="1000"/>
              </a:spcAft>
              <a:buNone/>
            </a:pPr>
            <a:r>
              <a:rPr lang="en-US" sz="2800" dirty="0" smtClean="0">
                <a:effectLst/>
                <a:latin typeface="Times New Roman"/>
                <a:ea typeface="Calibri"/>
                <a:cs typeface="Arial"/>
              </a:rPr>
              <a:t>Every day a native speaker reads, hears, and creates new sentences. That is, this grammar would enable him to produce not just those sentences that have been said in the past but all the sentences that a native speaker is capable of creating or understanding. </a:t>
            </a:r>
            <a:endParaRPr lang="en-US" sz="2800" dirty="0">
              <a:ea typeface="Calibri"/>
              <a:cs typeface="Arial"/>
            </a:endParaRPr>
          </a:p>
          <a:p>
            <a:pPr marL="0" indent="0" algn="l">
              <a:buNone/>
            </a:pPr>
            <a:endParaRPr lang="ar-IQ" dirty="0"/>
          </a:p>
        </p:txBody>
      </p:sp>
    </p:spTree>
    <p:extLst>
      <p:ext uri="{BB962C8B-B14F-4D97-AF65-F5344CB8AC3E}">
        <p14:creationId xmlns:p14="http://schemas.microsoft.com/office/powerpoint/2010/main" val="3355132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5"/>
            <a:ext cx="8229600" cy="5361459"/>
          </a:xfrm>
        </p:spPr>
        <p:txBody>
          <a:bodyPr>
            <a:normAutofit fontScale="92500" lnSpcReduction="20000"/>
          </a:bodyPr>
          <a:lstStyle/>
          <a:p>
            <a:pPr marL="0" lvl="0" indent="0" algn="just" rtl="0">
              <a:lnSpc>
                <a:spcPct val="150000"/>
              </a:lnSpc>
              <a:spcAft>
                <a:spcPts val="1000"/>
              </a:spcAft>
              <a:buNone/>
            </a:pPr>
            <a:r>
              <a:rPr lang="en-US" sz="4000" dirty="0" smtClean="0">
                <a:effectLst/>
                <a:latin typeface="Times New Roman"/>
                <a:ea typeface="Calibri"/>
                <a:cs typeface="Arial"/>
              </a:rPr>
              <a:t>6. T.G.G. should not generate sentences that a native speaker would reject, such as:</a:t>
            </a:r>
          </a:p>
          <a:p>
            <a:pPr marL="0" lvl="0" indent="0" algn="just" rtl="0">
              <a:lnSpc>
                <a:spcPct val="150000"/>
              </a:lnSpc>
              <a:spcAft>
                <a:spcPts val="1000"/>
              </a:spcAft>
              <a:buNone/>
            </a:pPr>
            <a:r>
              <a:rPr lang="en-US" sz="4000" dirty="0" smtClean="0">
                <a:solidFill>
                  <a:srgbClr val="FF0000"/>
                </a:solidFill>
                <a:effectLst/>
                <a:latin typeface="Times New Roman"/>
                <a:ea typeface="Calibri"/>
                <a:cs typeface="Arial"/>
              </a:rPr>
              <a:t>*”the man horrified the door”</a:t>
            </a:r>
            <a:r>
              <a:rPr lang="en-US" sz="4000" dirty="0" smtClean="0">
                <a:solidFill>
                  <a:srgbClr val="0070C0"/>
                </a:solidFill>
                <a:effectLst/>
                <a:latin typeface="Times New Roman"/>
                <a:ea typeface="Calibri"/>
                <a:cs typeface="Arial"/>
              </a:rPr>
              <a:t> ( the boy) </a:t>
            </a:r>
            <a:r>
              <a:rPr lang="en-US" sz="4000" dirty="0" smtClean="0">
                <a:solidFill>
                  <a:srgbClr val="FF0000"/>
                </a:solidFill>
                <a:effectLst/>
                <a:latin typeface="Times New Roman"/>
                <a:ea typeface="Calibri"/>
                <a:cs typeface="Arial"/>
              </a:rPr>
              <a:t>.= The wall </a:t>
            </a:r>
            <a:r>
              <a:rPr lang="en-US" sz="4000" dirty="0" smtClean="0">
                <a:solidFill>
                  <a:srgbClr val="0070C0"/>
                </a:solidFill>
                <a:effectLst/>
                <a:latin typeface="Times New Roman"/>
                <a:ea typeface="Calibri"/>
                <a:cs typeface="Arial"/>
              </a:rPr>
              <a:t>(the </a:t>
            </a:r>
            <a:r>
              <a:rPr lang="en-US" sz="4000" dirty="0" smtClean="0">
                <a:solidFill>
                  <a:srgbClr val="0070C0"/>
                </a:solidFill>
                <a:effectLst/>
                <a:latin typeface="Times New Roman"/>
                <a:ea typeface="Calibri"/>
                <a:cs typeface="Arial"/>
              </a:rPr>
              <a:t>boy\ The cat) </a:t>
            </a:r>
            <a:r>
              <a:rPr lang="en-US" sz="4000" dirty="0" smtClean="0">
                <a:solidFill>
                  <a:srgbClr val="FF0000"/>
                </a:solidFill>
                <a:effectLst/>
                <a:latin typeface="Times New Roman"/>
                <a:ea typeface="Calibri"/>
                <a:cs typeface="Arial"/>
              </a:rPr>
              <a:t>drinks water. </a:t>
            </a:r>
          </a:p>
          <a:p>
            <a:pPr marL="0" lvl="0" indent="0" algn="just" rtl="0">
              <a:lnSpc>
                <a:spcPct val="150000"/>
              </a:lnSpc>
              <a:spcAft>
                <a:spcPts val="1000"/>
              </a:spcAft>
              <a:buNone/>
            </a:pPr>
            <a:r>
              <a:rPr lang="en-US" sz="4000" dirty="0" smtClean="0">
                <a:solidFill>
                  <a:srgbClr val="FF0000"/>
                </a:solidFill>
                <a:effectLst/>
                <a:latin typeface="Times New Roman"/>
                <a:ea typeface="Calibri"/>
                <a:cs typeface="Arial"/>
              </a:rPr>
              <a:t>*boy on the roof is. </a:t>
            </a:r>
          </a:p>
          <a:p>
            <a:pPr marL="0" lvl="0" indent="0" algn="just" rtl="0">
              <a:lnSpc>
                <a:spcPct val="150000"/>
              </a:lnSpc>
              <a:spcAft>
                <a:spcPts val="1000"/>
              </a:spcAft>
              <a:buNone/>
            </a:pPr>
            <a:r>
              <a:rPr lang="en-US" sz="4000" dirty="0" smtClean="0">
                <a:solidFill>
                  <a:srgbClr val="0070C0"/>
                </a:solidFill>
                <a:latin typeface="Times New Roman"/>
                <a:ea typeface="Calibri"/>
                <a:cs typeface="Arial"/>
              </a:rPr>
              <a:t>The boy is on the roof.</a:t>
            </a:r>
            <a:r>
              <a:rPr lang="en-US" sz="4000" dirty="0" smtClean="0">
                <a:solidFill>
                  <a:srgbClr val="0070C0"/>
                </a:solidFill>
                <a:effectLst/>
                <a:latin typeface="Times New Roman"/>
                <a:ea typeface="Calibri"/>
                <a:cs typeface="Arial"/>
              </a:rPr>
              <a:t> </a:t>
            </a:r>
            <a:endParaRPr lang="en-US" sz="4000" dirty="0">
              <a:solidFill>
                <a:srgbClr val="0070C0"/>
              </a:solidFill>
              <a:ea typeface="Calibri"/>
              <a:cs typeface="Arial"/>
            </a:endParaRPr>
          </a:p>
          <a:p>
            <a:pPr marL="0" lvl="0" indent="0" algn="just" rtl="0">
              <a:lnSpc>
                <a:spcPct val="150000"/>
              </a:lnSpc>
              <a:spcAft>
                <a:spcPts val="1000"/>
              </a:spcAft>
              <a:buNone/>
            </a:pPr>
            <a:endParaRPr lang="en-US" sz="4000" dirty="0">
              <a:solidFill>
                <a:srgbClr val="FF0000"/>
              </a:solidFill>
              <a:ea typeface="Calibri"/>
              <a:cs typeface="Arial"/>
            </a:endParaRPr>
          </a:p>
          <a:p>
            <a:pPr marL="0" indent="0" algn="l">
              <a:buNone/>
            </a:pPr>
            <a:endParaRPr lang="ar-IQ" sz="4000" dirty="0"/>
          </a:p>
        </p:txBody>
      </p:sp>
    </p:spTree>
    <p:extLst>
      <p:ext uri="{BB962C8B-B14F-4D97-AF65-F5344CB8AC3E}">
        <p14:creationId xmlns:p14="http://schemas.microsoft.com/office/powerpoint/2010/main" val="2568250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060848"/>
            <a:ext cx="8229600" cy="4065316"/>
          </a:xfrm>
        </p:spPr>
        <p:txBody>
          <a:bodyPr>
            <a:normAutofit/>
          </a:bodyPr>
          <a:lstStyle/>
          <a:p>
            <a:pPr marL="0" indent="0" algn="l">
              <a:buNone/>
            </a:pPr>
            <a:r>
              <a:rPr lang="en-US" sz="4000" dirty="0" smtClean="0">
                <a:effectLst/>
                <a:latin typeface="Times New Roman"/>
                <a:ea typeface="Calibri"/>
              </a:rPr>
              <a:t>7. </a:t>
            </a:r>
            <a:r>
              <a:rPr lang="en-US" sz="3600" dirty="0" smtClean="0">
                <a:effectLst/>
                <a:latin typeface="Times New Roman"/>
                <a:ea typeface="Calibri"/>
              </a:rPr>
              <a:t>The focus was on the speaker's competence (his knowledge of language) rather than on his performance (his actual use of language). </a:t>
            </a:r>
            <a:r>
              <a:rPr lang="en-US" sz="3600" dirty="0" smtClean="0">
                <a:solidFill>
                  <a:srgbClr val="FF0000"/>
                </a:solidFill>
                <a:effectLst/>
                <a:latin typeface="Times New Roman"/>
                <a:ea typeface="Calibri"/>
              </a:rPr>
              <a:t>(Why?) </a:t>
            </a:r>
            <a:endParaRPr lang="ar-IQ" sz="3600" dirty="0">
              <a:solidFill>
                <a:srgbClr val="FF0000"/>
              </a:solidFill>
            </a:endParaRPr>
          </a:p>
        </p:txBody>
      </p:sp>
    </p:spTree>
    <p:extLst>
      <p:ext uri="{BB962C8B-B14F-4D97-AF65-F5344CB8AC3E}">
        <p14:creationId xmlns:p14="http://schemas.microsoft.com/office/powerpoint/2010/main" val="1992601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marL="0" indent="0" algn="l">
              <a:buNone/>
            </a:pPr>
            <a:r>
              <a:rPr lang="en-US" sz="3600" dirty="0" smtClean="0">
                <a:effectLst/>
                <a:latin typeface="Times New Roman"/>
                <a:ea typeface="Calibri"/>
              </a:rPr>
              <a:t>This is due to the fact that </a:t>
            </a:r>
            <a:r>
              <a:rPr lang="en-US" sz="3600" dirty="0" smtClean="0">
                <a:solidFill>
                  <a:srgbClr val="FF0000"/>
                </a:solidFill>
                <a:effectLst/>
                <a:latin typeface="Times New Roman"/>
                <a:ea typeface="Calibri"/>
              </a:rPr>
              <a:t>/because all speakers may unconsciously stammer, make false starts, use wrong words, get words in incorrect order, etc. Speech, also, may be affected by physical surroundings, emotion, memory limitations, etc</a:t>
            </a:r>
            <a:r>
              <a:rPr lang="en-US" dirty="0" smtClean="0">
                <a:solidFill>
                  <a:srgbClr val="FF0000"/>
                </a:solidFill>
                <a:effectLst/>
                <a:latin typeface="Times New Roman"/>
                <a:ea typeface="Calibri"/>
              </a:rPr>
              <a:t>.</a:t>
            </a:r>
            <a:endParaRPr lang="ar-IQ" dirty="0">
              <a:solidFill>
                <a:srgbClr val="FF0000"/>
              </a:solidFill>
            </a:endParaRPr>
          </a:p>
        </p:txBody>
      </p:sp>
    </p:spTree>
    <p:extLst>
      <p:ext uri="{BB962C8B-B14F-4D97-AF65-F5344CB8AC3E}">
        <p14:creationId xmlns:p14="http://schemas.microsoft.com/office/powerpoint/2010/main" val="80601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lvl="0" indent="0" algn="just" rtl="0">
              <a:lnSpc>
                <a:spcPct val="150000"/>
              </a:lnSpc>
              <a:spcAft>
                <a:spcPts val="1000"/>
              </a:spcAft>
              <a:buNone/>
            </a:pPr>
            <a:r>
              <a:rPr lang="en-US" sz="2800" dirty="0" smtClean="0">
                <a:effectLst/>
                <a:latin typeface="Times New Roman"/>
                <a:ea typeface="Calibri"/>
                <a:cs typeface="Arial"/>
              </a:rPr>
              <a:t>This does not mean that a speaker is unable to produce grammatical sentences. This is the real reason for which T.G.G. lays emphasis on underlying system of language (competence).  </a:t>
            </a:r>
            <a:endParaRPr lang="en-US" sz="2800" dirty="0">
              <a:ea typeface="Calibri"/>
              <a:cs typeface="Arial"/>
            </a:endParaRPr>
          </a:p>
          <a:p>
            <a:pPr marL="0" indent="0" algn="l">
              <a:buNone/>
            </a:pPr>
            <a:endParaRPr lang="ar-IQ" dirty="0"/>
          </a:p>
        </p:txBody>
      </p:sp>
    </p:spTree>
    <p:extLst>
      <p:ext uri="{BB962C8B-B14F-4D97-AF65-F5344CB8AC3E}">
        <p14:creationId xmlns:p14="http://schemas.microsoft.com/office/powerpoint/2010/main" val="1511261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0" lvl="0" indent="0" algn="l" rtl="0">
              <a:buClr>
                <a:srgbClr val="873624"/>
              </a:buClr>
              <a:buNone/>
            </a:pPr>
            <a:r>
              <a:rPr lang="en-US" sz="3600" dirty="0">
                <a:solidFill>
                  <a:schemeClr val="tx1"/>
                </a:solidFill>
                <a:latin typeface="Times New Roman"/>
                <a:ea typeface="Calibri"/>
              </a:rPr>
              <a:t>Chomsky developed a grammar called transformational grammar that differs from earlier grammars. </a:t>
            </a:r>
            <a:r>
              <a:rPr lang="en-US" sz="3600" dirty="0">
                <a:solidFill>
                  <a:srgbClr val="FF0000"/>
                </a:solidFill>
                <a:latin typeface="Times New Roman"/>
                <a:ea typeface="Calibri"/>
              </a:rPr>
              <a:t>He criticized the traditional (prescriptive) and structural grammar as being inadequate.  </a:t>
            </a:r>
            <a:r>
              <a:rPr lang="en-US" sz="3600" dirty="0">
                <a:solidFill>
                  <a:srgbClr val="002060"/>
                </a:solidFill>
                <a:latin typeface="Times New Roman"/>
                <a:ea typeface="Calibri"/>
              </a:rPr>
              <a:t>(Why?)</a:t>
            </a:r>
            <a:endParaRPr lang="ar-IQ" sz="3600" dirty="0">
              <a:solidFill>
                <a:srgbClr val="002060"/>
              </a:solidFill>
              <a:effectLst>
                <a:outerShdw blurRad="34925" dist="12700" dir="14400000" rotWithShape="0">
                  <a:prstClr val="black">
                    <a:alpha val="21000"/>
                  </a:prstClr>
                </a:outerShdw>
              </a:effectLst>
            </a:endParaRPr>
          </a:p>
          <a:p>
            <a:pPr marL="0" indent="0" algn="l">
              <a:buNone/>
            </a:pPr>
            <a:endParaRPr lang="ar-IQ" dirty="0">
              <a:solidFill>
                <a:srgbClr val="FF0000"/>
              </a:solidFill>
            </a:endParaRPr>
          </a:p>
        </p:txBody>
      </p:sp>
    </p:spTree>
    <p:extLst>
      <p:ext uri="{BB962C8B-B14F-4D97-AF65-F5344CB8AC3E}">
        <p14:creationId xmlns:p14="http://schemas.microsoft.com/office/powerpoint/2010/main" val="1693582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12777"/>
            <a:ext cx="8229600" cy="4713387"/>
          </a:xfrm>
        </p:spPr>
        <p:txBody>
          <a:bodyPr>
            <a:normAutofit lnSpcReduction="10000"/>
          </a:bodyPr>
          <a:lstStyle/>
          <a:p>
            <a:pPr marL="0" indent="0" algn="l">
              <a:buNone/>
            </a:pPr>
            <a:r>
              <a:rPr lang="en-US" sz="4000" dirty="0" smtClean="0">
                <a:solidFill>
                  <a:srgbClr val="FF0000"/>
                </a:solidFill>
                <a:effectLst/>
                <a:latin typeface="Times New Roman"/>
                <a:ea typeface="Calibri"/>
              </a:rPr>
              <a:t>He claimed that collecting corpus of sentences from native speakers and analyzing their speech through </a:t>
            </a:r>
            <a:r>
              <a:rPr lang="en-US" sz="4000" dirty="0" smtClean="0">
                <a:solidFill>
                  <a:srgbClr val="00B050"/>
                </a:solidFill>
                <a:effectLst/>
                <a:latin typeface="Times New Roman"/>
                <a:ea typeface="Calibri"/>
              </a:rPr>
              <a:t>tape recording is a poor way of analysis. (Why?) </a:t>
            </a:r>
            <a:r>
              <a:rPr lang="en-US" sz="4000" dirty="0" smtClean="0">
                <a:solidFill>
                  <a:srgbClr val="00B0F0"/>
                </a:solidFill>
                <a:effectLst/>
                <a:latin typeface="Times New Roman"/>
                <a:ea typeface="Calibri"/>
              </a:rPr>
              <a:t>since/ because language consists of infinite (unlimited) number of sentences that are grammatical and meaningful</a:t>
            </a:r>
            <a:r>
              <a:rPr lang="en-US" sz="4000" dirty="0" smtClean="0">
                <a:effectLst/>
                <a:latin typeface="Times New Roman"/>
                <a:ea typeface="Calibri"/>
              </a:rPr>
              <a:t>.</a:t>
            </a:r>
            <a:r>
              <a:rPr lang="en-US" dirty="0" smtClean="0">
                <a:effectLst/>
                <a:latin typeface="Times New Roman"/>
                <a:ea typeface="Calibri"/>
              </a:rPr>
              <a:t> </a:t>
            </a:r>
            <a:endParaRPr lang="ar-IQ" dirty="0"/>
          </a:p>
        </p:txBody>
      </p:sp>
    </p:spTree>
    <p:extLst>
      <p:ext uri="{BB962C8B-B14F-4D97-AF65-F5344CB8AC3E}">
        <p14:creationId xmlns:p14="http://schemas.microsoft.com/office/powerpoint/2010/main" val="773609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indent="0" algn="just" rtl="0">
              <a:lnSpc>
                <a:spcPct val="150000"/>
              </a:lnSpc>
              <a:spcAft>
                <a:spcPts val="1000"/>
              </a:spcAft>
              <a:buNone/>
            </a:pPr>
            <a:r>
              <a:rPr lang="en-US" sz="4000" dirty="0" smtClean="0">
                <a:effectLst/>
                <a:latin typeface="Times New Roman"/>
                <a:ea typeface="Calibri"/>
                <a:cs typeface="Arial"/>
              </a:rPr>
              <a:t>So, gathering such sentences from native speakers wouldn't cover the whole sentences of a language. </a:t>
            </a:r>
            <a:endParaRPr lang="en-US" sz="4000" dirty="0">
              <a:ea typeface="Calibri"/>
              <a:cs typeface="Arial"/>
            </a:endParaRPr>
          </a:p>
          <a:p>
            <a:pPr marL="0" indent="0" algn="l">
              <a:buNone/>
            </a:pPr>
            <a:endParaRPr lang="ar-IQ" dirty="0"/>
          </a:p>
        </p:txBody>
      </p:sp>
    </p:spTree>
    <p:extLst>
      <p:ext uri="{BB962C8B-B14F-4D97-AF65-F5344CB8AC3E}">
        <p14:creationId xmlns:p14="http://schemas.microsoft.com/office/powerpoint/2010/main" val="410452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lgn="just" rtl="0">
              <a:lnSpc>
                <a:spcPct val="150000"/>
              </a:lnSpc>
              <a:spcAft>
                <a:spcPts val="1000"/>
              </a:spcAft>
              <a:buFont typeface="+mj-lt"/>
              <a:buAutoNum type="arabicPeriod"/>
            </a:pPr>
            <a:r>
              <a:rPr lang="en-US" sz="3600" dirty="0" smtClean="0">
                <a:effectLst/>
                <a:latin typeface="Times New Roman"/>
                <a:ea typeface="Calibri"/>
                <a:cs typeface="Arial"/>
              </a:rPr>
              <a:t>Transformational grammarian believed that a sentence has two structures: deep and surface structures. </a:t>
            </a:r>
            <a:endParaRPr lang="en-US" sz="3600" dirty="0">
              <a:ea typeface="Calibri"/>
              <a:cs typeface="Arial"/>
            </a:endParaRPr>
          </a:p>
          <a:p>
            <a:pPr marL="0" indent="0" algn="l">
              <a:buNone/>
            </a:pPr>
            <a:endParaRPr lang="ar-IQ" dirty="0"/>
          </a:p>
        </p:txBody>
      </p:sp>
      <p:sp>
        <p:nvSpPr>
          <p:cNvPr id="2" name="عنوان 1"/>
          <p:cNvSpPr>
            <a:spLocks noGrp="1"/>
          </p:cNvSpPr>
          <p:nvPr>
            <p:ph type="title"/>
          </p:nvPr>
        </p:nvSpPr>
        <p:spPr/>
        <p:txBody>
          <a:bodyPr>
            <a:normAutofit fontScale="90000"/>
          </a:bodyPr>
          <a:lstStyle/>
          <a:p>
            <a:r>
              <a:rPr lang="en-US" dirty="0" smtClean="0">
                <a:solidFill>
                  <a:srgbClr val="0070C0"/>
                </a:solidFill>
              </a:rPr>
              <a:t>Some Issues of Transformational Grammar</a:t>
            </a:r>
            <a:endParaRPr lang="ar-IQ" dirty="0">
              <a:solidFill>
                <a:srgbClr val="0070C0"/>
              </a:solidFill>
            </a:endParaRPr>
          </a:p>
        </p:txBody>
      </p:sp>
    </p:spTree>
    <p:extLst>
      <p:ext uri="{BB962C8B-B14F-4D97-AF65-F5344CB8AC3E}">
        <p14:creationId xmlns:p14="http://schemas.microsoft.com/office/powerpoint/2010/main" val="623729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20000"/>
          </a:bodyPr>
          <a:lstStyle/>
          <a:p>
            <a:pPr marL="0" lvl="0" indent="0" algn="just" rtl="0">
              <a:lnSpc>
                <a:spcPct val="150000"/>
              </a:lnSpc>
              <a:spcAft>
                <a:spcPts val="1000"/>
              </a:spcAft>
              <a:buNone/>
            </a:pPr>
            <a:r>
              <a:rPr lang="en-US" sz="4000" dirty="0" smtClean="0">
                <a:effectLst/>
                <a:latin typeface="Times New Roman"/>
                <a:ea typeface="Calibri"/>
                <a:cs typeface="Arial"/>
              </a:rPr>
              <a:t>2. They put emphasis on </a:t>
            </a:r>
            <a:r>
              <a:rPr lang="en-US" sz="4000" dirty="0" smtClean="0">
                <a:solidFill>
                  <a:srgbClr val="FF0000"/>
                </a:solidFill>
                <a:effectLst/>
                <a:latin typeface="Times New Roman"/>
                <a:ea typeface="Calibri"/>
                <a:cs typeface="Arial"/>
              </a:rPr>
              <a:t>speaker's knowledge of language </a:t>
            </a:r>
            <a:r>
              <a:rPr lang="en-US" sz="4000" dirty="0" smtClean="0">
                <a:solidFill>
                  <a:srgbClr val="00B050"/>
                </a:solidFill>
                <a:effectLst/>
                <a:latin typeface="Times New Roman"/>
                <a:ea typeface="Calibri"/>
                <a:cs typeface="Arial"/>
              </a:rPr>
              <a:t>(his/ </a:t>
            </a:r>
            <a:r>
              <a:rPr lang="en-US" sz="4000" u="sng" dirty="0" smtClean="0">
                <a:solidFill>
                  <a:srgbClr val="00B050"/>
                </a:solidFill>
                <a:effectLst/>
                <a:latin typeface="Times New Roman"/>
                <a:ea typeface="Calibri"/>
                <a:cs typeface="Arial"/>
              </a:rPr>
              <a:t>speaker’s competence) </a:t>
            </a:r>
            <a:r>
              <a:rPr lang="en-US" sz="4000" dirty="0" smtClean="0">
                <a:effectLst/>
                <a:latin typeface="Times New Roman"/>
                <a:ea typeface="Calibri"/>
                <a:cs typeface="Arial"/>
              </a:rPr>
              <a:t>rather than on </a:t>
            </a:r>
            <a:r>
              <a:rPr lang="en-US" sz="4000" dirty="0" smtClean="0">
                <a:solidFill>
                  <a:srgbClr val="FF0000"/>
                </a:solidFill>
                <a:effectLst/>
                <a:latin typeface="Times New Roman"/>
                <a:ea typeface="Calibri"/>
                <a:cs typeface="Arial"/>
              </a:rPr>
              <a:t>his actual use of language</a:t>
            </a:r>
            <a:r>
              <a:rPr lang="en-US" sz="4000" dirty="0" smtClean="0">
                <a:effectLst/>
                <a:latin typeface="Times New Roman"/>
                <a:ea typeface="Calibri"/>
                <a:cs typeface="Arial"/>
              </a:rPr>
              <a:t> </a:t>
            </a:r>
            <a:r>
              <a:rPr lang="en-US" sz="4000" dirty="0" smtClean="0">
                <a:solidFill>
                  <a:srgbClr val="00B050"/>
                </a:solidFill>
                <a:effectLst/>
                <a:latin typeface="Times New Roman"/>
                <a:ea typeface="Calibri"/>
                <a:cs typeface="Arial"/>
              </a:rPr>
              <a:t>(his/ </a:t>
            </a:r>
            <a:r>
              <a:rPr lang="en-US" sz="4000" u="sng" dirty="0" smtClean="0">
                <a:solidFill>
                  <a:srgbClr val="00B050"/>
                </a:solidFill>
                <a:effectLst/>
                <a:latin typeface="Times New Roman"/>
                <a:ea typeface="Calibri"/>
                <a:cs typeface="Arial"/>
              </a:rPr>
              <a:t>speaker’s performance). </a:t>
            </a:r>
            <a:endParaRPr lang="en-US" sz="4000" u="sng" dirty="0">
              <a:solidFill>
                <a:srgbClr val="00B050"/>
              </a:solidFill>
              <a:ea typeface="Calibri"/>
              <a:cs typeface="Arial"/>
            </a:endParaRPr>
          </a:p>
        </p:txBody>
      </p:sp>
    </p:spTree>
    <p:extLst>
      <p:ext uri="{BB962C8B-B14F-4D97-AF65-F5344CB8AC3E}">
        <p14:creationId xmlns:p14="http://schemas.microsoft.com/office/powerpoint/2010/main" val="3418181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85000" lnSpcReduction="20000"/>
          </a:bodyPr>
          <a:lstStyle/>
          <a:p>
            <a:pPr marL="0" lvl="0" indent="0" algn="just" rtl="0">
              <a:lnSpc>
                <a:spcPct val="150000"/>
              </a:lnSpc>
              <a:spcAft>
                <a:spcPts val="1000"/>
              </a:spcAft>
              <a:buNone/>
            </a:pPr>
            <a:r>
              <a:rPr lang="en-US" sz="4000" dirty="0" smtClean="0">
                <a:effectLst/>
                <a:latin typeface="Times New Roman"/>
                <a:ea typeface="Calibri"/>
                <a:cs typeface="Arial"/>
              </a:rPr>
              <a:t>3.According to them, a linguist can depend on his intuition to judge whether a certain sentence is grammatical or not. </a:t>
            </a:r>
            <a:r>
              <a:rPr lang="en-US" sz="4000" dirty="0" err="1" smtClean="0">
                <a:solidFill>
                  <a:srgbClr val="FF0000"/>
                </a:solidFill>
                <a:effectLst/>
                <a:latin typeface="Times New Roman"/>
                <a:ea typeface="Calibri"/>
                <a:cs typeface="Arial"/>
              </a:rPr>
              <a:t>E.g</a:t>
            </a:r>
            <a:r>
              <a:rPr lang="en-US" sz="4000" dirty="0" smtClean="0">
                <a:solidFill>
                  <a:srgbClr val="FF0000"/>
                </a:solidFill>
                <a:effectLst/>
                <a:latin typeface="Times New Roman"/>
                <a:ea typeface="Calibri"/>
                <a:cs typeface="Arial"/>
              </a:rPr>
              <a:t>, He ….. playing football. (</a:t>
            </a:r>
            <a:r>
              <a:rPr lang="en-US" sz="4000" u="sng" dirty="0" smtClean="0">
                <a:solidFill>
                  <a:srgbClr val="FF0000"/>
                </a:solidFill>
                <a:effectLst/>
                <a:latin typeface="Times New Roman"/>
                <a:ea typeface="Calibri"/>
                <a:cs typeface="Arial"/>
              </a:rPr>
              <a:t>is</a:t>
            </a:r>
            <a:r>
              <a:rPr lang="en-US" sz="4000" dirty="0" smtClean="0">
                <a:solidFill>
                  <a:srgbClr val="FF0000"/>
                </a:solidFill>
                <a:effectLst/>
                <a:latin typeface="Times New Roman"/>
                <a:ea typeface="Calibri"/>
                <a:cs typeface="Arial"/>
              </a:rPr>
              <a:t>, are)</a:t>
            </a:r>
          </a:p>
          <a:p>
            <a:pPr marL="0" lvl="0" indent="0" algn="just" rtl="0">
              <a:lnSpc>
                <a:spcPct val="150000"/>
              </a:lnSpc>
              <a:spcAft>
                <a:spcPts val="1000"/>
              </a:spcAft>
              <a:buNone/>
            </a:pPr>
            <a:r>
              <a:rPr lang="en-US" sz="4000" dirty="0" smtClean="0">
                <a:solidFill>
                  <a:srgbClr val="FF0000"/>
                </a:solidFill>
                <a:latin typeface="Times New Roman"/>
                <a:ea typeface="Calibri"/>
                <a:cs typeface="Arial"/>
              </a:rPr>
              <a:t>*He on the roof is.</a:t>
            </a:r>
            <a:r>
              <a:rPr lang="en-US" sz="4000" dirty="0" smtClean="0">
                <a:solidFill>
                  <a:srgbClr val="FF0000"/>
                </a:solidFill>
                <a:effectLst/>
                <a:latin typeface="Times New Roman"/>
                <a:ea typeface="Calibri"/>
                <a:cs typeface="Arial"/>
              </a:rPr>
              <a:t> </a:t>
            </a:r>
            <a:endParaRPr lang="en-US" sz="4000" dirty="0">
              <a:solidFill>
                <a:srgbClr val="FF0000"/>
              </a:solidFill>
              <a:ea typeface="Calibri"/>
              <a:cs typeface="Arial"/>
            </a:endParaRPr>
          </a:p>
          <a:p>
            <a:pPr marL="0" indent="0" algn="l">
              <a:buNone/>
            </a:pPr>
            <a:endParaRPr lang="ar-IQ" dirty="0"/>
          </a:p>
        </p:txBody>
      </p:sp>
    </p:spTree>
    <p:extLst>
      <p:ext uri="{BB962C8B-B14F-4D97-AF65-F5344CB8AC3E}">
        <p14:creationId xmlns:p14="http://schemas.microsoft.com/office/powerpoint/2010/main" val="1965156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1844824"/>
            <a:ext cx="8147248" cy="4281340"/>
          </a:xfrm>
        </p:spPr>
        <p:txBody>
          <a:bodyPr>
            <a:normAutofit/>
          </a:bodyPr>
          <a:lstStyle/>
          <a:p>
            <a:pPr marL="0" lvl="0" indent="0" algn="just" rtl="0">
              <a:lnSpc>
                <a:spcPct val="150000"/>
              </a:lnSpc>
              <a:spcAft>
                <a:spcPts val="1000"/>
              </a:spcAft>
              <a:buNone/>
            </a:pPr>
            <a:r>
              <a:rPr lang="en-US" sz="3200" dirty="0" smtClean="0">
                <a:effectLst/>
                <a:latin typeface="Times New Roman"/>
                <a:ea typeface="Calibri"/>
                <a:cs typeface="Arial"/>
              </a:rPr>
              <a:t>4. They also believed in the universality of languages—all languages are  the same in deep structure but they differ in surface structure. Universals are things such as phonology and grammar that all languages exhibit. </a:t>
            </a:r>
            <a:endParaRPr lang="ar-IQ" sz="3200" dirty="0"/>
          </a:p>
        </p:txBody>
      </p:sp>
    </p:spTree>
    <p:extLst>
      <p:ext uri="{BB962C8B-B14F-4D97-AF65-F5344CB8AC3E}">
        <p14:creationId xmlns:p14="http://schemas.microsoft.com/office/powerpoint/2010/main" val="2908951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0" lvl="0" indent="0" algn="just" rtl="0">
              <a:lnSpc>
                <a:spcPct val="150000"/>
              </a:lnSpc>
              <a:spcAft>
                <a:spcPts val="1000"/>
              </a:spcAft>
              <a:buClr>
                <a:srgbClr val="873624"/>
              </a:buClr>
              <a:buNone/>
            </a:pPr>
            <a:r>
              <a:rPr lang="en-US" sz="3200" dirty="0">
                <a:solidFill>
                  <a:prstClr val="black">
                    <a:lumMod val="85000"/>
                    <a:lumOff val="15000"/>
                  </a:prstClr>
                </a:solidFill>
                <a:latin typeface="Times New Roman"/>
                <a:ea typeface="Calibri"/>
                <a:cs typeface="Arial"/>
              </a:rPr>
              <a:t>In all languages there is phonology which concerns with vowels, consonants, stress, intonation, etc. In grammar all languages have Ns, </a:t>
            </a:r>
            <a:r>
              <a:rPr lang="en-US" sz="3200" dirty="0" err="1">
                <a:solidFill>
                  <a:prstClr val="black">
                    <a:lumMod val="85000"/>
                    <a:lumOff val="15000"/>
                  </a:prstClr>
                </a:solidFill>
                <a:latin typeface="Times New Roman"/>
                <a:ea typeface="Calibri"/>
                <a:cs typeface="Arial"/>
              </a:rPr>
              <a:t>Vs</a:t>
            </a:r>
            <a:r>
              <a:rPr lang="en-US" sz="3200" dirty="0">
                <a:solidFill>
                  <a:prstClr val="black">
                    <a:lumMod val="85000"/>
                    <a:lumOff val="15000"/>
                  </a:prstClr>
                </a:solidFill>
                <a:latin typeface="Times New Roman"/>
                <a:ea typeface="Calibri"/>
                <a:cs typeface="Arial"/>
              </a:rPr>
              <a:t>, </a:t>
            </a:r>
            <a:r>
              <a:rPr lang="en-US" sz="3200" dirty="0" err="1">
                <a:solidFill>
                  <a:prstClr val="black">
                    <a:lumMod val="85000"/>
                    <a:lumOff val="15000"/>
                  </a:prstClr>
                </a:solidFill>
                <a:latin typeface="Times New Roman"/>
                <a:ea typeface="Calibri"/>
                <a:cs typeface="Arial"/>
              </a:rPr>
              <a:t>adjs</a:t>
            </a:r>
            <a:r>
              <a:rPr lang="en-US" sz="3200" dirty="0">
                <a:solidFill>
                  <a:prstClr val="black">
                    <a:lumMod val="85000"/>
                    <a:lumOff val="15000"/>
                  </a:prstClr>
                </a:solidFill>
                <a:latin typeface="Times New Roman"/>
                <a:ea typeface="Calibri"/>
                <a:cs typeface="Arial"/>
              </a:rPr>
              <a:t>, prep., etc. </a:t>
            </a:r>
            <a:endParaRPr lang="en-US" sz="3200" dirty="0">
              <a:solidFill>
                <a:prstClr val="black">
                  <a:lumMod val="85000"/>
                  <a:lumOff val="15000"/>
                </a:prstClr>
              </a:solidFill>
              <a:ea typeface="Calibri"/>
              <a:cs typeface="Arial"/>
            </a:endParaRPr>
          </a:p>
          <a:p>
            <a:pPr marL="0" indent="0" algn="l">
              <a:buNone/>
            </a:pPr>
            <a:endParaRPr lang="ar-IQ" dirty="0"/>
          </a:p>
        </p:txBody>
      </p:sp>
    </p:spTree>
    <p:extLst>
      <p:ext uri="{BB962C8B-B14F-4D97-AF65-F5344CB8AC3E}">
        <p14:creationId xmlns:p14="http://schemas.microsoft.com/office/powerpoint/2010/main" val="216857500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525</TotalTime>
  <Words>521</Words>
  <Application>Microsoft Office PowerPoint</Application>
  <PresentationFormat>عرض على الشاشة (3:4)‏</PresentationFormat>
  <Paragraphs>20</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غلاف فني</vt:lpstr>
      <vt:lpstr>    Third: School of Transformationalists  </vt:lpstr>
      <vt:lpstr>عرض تقديمي في PowerPoint</vt:lpstr>
      <vt:lpstr>عرض تقديمي في PowerPoint</vt:lpstr>
      <vt:lpstr>عرض تقديمي في PowerPoint</vt:lpstr>
      <vt:lpstr>Some Issues of Transformational Grammar</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Third: School of Transformationalists  </dc:title>
  <dc:creator>AL-barq</dc:creator>
  <cp:lastModifiedBy>AL-barq</cp:lastModifiedBy>
  <cp:revision>40</cp:revision>
  <dcterms:created xsi:type="dcterms:W3CDTF">2021-05-29T19:02:46Z</dcterms:created>
  <dcterms:modified xsi:type="dcterms:W3CDTF">2022-04-13T18:44:54Z</dcterms:modified>
</cp:coreProperties>
</file>