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1029BB-5917-4994-A384-A49F7E9A5648}" type="datetimeFigureOut">
              <a:rPr lang="ar-IQ" smtClean="0"/>
              <a:t>10/10/1443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246A8-2E6C-4EB8-9854-03917734231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Pragmatics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In many ways, pragmatics </a:t>
            </a:r>
            <a:r>
              <a:rPr lang="en-US" sz="3600" dirty="0" smtClean="0">
                <a:solidFill>
                  <a:schemeClr val="tx1"/>
                </a:solidFill>
              </a:rPr>
              <a:t>“is </a:t>
            </a:r>
            <a:r>
              <a:rPr lang="en-US" sz="3600" dirty="0" smtClean="0">
                <a:solidFill>
                  <a:schemeClr val="tx1"/>
                </a:solidFill>
              </a:rPr>
              <a:t>the study of “invisible\ intended” meaning, or how we recognize what is meant even when it isn’t actually said or </a:t>
            </a:r>
            <a:r>
              <a:rPr lang="en-US" sz="3600" dirty="0" smtClean="0">
                <a:solidFill>
                  <a:schemeClr val="tx1"/>
                </a:solidFill>
              </a:rPr>
              <a:t>written”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3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Your face</a:t>
            </a:r>
            <a:r>
              <a:rPr lang="en-US" sz="4000" dirty="0" smtClean="0"/>
              <a:t>, in pragmatics, is </a:t>
            </a:r>
            <a:r>
              <a:rPr lang="en-US" sz="4000" dirty="0" smtClean="0">
                <a:solidFill>
                  <a:srgbClr val="FF0000"/>
                </a:solidFill>
              </a:rPr>
              <a:t>your public self-image.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This  (it) is the emotional and social sense of self that everyone has and expects everyone else to recognize.</a:t>
            </a:r>
          </a:p>
          <a:p>
            <a:pPr marL="0" indent="0" algn="l">
              <a:buNone/>
            </a:pPr>
            <a:endParaRPr lang="en-US" sz="4000" dirty="0" smtClean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662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Politeness</a:t>
            </a:r>
            <a:r>
              <a:rPr lang="en-US" sz="4000" dirty="0" smtClean="0"/>
              <a:t> can be defined as </a:t>
            </a:r>
            <a:r>
              <a:rPr lang="en-US" sz="4000" dirty="0" smtClean="0"/>
              <a:t>“</a:t>
            </a:r>
            <a:r>
              <a:rPr lang="en-US" sz="4000" dirty="0" smtClean="0">
                <a:solidFill>
                  <a:srgbClr val="FF0000"/>
                </a:solidFill>
              </a:rPr>
              <a:t>showing </a:t>
            </a:r>
            <a:r>
              <a:rPr lang="en-US" sz="4000" dirty="0" smtClean="0">
                <a:solidFill>
                  <a:srgbClr val="FF0000"/>
                </a:solidFill>
              </a:rPr>
              <a:t>awareness and consideration of another person’s </a:t>
            </a:r>
            <a:r>
              <a:rPr lang="en-US" sz="4000" dirty="0" smtClean="0">
                <a:solidFill>
                  <a:srgbClr val="FF0000"/>
                </a:solidFill>
              </a:rPr>
              <a:t>face”. </a:t>
            </a:r>
            <a:r>
              <a:rPr lang="en-US" sz="4000" dirty="0" smtClean="0"/>
              <a:t>If you :(to) say something that represents a threat to another person’s self-image, that is called a </a:t>
            </a:r>
            <a:r>
              <a:rPr lang="en-US" sz="4000" dirty="0" smtClean="0">
                <a:solidFill>
                  <a:srgbClr val="FF0000"/>
                </a:solidFill>
              </a:rPr>
              <a:t>face-threatening act. 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60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3600" dirty="0" smtClean="0"/>
              <a:t>For example, if you use a direct speech act to get someone to do something </a:t>
            </a:r>
            <a:r>
              <a:rPr lang="en-US" sz="3600" dirty="0" smtClean="0">
                <a:solidFill>
                  <a:srgbClr val="FF0000"/>
                </a:solidFill>
              </a:rPr>
              <a:t>(Give me that paper!)</a:t>
            </a:r>
            <a:r>
              <a:rPr lang="en-US" sz="3600" dirty="0" smtClean="0"/>
              <a:t>, you are behaving as if you have more social power than the other person. If you don’t actually have that social power (e.g. you’re not a military officer or prison warden), then you are performing </a:t>
            </a:r>
            <a:r>
              <a:rPr lang="en-US" sz="3600" dirty="0" smtClean="0">
                <a:solidFill>
                  <a:srgbClr val="FF0000"/>
                </a:solidFill>
              </a:rPr>
              <a:t>a face threatening act.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9865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An indirect speech act, in the form associated with a question (</a:t>
            </a:r>
            <a:r>
              <a:rPr lang="en-US" sz="3200" dirty="0" smtClean="0">
                <a:solidFill>
                  <a:srgbClr val="FF0000"/>
                </a:solidFill>
              </a:rPr>
              <a:t>Could you pass me that paper?), </a:t>
            </a:r>
            <a:r>
              <a:rPr lang="en-US" sz="3200" dirty="0" smtClean="0"/>
              <a:t>removes the assumption of social power. You’re only asking if it’s possible. This makes your request less threatening to the other person’s face. Whenever </a:t>
            </a:r>
            <a:r>
              <a:rPr lang="en-US" sz="3200" dirty="0" smtClean="0">
                <a:solidFill>
                  <a:srgbClr val="00B050"/>
                </a:solidFill>
              </a:rPr>
              <a:t>you  (to)say something that lessens the possible threat to another’s face, it can be described as </a:t>
            </a:r>
            <a:r>
              <a:rPr lang="en-US" sz="3200" dirty="0" smtClean="0">
                <a:solidFill>
                  <a:srgbClr val="FF0000"/>
                </a:solidFill>
              </a:rPr>
              <a:t>a face-saving act.</a:t>
            </a:r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2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3.1 Context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dirty="0" smtClean="0"/>
              <a:t>There are different kinds of context. One kind is described as </a:t>
            </a:r>
            <a:r>
              <a:rPr lang="en-US" sz="3600" dirty="0" smtClean="0">
                <a:solidFill>
                  <a:srgbClr val="FF0000"/>
                </a:solidFill>
              </a:rPr>
              <a:t>linguistic context</a:t>
            </a:r>
            <a:r>
              <a:rPr lang="en-US" sz="3600" dirty="0" smtClean="0"/>
              <a:t>, also known as </a:t>
            </a:r>
            <a:r>
              <a:rPr lang="en-US" sz="3600" dirty="0" smtClean="0">
                <a:solidFill>
                  <a:srgbClr val="FF0000"/>
                </a:solidFill>
              </a:rPr>
              <a:t>co-text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pPr marL="0" indent="0" algn="l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co-text of a word </a:t>
            </a:r>
            <a:r>
              <a:rPr lang="en-US" sz="3600" dirty="0" smtClean="0">
                <a:solidFill>
                  <a:srgbClr val="00B050"/>
                </a:solidFill>
              </a:rPr>
              <a:t>is the set of other words used in the same phrase or sentence.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90118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sz="3600" dirty="0" smtClean="0"/>
              <a:t>For example: the </a:t>
            </a:r>
            <a:r>
              <a:rPr lang="en-US" sz="3600" dirty="0" smtClean="0"/>
              <a:t>word </a:t>
            </a:r>
            <a:r>
              <a:rPr lang="en-US" sz="3600" dirty="0" smtClean="0">
                <a:solidFill>
                  <a:srgbClr val="FF0000"/>
                </a:solidFill>
              </a:rPr>
              <a:t>bank </a:t>
            </a:r>
            <a:r>
              <a:rPr lang="en-US" sz="3600" dirty="0" smtClean="0"/>
              <a:t>is  a single form with more than one meaning. </a:t>
            </a:r>
            <a:r>
              <a:rPr lang="en-US" sz="3600" dirty="0" smtClean="0">
                <a:solidFill>
                  <a:srgbClr val="FF0000"/>
                </a:solidFill>
              </a:rPr>
              <a:t>How do we usually know which meaning is intended in a particular sentence?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3600" dirty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00B050"/>
                </a:solidFill>
              </a:rPr>
              <a:t>We </a:t>
            </a:r>
            <a:r>
              <a:rPr lang="en-US" sz="3600" dirty="0" smtClean="0">
                <a:solidFill>
                  <a:srgbClr val="00B050"/>
                </a:solidFill>
              </a:rPr>
              <a:t>normally do so on the basis of linguistic context.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ar-IQ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 smtClean="0"/>
              <a:t>the word </a:t>
            </a:r>
            <a:r>
              <a:rPr lang="en-US" sz="3600" dirty="0" smtClean="0">
                <a:solidFill>
                  <a:srgbClr val="FF0000"/>
                </a:solidFill>
              </a:rPr>
              <a:t>bank 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in a sentence like </a:t>
            </a:r>
            <a:r>
              <a:rPr lang="en-US" sz="3600" dirty="0" smtClean="0">
                <a:solidFill>
                  <a:srgbClr val="FF0000"/>
                </a:solidFill>
              </a:rPr>
              <a:t>“</a:t>
            </a:r>
            <a:r>
              <a:rPr lang="en-US" sz="3600" dirty="0" smtClean="0">
                <a:solidFill>
                  <a:srgbClr val="FF0000"/>
                </a:solidFill>
              </a:rPr>
              <a:t>she </a:t>
            </a:r>
            <a:r>
              <a:rPr lang="en-US" sz="3600" dirty="0" smtClean="0">
                <a:solidFill>
                  <a:srgbClr val="FF0000"/>
                </a:solidFill>
              </a:rPr>
              <a:t>has to get to the bank to withdraw some </a:t>
            </a:r>
            <a:r>
              <a:rPr lang="en-US" sz="3600" dirty="0" smtClean="0">
                <a:solidFill>
                  <a:srgbClr val="FF0000"/>
                </a:solidFill>
              </a:rPr>
              <a:t>cash”</a:t>
            </a:r>
            <a:r>
              <a:rPr lang="en-US" sz="3600" dirty="0" smtClean="0"/>
              <a:t>, </a:t>
            </a:r>
            <a:r>
              <a:rPr lang="en-US" sz="3600" dirty="0" smtClean="0"/>
              <a:t>we know from this linguistic context which type of bank is intended.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93154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Moreover, if </a:t>
            </a:r>
            <a:r>
              <a:rPr lang="en-US" sz="3200" dirty="0" smtClean="0"/>
              <a:t>we see the word </a:t>
            </a:r>
            <a:r>
              <a:rPr lang="en-US" sz="3200" dirty="0" smtClean="0">
                <a:solidFill>
                  <a:srgbClr val="FF0000"/>
                </a:solidFill>
              </a:rPr>
              <a:t>BANK</a:t>
            </a:r>
            <a:r>
              <a:rPr lang="en-US" sz="3200" dirty="0" smtClean="0"/>
              <a:t> on the wall of a building in a city, </a:t>
            </a:r>
            <a:r>
              <a:rPr lang="en-US" sz="3200" dirty="0" smtClean="0">
                <a:solidFill>
                  <a:srgbClr val="FF0000"/>
                </a:solidFill>
              </a:rPr>
              <a:t>the physical location will influence our interpretation.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sz="3200" dirty="0" smtClean="0"/>
          </a:p>
          <a:p>
            <a:pPr marL="0" indent="0" algn="l">
              <a:buNone/>
            </a:pPr>
            <a:r>
              <a:rPr lang="en-US" sz="3200" dirty="0" smtClean="0"/>
              <a:t>In other example the word bank in </a:t>
            </a:r>
            <a:r>
              <a:rPr lang="en-US" sz="3200" dirty="0" smtClean="0">
                <a:solidFill>
                  <a:srgbClr val="FF0000"/>
                </a:solidFill>
              </a:rPr>
              <a:t>“a river bank” refers to an edge of that river.  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3.3 Direct and indirect speech acts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2800" dirty="0" smtClean="0"/>
              <a:t>We usually use certain syntactic structures with the functions listed beside them in the following table.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Structures Functions</a:t>
            </a:r>
          </a:p>
          <a:p>
            <a:pPr marL="0" indent="0" algn="l" rtl="0">
              <a:buNone/>
            </a:pPr>
            <a:r>
              <a:rPr lang="ar-IQ" sz="3200" dirty="0" smtClean="0">
                <a:solidFill>
                  <a:srgbClr val="002060"/>
                </a:solidFill>
              </a:rPr>
              <a:t>     </a:t>
            </a:r>
            <a:r>
              <a:rPr lang="en-US" sz="3200" dirty="0" smtClean="0">
                <a:solidFill>
                  <a:srgbClr val="002060"/>
                </a:solidFill>
              </a:rPr>
              <a:t>Examples                  Functions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-Did you eat the pizza?  Interrogative Question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-Eat the pizza (please).  Imperative Command (Request)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-You ate the pizza.           Declarative Statement</a:t>
            </a:r>
          </a:p>
          <a:p>
            <a:pPr marL="0" indent="0" algn="l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19848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l">
              <a:buNone/>
            </a:pPr>
            <a:r>
              <a:rPr lang="en-US" sz="3600" dirty="0" smtClean="0"/>
              <a:t>When an interrogative structure such as </a:t>
            </a:r>
            <a:r>
              <a:rPr lang="en-US" sz="3600" dirty="0" smtClean="0">
                <a:solidFill>
                  <a:srgbClr val="FF0000"/>
                </a:solidFill>
              </a:rPr>
              <a:t>Did you…?, Are they…? or Can we…? </a:t>
            </a:r>
            <a:r>
              <a:rPr lang="en-US" sz="3600" dirty="0" smtClean="0"/>
              <a:t>is used with the function of a </a:t>
            </a:r>
            <a:r>
              <a:rPr lang="en-US" sz="3600" dirty="0" smtClean="0">
                <a:solidFill>
                  <a:srgbClr val="FF0000"/>
                </a:solidFill>
              </a:rPr>
              <a:t>question</a:t>
            </a:r>
            <a:r>
              <a:rPr lang="en-US" sz="3600" dirty="0" smtClean="0"/>
              <a:t>, it is described as </a:t>
            </a:r>
            <a:r>
              <a:rPr lang="en-US" sz="3600" u="sng" dirty="0" smtClean="0">
                <a:solidFill>
                  <a:srgbClr val="FF0000"/>
                </a:solidFill>
              </a:rPr>
              <a:t>a direct speech act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pPr marL="0" indent="0" algn="l">
              <a:buNone/>
            </a:pPr>
            <a:r>
              <a:rPr lang="en-US" sz="3600" dirty="0" smtClean="0"/>
              <a:t>For </a:t>
            </a:r>
            <a:r>
              <a:rPr lang="en-US" sz="3600" dirty="0" smtClean="0"/>
              <a:t>example, when we don’t know something and we ask someone to provide the information, we usually produce a direct speech act such as </a:t>
            </a:r>
            <a:r>
              <a:rPr lang="en-US" sz="3600" dirty="0" smtClean="0">
                <a:solidFill>
                  <a:srgbClr val="FF0000"/>
                </a:solidFill>
              </a:rPr>
              <a:t>Can you ride a bicycle?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9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Compare that utterance with </a:t>
            </a:r>
            <a:r>
              <a:rPr lang="en-US" sz="3200" dirty="0" smtClean="0">
                <a:solidFill>
                  <a:srgbClr val="FF0000"/>
                </a:solidFill>
              </a:rPr>
              <a:t>Can you pass the salt?</a:t>
            </a:r>
            <a:r>
              <a:rPr lang="en-US" sz="3200" dirty="0" smtClean="0"/>
              <a:t> In this </a:t>
            </a:r>
            <a:r>
              <a:rPr lang="en-US" sz="3200" dirty="0" smtClean="0"/>
              <a:t>example</a:t>
            </a:r>
            <a:r>
              <a:rPr lang="en-US" sz="3200" dirty="0" smtClean="0"/>
              <a:t>, we are not really asking a question about someone’s ability. In fact, we don’t normally use this structure as a question at all. We normally use it to make a request. That is, we are using a syntactic structure associated with the function of a question, but in this case with the function of a request. This is an example of </a:t>
            </a:r>
            <a:r>
              <a:rPr lang="en-US" sz="3200" dirty="0" smtClean="0">
                <a:solidFill>
                  <a:srgbClr val="FF0000"/>
                </a:solidFill>
              </a:rPr>
              <a:t>an indirect speech act.</a:t>
            </a:r>
            <a:r>
              <a:rPr lang="en-US" sz="3200" dirty="0" smtClean="0"/>
              <a:t> 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192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3.4. </a:t>
            </a:r>
            <a:r>
              <a:rPr lang="en-US" dirty="0" smtClean="0">
                <a:solidFill>
                  <a:srgbClr val="FF0000"/>
                </a:solidFill>
              </a:rPr>
              <a:t>Politeness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4000" dirty="0" smtClean="0"/>
          </a:p>
          <a:p>
            <a:pPr marL="0" indent="0" algn="l">
              <a:buNone/>
            </a:pPr>
            <a:r>
              <a:rPr lang="en-US" sz="4000" dirty="0" smtClean="0"/>
              <a:t>In </a:t>
            </a:r>
            <a:r>
              <a:rPr lang="en-US" sz="4000" dirty="0" smtClean="0"/>
              <a:t>the study of linguistic politeness, the most relevant concept is </a:t>
            </a:r>
            <a:r>
              <a:rPr lang="en-US" sz="4000" dirty="0" smtClean="0">
                <a:solidFill>
                  <a:srgbClr val="FF0000"/>
                </a:solidFill>
              </a:rPr>
              <a:t>“face.”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74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481</TotalTime>
  <Words>631</Words>
  <Application>Microsoft Office PowerPoint</Application>
  <PresentationFormat>عرض على الشاشة (3:4)‏</PresentationFormat>
  <Paragraphs>28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Pragmatics</vt:lpstr>
      <vt:lpstr>3.1 Context</vt:lpstr>
      <vt:lpstr>عرض تقديمي في PowerPoint</vt:lpstr>
      <vt:lpstr>عرض تقديمي في PowerPoint</vt:lpstr>
      <vt:lpstr>عرض تقديمي في PowerPoint</vt:lpstr>
      <vt:lpstr>3.3 Direct and indirect speech acts</vt:lpstr>
      <vt:lpstr>عرض تقديمي في PowerPoint</vt:lpstr>
      <vt:lpstr>عرض تقديمي في PowerPoint</vt:lpstr>
      <vt:lpstr>3.4. Politeness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Pragmatics</dc:title>
  <dc:creator>AL-barq</dc:creator>
  <cp:lastModifiedBy>AL-barq</cp:lastModifiedBy>
  <cp:revision>51</cp:revision>
  <dcterms:created xsi:type="dcterms:W3CDTF">2021-06-19T17:47:42Z</dcterms:created>
  <dcterms:modified xsi:type="dcterms:W3CDTF">2022-05-11T15:13:00Z</dcterms:modified>
</cp:coreProperties>
</file>