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55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93286" y="9852532"/>
            <a:ext cx="1917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8237"/>
            <a:ext cx="5301615" cy="8551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2-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Spider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From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listener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(T.H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Gillespie)</a:t>
            </a:r>
            <a:endParaRPr sz="1600">
              <a:latin typeface="Times New Roman"/>
              <a:cs typeface="Times New Roman"/>
            </a:endParaRPr>
          </a:p>
          <a:p>
            <a:pPr marL="12700" marR="6985" indent="507365" algn="just">
              <a:lnSpc>
                <a:spcPct val="110200"/>
              </a:lnSpc>
              <a:spcBef>
                <a:spcPts val="970"/>
              </a:spcBef>
            </a:pPr>
            <a:r>
              <a:rPr sz="1600" dirty="0">
                <a:latin typeface="Times New Roman"/>
                <a:cs typeface="Times New Roman"/>
              </a:rPr>
              <a:t>Why,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you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wonder,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should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our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friends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 </a:t>
            </a:r>
            <a:r>
              <a:rPr sz="1600" dirty="0">
                <a:latin typeface="Times New Roman"/>
                <a:cs typeface="Times New Roman"/>
              </a:rPr>
              <a:t>Because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destroy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insects,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include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some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greatest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enemies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human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race.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make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it </a:t>
            </a:r>
            <a:r>
              <a:rPr sz="1600" dirty="0">
                <a:latin typeface="Times New Roman"/>
                <a:cs typeface="Times New Roman"/>
              </a:rPr>
              <a:t>impossible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live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world;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devour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our </a:t>
            </a:r>
            <a:r>
              <a:rPr sz="1600" spc="-10" dirty="0">
                <a:latin typeface="Times New Roman"/>
                <a:cs typeface="Times New Roman"/>
              </a:rPr>
              <a:t>crops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kill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our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flocks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herds,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it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were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not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for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insect-</a:t>
            </a:r>
            <a:r>
              <a:rPr sz="1600" dirty="0">
                <a:latin typeface="Times New Roman"/>
                <a:cs typeface="Times New Roman"/>
              </a:rPr>
              <a:t>eating animals.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owe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birds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beasts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who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eat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them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together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kill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only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fraction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number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destroyed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spiders.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Moreover,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unlike </a:t>
            </a:r>
            <a:r>
              <a:rPr sz="1600" dirty="0">
                <a:latin typeface="Times New Roman"/>
                <a:cs typeface="Times New Roman"/>
              </a:rPr>
              <a:t>some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eaters,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never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least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harm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us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belongings.</a:t>
            </a:r>
            <a:endParaRPr sz="1600">
              <a:latin typeface="Times New Roman"/>
              <a:cs typeface="Times New Roman"/>
            </a:endParaRPr>
          </a:p>
          <a:p>
            <a:pPr marL="12700" marR="6985" indent="507365" algn="just">
              <a:lnSpc>
                <a:spcPct val="110300"/>
              </a:lnSpc>
              <a:spcBef>
                <a:spcPts val="990"/>
              </a:spcBef>
            </a:pP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insects,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people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think,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nor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even </a:t>
            </a:r>
            <a:r>
              <a:rPr sz="1600" dirty="0">
                <a:latin typeface="Times New Roman"/>
                <a:cs typeface="Times New Roman"/>
              </a:rPr>
              <a:t>related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them.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tell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difference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almost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glance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always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eight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legs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never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six.</a:t>
            </a:r>
            <a:endParaRPr sz="1600">
              <a:latin typeface="Times New Roman"/>
              <a:cs typeface="Times New Roman"/>
            </a:endParaRPr>
          </a:p>
          <a:p>
            <a:pPr marL="12700" marR="5080" indent="507365" algn="just">
              <a:lnSpc>
                <a:spcPct val="110300"/>
              </a:lnSpc>
              <a:spcBef>
                <a:spcPts val="990"/>
              </a:spcBef>
            </a:pP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engaged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behalf?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authority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made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census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grass </a:t>
            </a:r>
            <a:r>
              <a:rPr sz="1600" dirty="0">
                <a:latin typeface="Times New Roman"/>
                <a:cs typeface="Times New Roman"/>
              </a:rPr>
              <a:t>field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south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England,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estimated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were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2,250,000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acre;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something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like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6,000,000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different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kinds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football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pitch.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busy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least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half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year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killing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insects.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impossible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make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wildest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guess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kill,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hungry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creatures,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only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three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meals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day.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has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estimated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weight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insects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destroyed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Britain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year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greater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total </a:t>
            </a:r>
            <a:r>
              <a:rPr sz="1600" dirty="0">
                <a:latin typeface="Times New Roman"/>
                <a:cs typeface="Times New Roman"/>
              </a:rPr>
              <a:t>weights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human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begins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country.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latin typeface="Times New Roman"/>
                <a:cs typeface="Times New Roman"/>
              </a:rPr>
              <a:t>Comprehension</a:t>
            </a:r>
            <a:endParaRPr sz="1600">
              <a:latin typeface="Times New Roman"/>
              <a:cs typeface="Times New Roman"/>
            </a:endParaRPr>
          </a:p>
          <a:p>
            <a:pPr marL="12700" marR="10160">
              <a:lnSpc>
                <a:spcPct val="110000"/>
              </a:lnSpc>
              <a:spcBef>
                <a:spcPts val="1010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short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answers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questions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your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own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as </a:t>
            </a:r>
            <a:r>
              <a:rPr sz="1600" b="1" dirty="0">
                <a:latin typeface="Times New Roman"/>
                <a:cs typeface="Times New Roman"/>
              </a:rPr>
              <a:t>far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possible.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one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complete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sentence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for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each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answer.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165"/>
              </a:spcBef>
            </a:pPr>
            <a:r>
              <a:rPr sz="1600" b="1" dirty="0">
                <a:latin typeface="Times New Roman"/>
                <a:cs typeface="Times New Roman"/>
              </a:rPr>
              <a:t>a.</a:t>
            </a:r>
            <a:r>
              <a:rPr sz="1600" b="1" spc="2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Why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have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reason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grateful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insect-eating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animals?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58672"/>
            <a:ext cx="5299710" cy="884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8255" indent="-228600">
              <a:lnSpc>
                <a:spcPct val="1100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b.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tell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difference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 </a:t>
            </a:r>
            <a:r>
              <a:rPr sz="1600" dirty="0">
                <a:latin typeface="Times New Roman"/>
                <a:cs typeface="Times New Roman"/>
              </a:rPr>
              <a:t>insect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69265" marR="8255" indent="-228600">
              <a:lnSpc>
                <a:spcPct val="110000"/>
              </a:lnSpc>
              <a:spcBef>
                <a:spcPts val="10"/>
              </a:spcBef>
            </a:pPr>
            <a:r>
              <a:rPr sz="1600" b="1" dirty="0">
                <a:latin typeface="Times New Roman"/>
                <a:cs typeface="Times New Roman"/>
              </a:rPr>
              <a:t>c.</a:t>
            </a:r>
            <a:r>
              <a:rPr sz="1600" b="1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What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you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understand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statement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'One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authority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on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made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census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spiders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grass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field.'?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600" b="1" spc="-10" dirty="0">
                <a:latin typeface="Times New Roman"/>
                <a:cs typeface="Times New Roman"/>
              </a:rPr>
              <a:t>Vocabulary</a:t>
            </a:r>
            <a:endParaRPr sz="1600">
              <a:latin typeface="Times New Roman"/>
              <a:cs typeface="Times New Roman"/>
            </a:endParaRPr>
          </a:p>
          <a:p>
            <a:pPr marL="12700" marR="10160">
              <a:lnSpc>
                <a:spcPct val="110600"/>
              </a:lnSpc>
              <a:spcBef>
                <a:spcPts val="985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another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phrase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replace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they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used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passage: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600" dirty="0">
                <a:latin typeface="Times New Roman"/>
                <a:cs typeface="Times New Roman"/>
              </a:rPr>
              <a:t>destroy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(1.1);</a:t>
            </a:r>
            <a:r>
              <a:rPr sz="1600" spc="4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devour</a:t>
            </a:r>
            <a:r>
              <a:rPr sz="1600" spc="45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(1.4);</a:t>
            </a:r>
            <a:r>
              <a:rPr sz="1600" spc="4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fraction</a:t>
            </a:r>
            <a:r>
              <a:rPr sz="1600" spc="45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(1.6);</a:t>
            </a:r>
            <a:r>
              <a:rPr sz="1600" spc="4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belongings</a:t>
            </a:r>
            <a:r>
              <a:rPr sz="1600" spc="4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(1.8);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latin typeface="Times New Roman"/>
                <a:cs typeface="Times New Roman"/>
              </a:rPr>
              <a:t>estimated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(1.14).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25"/>
              </a:spcBef>
            </a:pPr>
            <a:r>
              <a:rPr sz="1600" b="1" dirty="0">
                <a:latin typeface="Times New Roman"/>
                <a:cs typeface="Times New Roman"/>
              </a:rPr>
              <a:t>3-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Matterhorn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Man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(Walter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Unsworth)</a:t>
            </a:r>
            <a:endParaRPr sz="1600">
              <a:latin typeface="Times New Roman"/>
              <a:cs typeface="Times New Roman"/>
            </a:endParaRPr>
          </a:p>
          <a:p>
            <a:pPr marL="12700" marR="5080" indent="507365" algn="just">
              <a:lnSpc>
                <a:spcPct val="110200"/>
              </a:lnSpc>
              <a:spcBef>
                <a:spcPts val="970"/>
              </a:spcBef>
            </a:pPr>
            <a:r>
              <a:rPr sz="1600" dirty="0">
                <a:latin typeface="Times New Roman"/>
                <a:cs typeface="Times New Roman"/>
              </a:rPr>
              <a:t>Modern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alpinists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try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climb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mountains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route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give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them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good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sport,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difficult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is,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more </a:t>
            </a:r>
            <a:r>
              <a:rPr sz="1600" dirty="0">
                <a:latin typeface="Times New Roman"/>
                <a:cs typeface="Times New Roman"/>
              </a:rPr>
              <a:t>highly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regarded.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pioneering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days,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however,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was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case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early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climbers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looking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easiest </a:t>
            </a:r>
            <a:r>
              <a:rPr sz="1600" dirty="0">
                <a:latin typeface="Times New Roman"/>
                <a:cs typeface="Times New Roman"/>
              </a:rPr>
              <a:t>way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top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because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summit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prize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sought, </a:t>
            </a:r>
            <a:r>
              <a:rPr sz="1600" dirty="0">
                <a:latin typeface="Times New Roman"/>
                <a:cs typeface="Times New Roman"/>
              </a:rPr>
              <a:t>especially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never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attained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before.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true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during </a:t>
            </a:r>
            <a:r>
              <a:rPr sz="1600" dirty="0">
                <a:latin typeface="Times New Roman"/>
                <a:cs typeface="Times New Roman"/>
              </a:rPr>
              <a:t>their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explorations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often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difficulties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dangers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most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perilous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nature,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equipped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manner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make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spc="-10" dirty="0">
                <a:latin typeface="Times New Roman"/>
                <a:cs typeface="Times New Roman"/>
              </a:rPr>
              <a:t>modern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climber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shudder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thought,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their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way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excitement.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had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single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aim,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solitary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goal-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top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!</a:t>
            </a:r>
            <a:endParaRPr sz="1600">
              <a:latin typeface="Times New Roman"/>
              <a:cs typeface="Times New Roman"/>
            </a:endParaRPr>
          </a:p>
          <a:p>
            <a:pPr marL="12700" marR="5080" indent="507365" algn="just">
              <a:lnSpc>
                <a:spcPct val="110200"/>
              </a:lnSpc>
              <a:spcBef>
                <a:spcPts val="1000"/>
              </a:spcBef>
            </a:pP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realize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nowadays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difficult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pioneers.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Except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place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Zermatt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Chamonix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had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rapidly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become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popular,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Alpine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villages </a:t>
            </a:r>
            <a:r>
              <a:rPr sz="1600" dirty="0">
                <a:latin typeface="Times New Roman"/>
                <a:cs typeface="Times New Roman"/>
              </a:rPr>
              <a:t>tended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impoverished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settlements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cut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off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civilization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high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mountains.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inns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generally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dirty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flea-</a:t>
            </a:r>
            <a:r>
              <a:rPr sz="1600" dirty="0">
                <a:latin typeface="Times New Roman"/>
                <a:cs typeface="Times New Roman"/>
              </a:rPr>
              <a:t>ridden;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food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simply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local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cheese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accompanied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by </a:t>
            </a:r>
            <a:r>
              <a:rPr sz="1600" dirty="0">
                <a:latin typeface="Times New Roman"/>
                <a:cs typeface="Times New Roman"/>
              </a:rPr>
              <a:t>bread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often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twelve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months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old,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washed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down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coarse </a:t>
            </a:r>
            <a:r>
              <a:rPr sz="1600" dirty="0">
                <a:latin typeface="Times New Roman"/>
                <a:cs typeface="Times New Roman"/>
              </a:rPr>
              <a:t>wine.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Often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valley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boasted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inn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all,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climbers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found </a:t>
            </a:r>
            <a:r>
              <a:rPr sz="1600" dirty="0">
                <a:latin typeface="Times New Roman"/>
                <a:cs typeface="Times New Roman"/>
              </a:rPr>
              <a:t>shelter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wherever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could</a:t>
            </a:r>
            <a:r>
              <a:rPr sz="1600" spc="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sometimes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local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priest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30604" y="858672"/>
            <a:ext cx="5299075" cy="869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3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(who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usually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poor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his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parishioners),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sometimes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Times New Roman"/>
                <a:cs typeface="Times New Roman"/>
              </a:rPr>
              <a:t>shepherds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cheese-</a:t>
            </a:r>
            <a:r>
              <a:rPr sz="1600" dirty="0">
                <a:latin typeface="Times New Roman"/>
                <a:cs typeface="Times New Roman"/>
              </a:rPr>
              <a:t>makers.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Invariably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background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same</a:t>
            </a:r>
            <a:r>
              <a:rPr sz="1600" spc="11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dirt</a:t>
            </a:r>
            <a:r>
              <a:rPr sz="1600" spc="11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1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poverty,</a:t>
            </a:r>
            <a:r>
              <a:rPr sz="1600" spc="10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1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very</a:t>
            </a:r>
            <a:r>
              <a:rPr sz="1600" spc="11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uncomfortable.</a:t>
            </a:r>
            <a:r>
              <a:rPr sz="1600" spc="11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120" dirty="0">
                <a:latin typeface="Times New Roman"/>
                <a:cs typeface="Times New Roman"/>
              </a:rPr>
              <a:t>  </a:t>
            </a:r>
            <a:r>
              <a:rPr sz="1600" spc="-25" dirty="0">
                <a:latin typeface="Times New Roman"/>
                <a:cs typeface="Times New Roman"/>
              </a:rPr>
              <a:t>men </a:t>
            </a:r>
            <a:r>
              <a:rPr sz="1600" dirty="0">
                <a:latin typeface="Times New Roman"/>
                <a:cs typeface="Times New Roman"/>
              </a:rPr>
              <a:t>accustomed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eating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seven-</a:t>
            </a:r>
            <a:r>
              <a:rPr sz="1600" dirty="0">
                <a:latin typeface="Times New Roman"/>
                <a:cs typeface="Times New Roman"/>
              </a:rPr>
              <a:t>course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dinners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sleeping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between </a:t>
            </a:r>
            <a:r>
              <a:rPr sz="1600" dirty="0">
                <a:latin typeface="Times New Roman"/>
                <a:cs typeface="Times New Roman"/>
              </a:rPr>
              <a:t>fine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linen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sheets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home,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Alps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must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been </a:t>
            </a:r>
            <a:r>
              <a:rPr sz="1600" dirty="0">
                <a:latin typeface="Times New Roman"/>
                <a:cs typeface="Times New Roman"/>
              </a:rPr>
              <a:t>very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indeed.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600" b="1" spc="-10" dirty="0">
                <a:latin typeface="Times New Roman"/>
                <a:cs typeface="Times New Roman"/>
              </a:rPr>
              <a:t>Comprehension</a:t>
            </a:r>
            <a:endParaRPr sz="1600">
              <a:latin typeface="Times New Roman"/>
              <a:cs typeface="Times New Roman"/>
            </a:endParaRPr>
          </a:p>
          <a:p>
            <a:pPr marL="12700" marR="7620">
              <a:lnSpc>
                <a:spcPct val="110200"/>
              </a:lnSpc>
              <a:spcBef>
                <a:spcPts val="1000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short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answers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questions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your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own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as </a:t>
            </a:r>
            <a:r>
              <a:rPr sz="1600" b="1" dirty="0">
                <a:latin typeface="Times New Roman"/>
                <a:cs typeface="Times New Roman"/>
              </a:rPr>
              <a:t>far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possible.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one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complete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sentence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for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each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answer.</a:t>
            </a:r>
            <a:endParaRPr sz="1600">
              <a:latin typeface="Times New Roman"/>
              <a:cs typeface="Times New Roman"/>
            </a:endParaRPr>
          </a:p>
          <a:p>
            <a:pPr marL="469265" marR="6985" indent="-228600">
              <a:lnSpc>
                <a:spcPct val="110000"/>
              </a:lnSpc>
              <a:spcBef>
                <a:spcPts val="975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spc="-10" dirty="0">
                <a:latin typeface="Times New Roman"/>
                <a:cs typeface="Times New Roman"/>
              </a:rPr>
              <a:t>In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what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way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does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attitude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of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modern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climber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towards </a:t>
            </a:r>
            <a:r>
              <a:rPr sz="1600" dirty="0">
                <a:latin typeface="Times New Roman"/>
                <a:cs typeface="Times New Roman"/>
              </a:rPr>
              <a:t>mountains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pioneer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69265" marR="6350" indent="-228600">
              <a:lnSpc>
                <a:spcPct val="110000"/>
              </a:lnSpc>
              <a:spcBef>
                <a:spcPts val="10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Name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three</a:t>
            </a:r>
            <a:r>
              <a:rPr sz="1600" spc="5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factors</a:t>
            </a:r>
            <a:r>
              <a:rPr sz="1600" spc="5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made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most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Alpine</a:t>
            </a:r>
            <a:r>
              <a:rPr sz="1600" spc="55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villages </a:t>
            </a:r>
            <a:r>
              <a:rPr sz="1600" dirty="0">
                <a:latin typeface="Times New Roman"/>
                <a:cs typeface="Times New Roman"/>
              </a:rPr>
              <a:t>inhospitable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places.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600" b="1" spc="-10" dirty="0">
                <a:latin typeface="Times New Roman"/>
                <a:cs typeface="Times New Roman"/>
              </a:rPr>
              <a:t>Vocabulary</a:t>
            </a:r>
            <a:endParaRPr sz="1600">
              <a:latin typeface="Times New Roman"/>
              <a:cs typeface="Times New Roman"/>
            </a:endParaRPr>
          </a:p>
          <a:p>
            <a:pPr marL="12700" marR="9525">
              <a:lnSpc>
                <a:spcPct val="110000"/>
              </a:lnSpc>
              <a:spcBef>
                <a:spcPts val="1010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another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phrase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replace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they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used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passage: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600" dirty="0">
                <a:latin typeface="Times New Roman"/>
                <a:cs typeface="Times New Roman"/>
              </a:rPr>
              <a:t>route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(1.1);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regarded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(1.2);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summit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(1.4);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sought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(1.4);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faced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(1.6);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perilous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(1.6);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shudder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(1.17);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(1.8);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solitary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(1.9);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latin typeface="Times New Roman"/>
                <a:cs typeface="Times New Roman"/>
              </a:rPr>
              <a:t>coarse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(1.15);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boasted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(1.15);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invariably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(1.18).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4-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Seeing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Hands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from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Listener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Eric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Mauny)</a:t>
            </a:r>
            <a:endParaRPr sz="1600">
              <a:latin typeface="Times New Roman"/>
              <a:cs typeface="Times New Roman"/>
            </a:endParaRPr>
          </a:p>
          <a:p>
            <a:pPr marL="12700" marR="5080" indent="507365" algn="just">
              <a:lnSpc>
                <a:spcPct val="110200"/>
              </a:lnSpc>
              <a:spcBef>
                <a:spcPts val="975"/>
              </a:spcBef>
            </a:pP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4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Soviet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Union</a:t>
            </a:r>
            <a:r>
              <a:rPr sz="1600" spc="4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several</a:t>
            </a:r>
            <a:r>
              <a:rPr sz="1600" spc="43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cases</a:t>
            </a:r>
            <a:r>
              <a:rPr sz="1600" spc="4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4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reported </a:t>
            </a:r>
            <a:r>
              <a:rPr sz="1600" dirty="0">
                <a:latin typeface="Times New Roman"/>
                <a:cs typeface="Times New Roman"/>
              </a:rPr>
              <a:t>recently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people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who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read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detect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colours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their </a:t>
            </a:r>
            <a:r>
              <a:rPr sz="1600" dirty="0">
                <a:latin typeface="Times New Roman"/>
                <a:cs typeface="Times New Roman"/>
              </a:rPr>
              <a:t>fingers,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even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doors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walls.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case </a:t>
            </a:r>
            <a:r>
              <a:rPr sz="1600" dirty="0">
                <a:latin typeface="Times New Roman"/>
                <a:cs typeface="Times New Roman"/>
              </a:rPr>
              <a:t>concerns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eleven-years-</a:t>
            </a:r>
            <a:r>
              <a:rPr sz="1600" dirty="0">
                <a:latin typeface="Times New Roman"/>
                <a:cs typeface="Times New Roman"/>
              </a:rPr>
              <a:t>old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schoolgirl,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Vera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Petrova,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who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has </a:t>
            </a:r>
            <a:r>
              <a:rPr sz="1600" dirty="0">
                <a:latin typeface="Times New Roman"/>
                <a:cs typeface="Times New Roman"/>
              </a:rPr>
              <a:t>normal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vision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who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22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also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perceive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things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different </a:t>
            </a:r>
            <a:r>
              <a:rPr sz="1600" dirty="0">
                <a:latin typeface="Times New Roman"/>
                <a:cs typeface="Times New Roman"/>
              </a:rPr>
              <a:t>parts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skin,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walls.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ability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first </a:t>
            </a:r>
            <a:r>
              <a:rPr sz="1600" dirty="0">
                <a:latin typeface="Times New Roman"/>
                <a:cs typeface="Times New Roman"/>
              </a:rPr>
              <a:t>noticed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father.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day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came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his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office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30604" y="858672"/>
            <a:ext cx="5299075" cy="5258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happened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hands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door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locked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safe.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Suddenly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asked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father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kept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old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newspapers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locked </a:t>
            </a:r>
            <a:r>
              <a:rPr sz="1600" dirty="0">
                <a:latin typeface="Times New Roman"/>
                <a:cs typeface="Times New Roman"/>
              </a:rPr>
              <a:t>away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there,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way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done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up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in </a:t>
            </a:r>
            <a:r>
              <a:rPr sz="1600" spc="-10" dirty="0">
                <a:latin typeface="Times New Roman"/>
                <a:cs typeface="Times New Roman"/>
              </a:rPr>
              <a:t>bundles.</a:t>
            </a:r>
            <a:endParaRPr sz="1600">
              <a:latin typeface="Times New Roman"/>
              <a:cs typeface="Times New Roman"/>
            </a:endParaRPr>
          </a:p>
          <a:p>
            <a:pPr marL="12700" marR="5715" indent="507365" algn="just">
              <a:lnSpc>
                <a:spcPct val="110200"/>
              </a:lnSpc>
              <a:spcBef>
                <a:spcPts val="1005"/>
              </a:spcBef>
            </a:pPr>
            <a:r>
              <a:rPr sz="1600" dirty="0">
                <a:latin typeface="Times New Roman"/>
                <a:cs typeface="Times New Roman"/>
              </a:rPr>
              <a:t>Vera's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curious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talent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brought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notice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scientific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research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institute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town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Ulyanovsk,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near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where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lives,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April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given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series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tests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special </a:t>
            </a:r>
            <a:r>
              <a:rPr sz="1600" dirty="0">
                <a:latin typeface="Times New Roman"/>
                <a:cs typeface="Times New Roman"/>
              </a:rPr>
              <a:t>commission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Ministry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Health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Russian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Federal </a:t>
            </a:r>
            <a:r>
              <a:rPr sz="1600" dirty="0">
                <a:latin typeface="Times New Roman"/>
                <a:cs typeface="Times New Roman"/>
              </a:rPr>
              <a:t>Republic.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During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these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tests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able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read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newspaper through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opaque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screen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and,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stranger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still,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moving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elbow </a:t>
            </a:r>
            <a:r>
              <a:rPr sz="1600" dirty="0">
                <a:latin typeface="Times New Roman"/>
                <a:cs typeface="Times New Roman"/>
              </a:rPr>
              <a:t>over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child's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game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Lotto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able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figures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colours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printed</a:t>
            </a:r>
            <a:r>
              <a:rPr sz="1600" spc="4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4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it;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and,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another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instance,</a:t>
            </a:r>
            <a:r>
              <a:rPr sz="1600" spc="4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wearing </a:t>
            </a:r>
            <a:r>
              <a:rPr sz="1600" dirty="0">
                <a:latin typeface="Times New Roman"/>
                <a:cs typeface="Times New Roman"/>
              </a:rPr>
              <a:t>stockings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slippers,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make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foot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outlines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colours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picture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hidden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carpet.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experiments </a:t>
            </a:r>
            <a:r>
              <a:rPr sz="1600" dirty="0">
                <a:latin typeface="Times New Roman"/>
                <a:cs typeface="Times New Roman"/>
              </a:rPr>
              <a:t>showed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knees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shoulders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had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similar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sensitivity. </a:t>
            </a:r>
            <a:r>
              <a:rPr sz="1600" dirty="0">
                <a:latin typeface="Times New Roman"/>
                <a:cs typeface="Times New Roman"/>
              </a:rPr>
              <a:t>During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these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tests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Vera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blindfold;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and,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indeed,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except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blindfold she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lacked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ability to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perceive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things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her </a:t>
            </a:r>
            <a:r>
              <a:rPr sz="1600" dirty="0">
                <a:latin typeface="Times New Roman"/>
                <a:cs typeface="Times New Roman"/>
              </a:rPr>
              <a:t>skin.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also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found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although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she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could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perceive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things with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her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fingers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this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ability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cased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moment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hands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were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wet.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039736"/>
            <a:ext cx="5295900" cy="2668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Comprehension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1005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short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answers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questions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your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own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as </a:t>
            </a:r>
            <a:r>
              <a:rPr sz="1600" b="1" dirty="0">
                <a:latin typeface="Times New Roman"/>
                <a:cs typeface="Times New Roman"/>
              </a:rPr>
              <a:t>far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possible.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one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complete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sentence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for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each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answer.</a:t>
            </a:r>
            <a:endParaRPr sz="1600">
              <a:latin typeface="Times New Roman"/>
              <a:cs typeface="Times New Roman"/>
            </a:endParaRPr>
          </a:p>
          <a:p>
            <a:pPr marL="469265" marR="5715" indent="-228600">
              <a:lnSpc>
                <a:spcPct val="110000"/>
              </a:lnSpc>
              <a:spcBef>
                <a:spcPts val="969"/>
              </a:spcBef>
              <a:buFont typeface="Times New Roman"/>
              <a:buAutoNum type="alphaLcPeriod"/>
              <a:tabLst>
                <a:tab pos="469900" algn="l"/>
                <a:tab pos="1000760" algn="l"/>
                <a:tab pos="1398270" algn="l"/>
                <a:tab pos="2046605" algn="l"/>
                <a:tab pos="2657475" algn="l"/>
                <a:tab pos="3775075" algn="l"/>
                <a:tab pos="4601845" algn="l"/>
                <a:tab pos="5044440" algn="l"/>
              </a:tabLst>
            </a:pPr>
            <a:r>
              <a:rPr sz="1600" spc="-25" dirty="0">
                <a:latin typeface="Times New Roman"/>
                <a:cs typeface="Times New Roman"/>
              </a:rPr>
              <a:t>How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Times New Roman"/>
                <a:cs typeface="Times New Roman"/>
              </a:rPr>
              <a:t>did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Vera's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father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accidentally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discover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that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Times New Roman"/>
                <a:cs typeface="Times New Roman"/>
              </a:rPr>
              <a:t>his </a:t>
            </a:r>
            <a:r>
              <a:rPr sz="1600" dirty="0">
                <a:latin typeface="Times New Roman"/>
                <a:cs typeface="Times New Roman"/>
              </a:rPr>
              <a:t>daughter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possessed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unusual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powers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perception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69265" marR="5715" indent="-228600">
              <a:lnSpc>
                <a:spcPts val="2120"/>
              </a:lnSpc>
              <a:spcBef>
                <a:spcPts val="95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what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Vera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incapable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perceiving </a:t>
            </a:r>
            <a:r>
              <a:rPr sz="1600" dirty="0">
                <a:latin typeface="Times New Roman"/>
                <a:cs typeface="Times New Roman"/>
              </a:rPr>
              <a:t>objects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skin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69265" marR="5715" indent="-228600">
              <a:lnSpc>
                <a:spcPts val="2110"/>
              </a:lnSpc>
              <a:spcBef>
                <a:spcPts val="5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Vera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lose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ability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perceive </a:t>
            </a:r>
            <a:r>
              <a:rPr sz="1600" dirty="0">
                <a:latin typeface="Times New Roman"/>
                <a:cs typeface="Times New Roman"/>
              </a:rPr>
              <a:t>objects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fingers</a:t>
            </a:r>
            <a:r>
              <a:rPr sz="1600" spc="-50" dirty="0">
                <a:latin typeface="Times New Roman"/>
                <a:cs typeface="Times New Roman"/>
              </a:rPr>
              <a:t> ?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30604" y="888237"/>
            <a:ext cx="5300345" cy="8823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Vocabulary</a:t>
            </a:r>
            <a:endParaRPr sz="1600">
              <a:latin typeface="Times New Roman"/>
              <a:cs typeface="Times New Roman"/>
            </a:endParaRPr>
          </a:p>
          <a:p>
            <a:pPr marL="12700" marR="11430">
              <a:lnSpc>
                <a:spcPct val="110000"/>
              </a:lnSpc>
              <a:spcBef>
                <a:spcPts val="1010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another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phrase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replace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they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used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passage: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600" dirty="0">
                <a:latin typeface="Times New Roman"/>
                <a:cs typeface="Times New Roman"/>
              </a:rPr>
              <a:t>several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(1.1);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detect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(1.2);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vision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(1.4);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perceive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(1.4);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curious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dirty="0">
                <a:latin typeface="Times New Roman"/>
                <a:cs typeface="Times New Roman"/>
              </a:rPr>
              <a:t>(1.9);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series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(1.11);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outlines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(1.16);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similar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(1.7);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ceased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(1.20).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35"/>
              </a:spcBef>
            </a:pPr>
            <a:r>
              <a:rPr sz="1600" b="1" dirty="0">
                <a:latin typeface="Times New Roman"/>
                <a:cs typeface="Times New Roman"/>
              </a:rPr>
              <a:t>5-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No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Room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Ark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Alan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Moorehead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6350" indent="507365" algn="just">
              <a:lnSpc>
                <a:spcPct val="110200"/>
              </a:lnSpc>
              <a:spcBef>
                <a:spcPts val="95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gorilla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something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paradox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African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scene. One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thinks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one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knows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him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very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well.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For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hundred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years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more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killed,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captured,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imprisoned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zoos.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His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bones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mounted in natural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history museums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everywhere,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always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exerted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strong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fascination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upon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scientists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romantics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alike.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stereotyped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monster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horror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films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adventure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books,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obvious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(though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perhaps </a:t>
            </a:r>
            <a:r>
              <a:rPr sz="1600" dirty="0">
                <a:latin typeface="Times New Roman"/>
                <a:cs typeface="Times New Roman"/>
              </a:rPr>
              <a:t>strictly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scientific)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link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ancestral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past.</a:t>
            </a:r>
            <a:endParaRPr sz="1600">
              <a:latin typeface="Times New Roman"/>
              <a:cs typeface="Times New Roman"/>
            </a:endParaRPr>
          </a:p>
          <a:p>
            <a:pPr marL="12700" marR="5080" indent="507365" algn="just">
              <a:lnSpc>
                <a:spcPct val="110200"/>
              </a:lnSpc>
              <a:spcBef>
                <a:spcPts val="1005"/>
              </a:spcBef>
            </a:pPr>
            <a:r>
              <a:rPr sz="1600" dirty="0">
                <a:latin typeface="Times New Roman"/>
                <a:cs typeface="Times New Roman"/>
              </a:rPr>
              <a:t>Yet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know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very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little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about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gorillas.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really satisfactory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photograph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ever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taken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state, </a:t>
            </a:r>
            <a:r>
              <a:rPr sz="1600" dirty="0">
                <a:latin typeface="Times New Roman"/>
                <a:cs typeface="Times New Roman"/>
              </a:rPr>
              <a:t>no zoologist, however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intrepid,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keep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animal </a:t>
            </a: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close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constant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observation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dark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jungles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which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19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lives.</a:t>
            </a:r>
            <a:r>
              <a:rPr sz="1600" spc="19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Carl</a:t>
            </a:r>
            <a:r>
              <a:rPr sz="1600" spc="204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Akeley,</a:t>
            </a:r>
            <a:r>
              <a:rPr sz="1600" spc="19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0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American</a:t>
            </a:r>
            <a:r>
              <a:rPr sz="1600" spc="19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naturalist,</a:t>
            </a:r>
            <a:r>
              <a:rPr sz="1600" spc="19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led</a:t>
            </a:r>
            <a:r>
              <a:rPr sz="1600" spc="195" dirty="0">
                <a:latin typeface="Times New Roman"/>
                <a:cs typeface="Times New Roman"/>
              </a:rPr>
              <a:t>  </a:t>
            </a:r>
            <a:r>
              <a:rPr sz="1600" spc="-25" dirty="0">
                <a:latin typeface="Times New Roman"/>
                <a:cs typeface="Times New Roman"/>
              </a:rPr>
              <a:t>two </a:t>
            </a:r>
            <a:r>
              <a:rPr sz="1600" dirty="0">
                <a:latin typeface="Times New Roman"/>
                <a:cs typeface="Times New Roman"/>
              </a:rPr>
              <a:t>expeditions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nineteen-</a:t>
            </a:r>
            <a:r>
              <a:rPr sz="1600" dirty="0">
                <a:latin typeface="Times New Roman"/>
                <a:cs typeface="Times New Roman"/>
              </a:rPr>
              <a:t>twenties,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now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lies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buried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among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animals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loved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well.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unable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discover </a:t>
            </a: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gorilla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lives,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able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exact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social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pattern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family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groups,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indicate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final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extent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their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intelligence.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2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2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other </a:t>
            </a:r>
            <a:r>
              <a:rPr sz="1600" dirty="0">
                <a:latin typeface="Times New Roman"/>
                <a:cs typeface="Times New Roman"/>
              </a:rPr>
              <a:t>things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remain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almost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much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mystery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French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explorer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Chaillu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first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animal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civilized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world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century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ago.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Abominable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Snowman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who </a:t>
            </a:r>
            <a:r>
              <a:rPr sz="1600" spc="-10" dirty="0">
                <a:latin typeface="Times New Roman"/>
                <a:cs typeface="Times New Roman"/>
              </a:rPr>
              <a:t>hunts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imagination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climbers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Himalayas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hardly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more </a:t>
            </a:r>
            <a:r>
              <a:rPr sz="1600" spc="-10" dirty="0">
                <a:latin typeface="Times New Roman"/>
                <a:cs typeface="Times New Roman"/>
              </a:rPr>
              <a:t>elusive.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600" b="1" spc="-10" dirty="0">
                <a:latin typeface="Times New Roman"/>
                <a:cs typeface="Times New Roman"/>
              </a:rPr>
              <a:t>Comprehension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14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30604" y="863244"/>
            <a:ext cx="5299075" cy="3753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10000"/>
              </a:lnSpc>
              <a:spcBef>
                <a:spcPts val="100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short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answers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questions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your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own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as </a:t>
            </a:r>
            <a:r>
              <a:rPr sz="1600" b="1" dirty="0">
                <a:latin typeface="Times New Roman"/>
                <a:cs typeface="Times New Roman"/>
              </a:rPr>
              <a:t>far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possible.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one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complete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sentence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for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each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answer.</a:t>
            </a:r>
            <a:endParaRPr sz="1600">
              <a:latin typeface="Times New Roman"/>
              <a:cs typeface="Times New Roman"/>
            </a:endParaRPr>
          </a:p>
          <a:p>
            <a:pPr marL="469265" marR="6985" indent="-228600">
              <a:lnSpc>
                <a:spcPct val="110000"/>
              </a:lnSpc>
              <a:spcBef>
                <a:spcPts val="969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Why,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according to 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 the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gorilla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sometimes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paradox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African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scene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69265" marR="7620" indent="-228600">
              <a:lnSpc>
                <a:spcPct val="110000"/>
              </a:lnSpc>
              <a:spcBef>
                <a:spcPts val="15"/>
              </a:spcBef>
              <a:buFont typeface="Times New Roman"/>
              <a:buAutoNum type="alphaLcPeriod"/>
              <a:tabLst>
                <a:tab pos="469900" algn="l"/>
              </a:tabLst>
            </a:pPr>
            <a:r>
              <a:rPr sz="1600" dirty="0">
                <a:latin typeface="Times New Roman"/>
                <a:cs typeface="Times New Roman"/>
              </a:rPr>
              <a:t>Name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three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basic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facts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about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gorilla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Carl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Akeley,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American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naturalist,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failed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out.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600" b="1" spc="-10" dirty="0">
                <a:latin typeface="Times New Roman"/>
                <a:cs typeface="Times New Roman"/>
              </a:rPr>
              <a:t>Vocabulary</a:t>
            </a:r>
            <a:endParaRPr sz="1600">
              <a:latin typeface="Times New Roman"/>
              <a:cs typeface="Times New Roman"/>
            </a:endParaRPr>
          </a:p>
          <a:p>
            <a:pPr marL="12700" marR="10160">
              <a:lnSpc>
                <a:spcPct val="110600"/>
              </a:lnSpc>
              <a:spcBef>
                <a:spcPts val="985"/>
              </a:spcBef>
            </a:pPr>
            <a:r>
              <a:rPr sz="1600" b="1" dirty="0">
                <a:latin typeface="Times New Roman"/>
                <a:cs typeface="Times New Roman"/>
              </a:rPr>
              <a:t>Give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another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or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phrase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replace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these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words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they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used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passage: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600" dirty="0">
                <a:latin typeface="Times New Roman"/>
                <a:cs typeface="Times New Roman"/>
              </a:rPr>
              <a:t>captured</a:t>
            </a:r>
            <a:r>
              <a:rPr sz="1600" spc="4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(1.2);</a:t>
            </a:r>
            <a:r>
              <a:rPr sz="1600" spc="5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mounted</a:t>
            </a:r>
            <a:r>
              <a:rPr sz="1600" spc="48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(1.3);</a:t>
            </a:r>
            <a:r>
              <a:rPr sz="1600" spc="4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stereotyped</a:t>
            </a:r>
            <a:r>
              <a:rPr sz="1600" spc="48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(1.5);</a:t>
            </a:r>
            <a:r>
              <a:rPr sz="1600" spc="4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link</a:t>
            </a:r>
            <a:r>
              <a:rPr sz="1600" spc="4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(1.6);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latin typeface="Times New Roman"/>
                <a:cs typeface="Times New Roman"/>
              </a:rPr>
              <a:t>intrepid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(1.9);</a:t>
            </a:r>
            <a:r>
              <a:rPr sz="1600" spc="3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constant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(1.10);</a:t>
            </a:r>
            <a:r>
              <a:rPr sz="1600" spc="3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indicate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(1.15);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extent</a:t>
            </a:r>
            <a:r>
              <a:rPr sz="1600" spc="3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(1.15);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/>
                <a:cs typeface="Times New Roman"/>
              </a:rPr>
              <a:t>elusive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(1.19).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1635</Words>
  <Application>Microsoft Office PowerPoint</Application>
  <PresentationFormat>مخصص</PresentationFormat>
  <Paragraphs>59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SMART</cp:lastModifiedBy>
  <cp:revision>1</cp:revision>
  <dcterms:created xsi:type="dcterms:W3CDTF">2022-12-15T17:59:32Z</dcterms:created>
  <dcterms:modified xsi:type="dcterms:W3CDTF">2022-12-15T18:01:05Z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2022-12-15T00:00:00Z</vt:filetime>
  </property>
  <property fmtid="{D5CDD505-2E9C-101B-9397-08002B2CF9AE}" pid="5" name="Producer">
    <vt:lpwstr>Microsoft® Word 2016</vt:lpwstr>
  </property>
</Properties>
</file>