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143000"/>
          </a:xfrm>
        </p:spPr>
        <p:txBody>
          <a:bodyPr/>
          <a:lstStyle>
            <a:lvl1pPr>
              <a:defRPr/>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ar-SA" smtClean="0"/>
              <a:t>انقر لتحرير نمط العنوان الثانوي الرئيسي</a:t>
            </a:r>
            <a:endParaRPr lang="en-US"/>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D8051F09-F1EF-43CD-897A-EB2C7E54D40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5880E72-11E2-4BD5-B50B-75FCBEEF06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371600"/>
            <a:ext cx="1752600" cy="39624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1524000" y="1371600"/>
            <a:ext cx="5105400" cy="3962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E37CF0A6-DCBF-4F14-A1FC-55A36762675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4B90FF04-8FA3-4A49-85C6-91CD7BC4D0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FE0C437-85F6-498B-8B12-A911BA165B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15240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054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88FDE8EA-01F0-47BD-B49C-30FF5EF9ABF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006FE4B6-2026-4AC8-9ECA-45A632256A6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79568BD6-A558-486B-9DC7-4F77D545556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EE0C69AB-BE41-433A-90DE-00F07B3EF6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BAE5D2E3-6E6A-4682-B7BF-0A10AD793F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CBC54AAC-1E70-4A9A-B9CD-58B2FFA0A8D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3716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1524000" y="2438400"/>
            <a:ext cx="70104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838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2766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7056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59494A-6B6A-42BE-B9BB-B669F837AF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defRPr>
      </a:lvl2pPr>
      <a:lvl3pPr algn="ctr" rtl="1" eaLnBrk="1" fontAlgn="base" hangingPunct="1">
        <a:spcBef>
          <a:spcPct val="0"/>
        </a:spcBef>
        <a:spcAft>
          <a:spcPct val="0"/>
        </a:spcAft>
        <a:defRPr sz="4400">
          <a:solidFill>
            <a:schemeClr val="tx2"/>
          </a:solidFill>
          <a:latin typeface="Times New Roman" pitchFamily="18" charset="0"/>
        </a:defRPr>
      </a:lvl3pPr>
      <a:lvl4pPr algn="ctr" rtl="1" eaLnBrk="1" fontAlgn="base" hangingPunct="1">
        <a:spcBef>
          <a:spcPct val="0"/>
        </a:spcBef>
        <a:spcAft>
          <a:spcPct val="0"/>
        </a:spcAft>
        <a:defRPr sz="4400">
          <a:solidFill>
            <a:schemeClr val="tx2"/>
          </a:solidFill>
          <a:latin typeface="Times New Roman" pitchFamily="18" charset="0"/>
        </a:defRPr>
      </a:lvl4pPr>
      <a:lvl5pPr algn="ctr" rtl="1" eaLnBrk="1" fontAlgn="base" hangingPunct="1">
        <a:spcBef>
          <a:spcPct val="0"/>
        </a:spcBef>
        <a:spcAft>
          <a:spcPct val="0"/>
        </a:spcAft>
        <a:defRPr sz="4400">
          <a:solidFill>
            <a:schemeClr val="tx2"/>
          </a:solidFill>
          <a:latin typeface="Times New Roman" pitchFamily="18" charset="0"/>
        </a:defRPr>
      </a:lvl5pPr>
      <a:lvl6pPr marL="457200" algn="ctr" rtl="1" eaLnBrk="1" fontAlgn="base" hangingPunct="1">
        <a:spcBef>
          <a:spcPct val="0"/>
        </a:spcBef>
        <a:spcAft>
          <a:spcPct val="0"/>
        </a:spcAft>
        <a:defRPr sz="4400">
          <a:solidFill>
            <a:schemeClr val="tx2"/>
          </a:solidFill>
          <a:latin typeface="Times New Roman" pitchFamily="18" charset="0"/>
        </a:defRPr>
      </a:lvl6pPr>
      <a:lvl7pPr marL="914400" algn="ctr" rtl="1" eaLnBrk="1" fontAlgn="base" hangingPunct="1">
        <a:spcBef>
          <a:spcPct val="0"/>
        </a:spcBef>
        <a:spcAft>
          <a:spcPct val="0"/>
        </a:spcAft>
        <a:defRPr sz="4400">
          <a:solidFill>
            <a:schemeClr val="tx2"/>
          </a:solidFill>
          <a:latin typeface="Times New Roman" pitchFamily="18" charset="0"/>
        </a:defRPr>
      </a:lvl7pPr>
      <a:lvl8pPr marL="1371600" algn="ctr" rtl="1" eaLnBrk="1" fontAlgn="base" hangingPunct="1">
        <a:spcBef>
          <a:spcPct val="0"/>
        </a:spcBef>
        <a:spcAft>
          <a:spcPct val="0"/>
        </a:spcAft>
        <a:defRPr sz="4400">
          <a:solidFill>
            <a:schemeClr val="tx2"/>
          </a:solidFill>
          <a:latin typeface="Times New Roman" pitchFamily="18" charset="0"/>
        </a:defRPr>
      </a:lvl8pPr>
      <a:lvl9pPr marL="1828800" algn="ctr" rtl="1"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48" y="857232"/>
            <a:ext cx="7667652" cy="4572032"/>
          </a:xfrm>
        </p:spPr>
        <p:txBody>
          <a:bodyPr/>
          <a:lstStyle/>
          <a:p>
            <a:r>
              <a:rPr lang="en-US" sz="5400" dirty="0" smtClean="0">
                <a:latin typeface="Calibri" pitchFamily="34" charset="0"/>
                <a:cs typeface="Calibri" pitchFamily="34" charset="0"/>
              </a:rPr>
              <a:t>Translate the </a:t>
            </a:r>
            <a:r>
              <a:rPr lang="en-US" sz="5400" dirty="0" smtClean="0">
                <a:latin typeface="Calibri" pitchFamily="34" charset="0"/>
                <a:cs typeface="Calibri" pitchFamily="34" charset="0"/>
              </a:rPr>
              <a:t>following </a:t>
            </a:r>
            <a:br>
              <a:rPr lang="en-US" sz="5400" dirty="0" smtClean="0">
                <a:latin typeface="Calibri" pitchFamily="34" charset="0"/>
                <a:cs typeface="Calibri" pitchFamily="34" charset="0"/>
              </a:rPr>
            </a:br>
            <a:r>
              <a:rPr lang="en-US" sz="5400" smtClean="0">
                <a:latin typeface="Calibri" pitchFamily="34" charset="0"/>
                <a:cs typeface="Calibri" pitchFamily="34" charset="0"/>
              </a:rPr>
              <a:t/>
            </a:r>
            <a:br>
              <a:rPr lang="en-US" sz="5400" smtClean="0">
                <a:latin typeface="Calibri" pitchFamily="34" charset="0"/>
                <a:cs typeface="Calibri" pitchFamily="34" charset="0"/>
              </a:rPr>
            </a:br>
            <a:r>
              <a:rPr lang="en-US" sz="5400" smtClean="0">
                <a:latin typeface="Calibri" pitchFamily="34" charset="0"/>
                <a:cs typeface="Calibri" pitchFamily="34" charset="0"/>
              </a:rPr>
              <a:t>Short </a:t>
            </a:r>
            <a:r>
              <a:rPr lang="en-US" sz="5400" smtClean="0">
                <a:latin typeface="Calibri" pitchFamily="34" charset="0"/>
                <a:cs typeface="Calibri" pitchFamily="34" charset="0"/>
              </a:rPr>
              <a:t>Story</a:t>
            </a:r>
            <a:r>
              <a:rPr lang="en-US" sz="5400" dirty="0" smtClean="0">
                <a:latin typeface="Calibri" pitchFamily="34" charset="0"/>
                <a:cs typeface="Calibri" pitchFamily="34" charset="0"/>
              </a:rPr>
              <a:t/>
            </a:r>
            <a:br>
              <a:rPr lang="en-US" sz="5400" dirty="0" smtClean="0">
                <a:latin typeface="Calibri" pitchFamily="34" charset="0"/>
                <a:cs typeface="Calibri" pitchFamily="34" charset="0"/>
              </a:rPr>
            </a:br>
            <a:endParaRPr lang="ar-IQ" sz="54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357166"/>
            <a:ext cx="8572560" cy="6000792"/>
          </a:xfrm>
        </p:spPr>
        <p:txBody>
          <a:bodyPr/>
          <a:lstStyle/>
          <a:p>
            <a:r>
              <a:rPr lang="ar-SA" b="1" dirty="0">
                <a:solidFill>
                  <a:schemeClr val="tx2"/>
                </a:solidFill>
                <a:latin typeface="+mj-lt"/>
                <a:ea typeface="+mj-ea"/>
                <a:cs typeface="+mj-cs"/>
              </a:rPr>
              <a:t>و بعد السنة استدعته و قالت له أنها ستعطيه أجراً جيدأ، و بعدها قدمت له حماراً من خارج الإسطبل ، و ما كان عليه إلاّ أن يَشِد أذُني الحمار ليجعله يبدأ النهيق فوراً. و عندما نهَق الحمار أخرج من فمه نقوداً ذهبية و فضية</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643998" cy="6429420"/>
          </a:xfrm>
        </p:spPr>
        <p:txBody>
          <a:bodyPr/>
          <a:lstStyle/>
          <a:p>
            <a:r>
              <a:rPr lang="ar-SA" b="1" dirty="0">
                <a:solidFill>
                  <a:schemeClr val="tx2"/>
                </a:solidFill>
                <a:latin typeface="+mj-lt"/>
                <a:ea typeface="+mj-ea"/>
                <a:cs typeface="+mj-cs"/>
              </a:rPr>
              <a:t>و قد فرح ماجد فرحاً شديداً بالأجر </a:t>
            </a:r>
            <a:r>
              <a:rPr lang="ar-SA" b="1" dirty="0" smtClean="0">
                <a:solidFill>
                  <a:schemeClr val="tx2"/>
                </a:solidFill>
                <a:latin typeface="+mj-lt"/>
                <a:ea typeface="+mj-ea"/>
                <a:cs typeface="+mj-cs"/>
              </a:rPr>
              <a:t>الذي</a:t>
            </a:r>
            <a:r>
              <a:rPr lang="ar-IQ" b="1" dirty="0"/>
              <a:t> </a:t>
            </a:r>
            <a:r>
              <a:rPr lang="ar-SA" b="1" dirty="0" smtClean="0">
                <a:solidFill>
                  <a:schemeClr val="tx2"/>
                </a:solidFill>
                <a:latin typeface="+mj-lt"/>
                <a:ea typeface="+mj-ea"/>
                <a:cs typeface="+mj-cs"/>
              </a:rPr>
              <a:t>تلقاه</a:t>
            </a:r>
            <a:r>
              <a:rPr lang="en-US" b="1" dirty="0">
                <a:solidFill>
                  <a:schemeClr val="tx2"/>
                </a:solidFill>
                <a:latin typeface="+mj-lt"/>
                <a:ea typeface="+mj-ea"/>
                <a:cs typeface="+mj-cs"/>
              </a:rPr>
              <a:t>. </a:t>
            </a:r>
            <a:r>
              <a:rPr lang="ar-SA" b="1" dirty="0" smtClean="0">
                <a:solidFill>
                  <a:schemeClr val="tx2"/>
                </a:solidFill>
                <a:latin typeface="+mj-lt"/>
                <a:ea typeface="+mj-ea"/>
                <a:cs typeface="+mj-cs"/>
              </a:rPr>
              <a:t>و </a:t>
            </a:r>
            <a:r>
              <a:rPr lang="ar-SA" b="1" dirty="0">
                <a:solidFill>
                  <a:schemeClr val="tx2"/>
                </a:solidFill>
                <a:latin typeface="+mj-lt"/>
                <a:ea typeface="+mj-ea"/>
                <a:cs typeface="+mj-cs"/>
              </a:rPr>
              <a:t>بعد ذلك سافر ماجد بعيداً راكباً </a:t>
            </a:r>
            <a:r>
              <a:rPr lang="ar-SA" b="1" dirty="0" smtClean="0">
                <a:solidFill>
                  <a:schemeClr val="tx2"/>
                </a:solidFill>
                <a:latin typeface="+mj-lt"/>
                <a:ea typeface="+mj-ea"/>
                <a:cs typeface="+mj-cs"/>
              </a:rPr>
              <a:t>حماره حتى</a:t>
            </a:r>
            <a:r>
              <a:rPr lang="ar-IQ" b="1" dirty="0" smtClean="0">
                <a:solidFill>
                  <a:schemeClr val="tx2"/>
                </a:solidFill>
                <a:latin typeface="+mj-lt"/>
                <a:ea typeface="+mj-ea"/>
                <a:cs typeface="+mj-cs"/>
              </a:rPr>
              <a:t> </a:t>
            </a:r>
            <a:r>
              <a:rPr lang="ar-SA" b="1" dirty="0" smtClean="0">
                <a:solidFill>
                  <a:schemeClr val="tx2"/>
                </a:solidFill>
                <a:latin typeface="+mj-lt"/>
                <a:ea typeface="+mj-ea"/>
                <a:cs typeface="+mj-cs"/>
              </a:rPr>
              <a:t> </a:t>
            </a:r>
            <a:r>
              <a:rPr lang="ar-SA" b="1" dirty="0">
                <a:solidFill>
                  <a:schemeClr val="tx2"/>
                </a:solidFill>
                <a:latin typeface="+mj-lt"/>
                <a:ea typeface="+mj-ea"/>
                <a:cs typeface="+mj-cs"/>
              </a:rPr>
              <a:t>وصل إلى فندق صغير، فدخل فيه و طلب أشهى المأكولات إلاّ أن صاحب الفندق رفض أن يخدمه قبل أن يَدْفع له الثمن مقدماً. فذهب ماجد إلى الإسطبل و شد أذُني الحمار و ملأ جيبه بالنقود.</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501122" cy="6429420"/>
          </a:xfrm>
        </p:spPr>
        <p:txBody>
          <a:bodyPr/>
          <a:lstStyle/>
          <a:p>
            <a:r>
              <a:rPr lang="ar-SA" b="1" dirty="0">
                <a:solidFill>
                  <a:schemeClr val="tx2"/>
                </a:solidFill>
                <a:latin typeface="+mj-lt"/>
                <a:ea typeface="+mj-ea"/>
                <a:cs typeface="+mj-cs"/>
              </a:rPr>
              <a:t>و في تلك اللحظة كان صاحب الفندق يراقبه من خلال ثقب في الباب، </a:t>
            </a:r>
            <a:r>
              <a:rPr lang="ar-SA" b="1" dirty="0" err="1">
                <a:solidFill>
                  <a:schemeClr val="tx2"/>
                </a:solidFill>
                <a:latin typeface="+mj-lt"/>
                <a:ea typeface="+mj-ea"/>
                <a:cs typeface="+mj-cs"/>
              </a:rPr>
              <a:t>و</a:t>
            </a:r>
            <a:r>
              <a:rPr lang="ar-SA" b="1" dirty="0">
                <a:solidFill>
                  <a:schemeClr val="tx2"/>
                </a:solidFill>
                <a:latin typeface="+mj-lt"/>
                <a:ea typeface="+mj-ea"/>
                <a:cs typeface="+mj-cs"/>
              </a:rPr>
              <a:t> عندما جاء الليل استبدل صاحب الفندق حمار ماجد الثمين بحمار عادي. و في صباح اليوم الثاني، رحل ماجد – دون أن يعرف التغيير الذي حدث – متوجهاً إلى بيت أبيه. و لقد كان يسكن بجوار بيت أبيه أرملة فقيرة مع ابنتها الوحيدة التي كانت صديقة ماجد </a:t>
            </a:r>
            <a:r>
              <a:rPr lang="ar-SA" b="1" dirty="0" err="1">
                <a:solidFill>
                  <a:schemeClr val="tx2"/>
                </a:solidFill>
                <a:latin typeface="+mj-lt"/>
                <a:ea typeface="+mj-ea"/>
                <a:cs typeface="+mj-cs"/>
              </a:rPr>
              <a:t>و</a:t>
            </a:r>
            <a:r>
              <a:rPr lang="ar-SA" b="1" dirty="0">
                <a:solidFill>
                  <a:schemeClr val="tx2"/>
                </a:solidFill>
                <a:latin typeface="+mj-lt"/>
                <a:ea typeface="+mj-ea"/>
                <a:cs typeface="+mj-cs"/>
              </a:rPr>
              <a:t> حبيبته</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358246" cy="6143668"/>
          </a:xfrm>
        </p:spPr>
        <p:txBody>
          <a:bodyPr/>
          <a:lstStyle/>
          <a:p>
            <a:r>
              <a:rPr lang="ar-SA" b="1" dirty="0">
                <a:solidFill>
                  <a:schemeClr val="tx2"/>
                </a:solidFill>
                <a:latin typeface="+mj-lt"/>
                <a:ea typeface="+mj-ea"/>
                <a:cs typeface="+mj-cs"/>
              </a:rPr>
              <a:t>فعندما عاد ماجد طلب من أبيه أن يتزوج الفتاة إلاّ أن أباه رفض قائلاً :” لا يمكن حتى تملك النقود الكافية لرعايتها“ ، فقال ماجد”: إني أملك ذلك ، يا أبي“. و ذهب في الحال إلى الحمار، و شدّ أذنيه الطويلتين، و ظل يشد و يشد حتى انقطعت إحداهما. و لكن الحمار لم يخرج أي نقود على الرغم من نهيقه المستمر.</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643998" cy="6429420"/>
          </a:xfrm>
        </p:spPr>
        <p:txBody>
          <a:bodyPr/>
          <a:lstStyle/>
          <a:p>
            <a:pPr algn="just">
              <a:lnSpc>
                <a:spcPct val="150000"/>
              </a:lnSpc>
            </a:pPr>
            <a:r>
              <a:rPr lang="en-US" sz="3600" dirty="0">
                <a:solidFill>
                  <a:schemeClr val="tx2"/>
                </a:solidFill>
                <a:latin typeface="Calibri" pitchFamily="34" charset="0"/>
                <a:cs typeface="Calibri" pitchFamily="34" charset="0"/>
              </a:rPr>
              <a:t>A lad named Jack was once so unhappy at home through his father's ill-treatment, that he made up his mind to run away and seek his fortune in the wide world. He ran, and he ran, till he could run no longer, and then he ran right up against a little </a:t>
            </a:r>
            <a:r>
              <a:rPr lang="en-US" sz="3600" dirty="0" smtClean="0">
                <a:solidFill>
                  <a:schemeClr val="tx2"/>
                </a:solidFill>
                <a:latin typeface="Calibri" pitchFamily="34" charset="0"/>
                <a:cs typeface="Calibri" pitchFamily="34" charset="0"/>
              </a:rPr>
              <a:t>old woman who was </a:t>
            </a:r>
            <a:r>
              <a:rPr lang="en-US" sz="3600" dirty="0">
                <a:solidFill>
                  <a:schemeClr val="tx2"/>
                </a:solidFill>
                <a:latin typeface="Calibri" pitchFamily="34" charset="0"/>
                <a:cs typeface="Calibri" pitchFamily="34" charset="0"/>
              </a:rPr>
              <a:t>gathering sticks</a:t>
            </a:r>
            <a:r>
              <a:rPr lang="en-US" sz="3600" dirty="0" smtClean="0">
                <a:solidFill>
                  <a:schemeClr val="tx2"/>
                </a:solidFill>
                <a:latin typeface="Calibri" pitchFamily="34" charset="0"/>
                <a:cs typeface="Calibri" pitchFamily="34" charset="0"/>
              </a:rPr>
              <a:t>.                                            </a:t>
            </a:r>
            <a:endParaRPr lang="ar-IQ" sz="36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0"/>
            <a:ext cx="8715436" cy="6858000"/>
          </a:xfrm>
        </p:spPr>
        <p:txBody>
          <a:bodyPr/>
          <a:lstStyle/>
          <a:p>
            <a:pPr algn="just">
              <a:lnSpc>
                <a:spcPct val="150000"/>
              </a:lnSpc>
            </a:pPr>
            <a:r>
              <a:rPr lang="en-US" sz="3600" dirty="0">
                <a:solidFill>
                  <a:schemeClr val="tx2"/>
                </a:solidFill>
                <a:latin typeface="Calibri" pitchFamily="34" charset="0"/>
                <a:cs typeface="Calibri" pitchFamily="34" charset="0"/>
              </a:rPr>
              <a:t>He was too much out of breath to beg pardon, but the woman was good-natured, and she said he seemed to be a likely lad, so she would take him to be her servant, and would pay him well. He agreed, for he was very hungry, and she brought him to her house in the wood, where he served her for a </a:t>
            </a:r>
            <a:r>
              <a:rPr lang="en-US" sz="3600" dirty="0" smtClean="0">
                <a:solidFill>
                  <a:schemeClr val="tx2"/>
                </a:solidFill>
                <a:latin typeface="Calibri" pitchFamily="34" charset="0"/>
                <a:cs typeface="Calibri" pitchFamily="34" charset="0"/>
              </a:rPr>
              <a:t>twelve months </a:t>
            </a:r>
            <a:r>
              <a:rPr lang="en-US" sz="3600" dirty="0">
                <a:solidFill>
                  <a:schemeClr val="tx2"/>
                </a:solidFill>
                <a:latin typeface="Calibri" pitchFamily="34" charset="0"/>
                <a:cs typeface="Calibri" pitchFamily="34" charset="0"/>
              </a:rPr>
              <a:t>and a day</a:t>
            </a:r>
            <a:r>
              <a:rPr lang="en-US" sz="3600" dirty="0" smtClean="0">
                <a:solidFill>
                  <a:schemeClr val="tx2"/>
                </a:solidFill>
                <a:latin typeface="Calibri" pitchFamily="34" charset="0"/>
                <a:cs typeface="Calibri" pitchFamily="34" charset="0"/>
              </a:rPr>
              <a:t>.                                    </a:t>
            </a:r>
            <a:endParaRPr lang="ar-IQ" sz="36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14290"/>
            <a:ext cx="8786874" cy="6429420"/>
          </a:xfrm>
        </p:spPr>
        <p:txBody>
          <a:bodyPr/>
          <a:lstStyle/>
          <a:p>
            <a:pPr algn="just">
              <a:lnSpc>
                <a:spcPct val="150000"/>
              </a:lnSpc>
            </a:pPr>
            <a:r>
              <a:rPr lang="en-US" sz="3600" dirty="0">
                <a:solidFill>
                  <a:schemeClr val="tx2"/>
                </a:solidFill>
                <a:latin typeface="Calibri" pitchFamily="34" charset="0"/>
                <a:cs typeface="Calibri" pitchFamily="34" charset="0"/>
              </a:rPr>
              <a:t>When the year had passed, she called him to her, and said she had good wages for him. So she presented him with an ass out of the stable, and he had but to pull </a:t>
            </a:r>
            <a:r>
              <a:rPr lang="en-US" sz="3600" dirty="0" err="1">
                <a:solidFill>
                  <a:schemeClr val="tx2"/>
                </a:solidFill>
                <a:latin typeface="Calibri" pitchFamily="34" charset="0"/>
                <a:cs typeface="Calibri" pitchFamily="34" charset="0"/>
              </a:rPr>
              <a:t>Neddy's</a:t>
            </a:r>
            <a:r>
              <a:rPr lang="en-US" sz="3600" dirty="0">
                <a:solidFill>
                  <a:schemeClr val="tx2"/>
                </a:solidFill>
                <a:latin typeface="Calibri" pitchFamily="34" charset="0"/>
                <a:cs typeface="Calibri" pitchFamily="34" charset="0"/>
              </a:rPr>
              <a:t> ears to make him begin at once to hee-haw! And when he brayed there dropped from his mouth silver sixpences, and half-crowns, and golden guineas</a:t>
            </a:r>
            <a:r>
              <a:rPr lang="en-US" sz="3600" dirty="0" smtClean="0">
                <a:solidFill>
                  <a:schemeClr val="tx2"/>
                </a:solidFill>
                <a:latin typeface="Calibri" pitchFamily="34" charset="0"/>
                <a:cs typeface="Calibri" pitchFamily="34" charset="0"/>
              </a:rPr>
              <a:t>.                                                      </a:t>
            </a:r>
            <a:endParaRPr lang="ar-IQ" sz="36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715436" cy="6429420"/>
          </a:xfrm>
        </p:spPr>
        <p:txBody>
          <a:bodyPr/>
          <a:lstStyle/>
          <a:p>
            <a:pPr algn="just">
              <a:lnSpc>
                <a:spcPct val="150000"/>
              </a:lnSpc>
            </a:pPr>
            <a:r>
              <a:rPr lang="en-US" sz="3600" dirty="0">
                <a:solidFill>
                  <a:schemeClr val="tx2"/>
                </a:solidFill>
                <a:latin typeface="Calibri" pitchFamily="34" charset="0"/>
                <a:cs typeface="Calibri" pitchFamily="34" charset="0"/>
              </a:rPr>
              <a:t>The lad was well pleased with the wage he had received, and away he rode till he reached an inn. There he ordered the best of everything, and when the innkeeper refused to serve him without being paid beforehand, the boy went off to the stable, pulled the ass's ears, and obtained his pocket full of money</a:t>
            </a:r>
            <a:r>
              <a:rPr lang="en-US" sz="3600" dirty="0" smtClean="0">
                <a:solidFill>
                  <a:schemeClr val="tx2"/>
                </a:solidFill>
                <a:latin typeface="Calibri" pitchFamily="34" charset="0"/>
                <a:cs typeface="Calibri" pitchFamily="34" charset="0"/>
              </a:rPr>
              <a:t>.                                                                     </a:t>
            </a:r>
            <a:endParaRPr lang="ar-IQ" sz="36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715436" cy="6357982"/>
          </a:xfrm>
        </p:spPr>
        <p:txBody>
          <a:bodyPr/>
          <a:lstStyle/>
          <a:p>
            <a:pPr algn="just">
              <a:lnSpc>
                <a:spcPct val="150000"/>
              </a:lnSpc>
            </a:pPr>
            <a:r>
              <a:rPr lang="en-US" sz="3600" dirty="0">
                <a:solidFill>
                  <a:schemeClr val="tx2"/>
                </a:solidFill>
                <a:latin typeface="Calibri" pitchFamily="34" charset="0"/>
                <a:cs typeface="Calibri" pitchFamily="34" charset="0"/>
              </a:rPr>
              <a:t>The host had watched all this through a crack in the door, and when night came on he put an ass of his own for the precious </a:t>
            </a:r>
            <a:r>
              <a:rPr lang="en-US" sz="3600" dirty="0" err="1">
                <a:solidFill>
                  <a:schemeClr val="tx2"/>
                </a:solidFill>
                <a:latin typeface="Calibri" pitchFamily="34" charset="0"/>
                <a:cs typeface="Calibri" pitchFamily="34" charset="0"/>
              </a:rPr>
              <a:t>Neddy</a:t>
            </a:r>
            <a:r>
              <a:rPr lang="en-US" sz="3600" dirty="0">
                <a:solidFill>
                  <a:schemeClr val="tx2"/>
                </a:solidFill>
                <a:latin typeface="Calibri" pitchFamily="34" charset="0"/>
                <a:cs typeface="Calibri" pitchFamily="34" charset="0"/>
              </a:rPr>
              <a:t> belonging to the youth. So Jack, without knowing that any change had been made, rode away next morning to his father's house. Now, I must tell you that near his home dwelt a poor widow with an only daughter</a:t>
            </a:r>
            <a:r>
              <a:rPr lang="en-US" sz="3600" dirty="0" smtClean="0">
                <a:solidFill>
                  <a:schemeClr val="tx2"/>
                </a:solidFill>
                <a:latin typeface="Calibri" pitchFamily="34" charset="0"/>
                <a:cs typeface="Calibri" pitchFamily="34" charset="0"/>
              </a:rPr>
              <a:t>.                </a:t>
            </a:r>
            <a:endParaRPr lang="ar-IQ" sz="36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715436" cy="6429420"/>
          </a:xfrm>
        </p:spPr>
        <p:txBody>
          <a:bodyPr/>
          <a:lstStyle/>
          <a:p>
            <a:pPr algn="just"/>
            <a:r>
              <a:rPr lang="en-US" sz="3600" dirty="0">
                <a:solidFill>
                  <a:schemeClr val="tx2"/>
                </a:solidFill>
                <a:latin typeface="Calibri" pitchFamily="34" charset="0"/>
                <a:cs typeface="Calibri" pitchFamily="34" charset="0"/>
              </a:rPr>
              <a:t>The lad and the maiden were fast </a:t>
            </a:r>
            <a:r>
              <a:rPr lang="en-US" sz="3600" dirty="0" smtClean="0">
                <a:solidFill>
                  <a:schemeClr val="tx2"/>
                </a:solidFill>
                <a:latin typeface="Calibri" pitchFamily="34" charset="0"/>
                <a:cs typeface="Calibri" pitchFamily="34" charset="0"/>
              </a:rPr>
              <a:t>friends and </a:t>
            </a:r>
            <a:r>
              <a:rPr lang="en-US" sz="3600" dirty="0">
                <a:solidFill>
                  <a:schemeClr val="tx2"/>
                </a:solidFill>
                <a:latin typeface="Calibri" pitchFamily="34" charset="0"/>
                <a:cs typeface="Calibri" pitchFamily="34" charset="0"/>
              </a:rPr>
              <a:t>trueloves. </a:t>
            </a:r>
            <a:r>
              <a:rPr lang="en-US" sz="3600" dirty="0" smtClean="0">
                <a:solidFill>
                  <a:schemeClr val="tx2"/>
                </a:solidFill>
                <a:latin typeface="Calibri" pitchFamily="34" charset="0"/>
                <a:cs typeface="Calibri" pitchFamily="34" charset="0"/>
              </a:rPr>
              <a:t>So </a:t>
            </a:r>
            <a:r>
              <a:rPr lang="en-US" sz="3600" dirty="0">
                <a:solidFill>
                  <a:schemeClr val="tx2"/>
                </a:solidFill>
                <a:latin typeface="Calibri" pitchFamily="34" charset="0"/>
                <a:cs typeface="Calibri" pitchFamily="34" charset="0"/>
              </a:rPr>
              <a:t>when Jack returned he asked his father's leave to marry the girl. “Never till you have the money to keep her,” was the reply. “I have that, father,” said the lad, and going to the ass he pulled its long ears; well, he pulled, and he pulled, till one of them came off in his hands; but </a:t>
            </a:r>
            <a:r>
              <a:rPr lang="en-US" sz="3600" dirty="0" err="1">
                <a:solidFill>
                  <a:schemeClr val="tx2"/>
                </a:solidFill>
                <a:latin typeface="Calibri" pitchFamily="34" charset="0"/>
                <a:cs typeface="Calibri" pitchFamily="34" charset="0"/>
              </a:rPr>
              <a:t>Neddy</a:t>
            </a:r>
            <a:r>
              <a:rPr lang="en-US" sz="3600" dirty="0">
                <a:solidFill>
                  <a:schemeClr val="tx2"/>
                </a:solidFill>
                <a:latin typeface="Calibri" pitchFamily="34" charset="0"/>
                <a:cs typeface="Calibri" pitchFamily="34" charset="0"/>
              </a:rPr>
              <a:t>, though he hee-hawed and he hee-hawed let fall no half-crowns or guineas</a:t>
            </a:r>
            <a:r>
              <a:rPr lang="en-US" sz="3600" dirty="0" smtClean="0">
                <a:solidFill>
                  <a:schemeClr val="tx2"/>
                </a:solidFill>
                <a:latin typeface="Calibri" pitchFamily="34" charset="0"/>
                <a:cs typeface="Calibri" pitchFamily="34" charset="0"/>
              </a:rPr>
              <a:t>.                                                </a:t>
            </a:r>
            <a:endParaRPr lang="ar-IQ" sz="36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572560" cy="6429420"/>
          </a:xfrm>
        </p:spPr>
        <p:txBody>
          <a:bodyPr/>
          <a:lstStyle/>
          <a:p>
            <a:r>
              <a:rPr lang="ar-SA" b="1" dirty="0">
                <a:solidFill>
                  <a:schemeClr val="tx2"/>
                </a:solidFill>
                <a:latin typeface="+mj-lt"/>
                <a:ea typeface="+mj-ea"/>
                <a:cs typeface="+mj-cs"/>
              </a:rPr>
              <a:t>كان يا ما كان في قديم الزمان، فتىً يُدعى ماجد، </a:t>
            </a:r>
            <a:r>
              <a:rPr lang="ar-SA" b="1" dirty="0" err="1">
                <a:solidFill>
                  <a:schemeClr val="tx2"/>
                </a:solidFill>
                <a:latin typeface="+mj-lt"/>
                <a:ea typeface="+mj-ea"/>
                <a:cs typeface="+mj-cs"/>
              </a:rPr>
              <a:t>و</a:t>
            </a:r>
            <a:r>
              <a:rPr lang="ar-SA" b="1" dirty="0">
                <a:solidFill>
                  <a:schemeClr val="tx2"/>
                </a:solidFill>
                <a:latin typeface="+mj-lt"/>
                <a:ea typeface="+mj-ea"/>
                <a:cs typeface="+mj-cs"/>
              </a:rPr>
              <a:t> في يوم ما تضايق هذا الفتى من سوء معاملة أبيه له في البيت ، مما دفعه إلى الهروب للبحث عن حظه في دنيا الله الواسعة. و جرى واستمر في الجري حتى انقطعت أنفاسه، </a:t>
            </a:r>
            <a:r>
              <a:rPr lang="ar-SA" b="1" dirty="0" err="1">
                <a:solidFill>
                  <a:schemeClr val="tx2"/>
                </a:solidFill>
                <a:latin typeface="+mj-lt"/>
                <a:ea typeface="+mj-ea"/>
                <a:cs typeface="+mj-cs"/>
              </a:rPr>
              <a:t>و</a:t>
            </a:r>
            <a:r>
              <a:rPr lang="ar-SA" b="1" dirty="0">
                <a:solidFill>
                  <a:schemeClr val="tx2"/>
                </a:solidFill>
                <a:latin typeface="+mj-lt"/>
                <a:ea typeface="+mj-ea"/>
                <a:cs typeface="+mj-cs"/>
              </a:rPr>
              <a:t> بعدها جرى حتى اصطدم بامرأة عجوز صغيرة الجسم كانت تجمع الحطب.</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42852"/>
            <a:ext cx="8501122" cy="6357982"/>
          </a:xfrm>
        </p:spPr>
        <p:txBody>
          <a:bodyPr/>
          <a:lstStyle/>
          <a:p>
            <a:r>
              <a:rPr lang="ar-SA" b="1" dirty="0">
                <a:solidFill>
                  <a:schemeClr val="tx2"/>
                </a:solidFill>
                <a:latin typeface="+mj-lt"/>
                <a:ea typeface="+mj-ea"/>
                <a:cs typeface="+mj-cs"/>
              </a:rPr>
              <a:t>. فلم يستطع أن يعتذر منها لأنه كان يلهث من شدة </a:t>
            </a:r>
            <a:r>
              <a:rPr lang="ar-SA" b="1" dirty="0" smtClean="0">
                <a:solidFill>
                  <a:schemeClr val="tx2"/>
                </a:solidFill>
                <a:latin typeface="+mj-lt"/>
                <a:ea typeface="+mj-ea"/>
                <a:cs typeface="+mj-cs"/>
              </a:rPr>
              <a:t>التعب </a:t>
            </a:r>
            <a:r>
              <a:rPr lang="ar-SA" b="1" dirty="0">
                <a:solidFill>
                  <a:schemeClr val="tx2"/>
                </a:solidFill>
                <a:latin typeface="+mj-lt"/>
                <a:ea typeface="+mj-ea"/>
                <a:cs typeface="+mj-cs"/>
              </a:rPr>
              <a:t>لكن المرأة كانت ذات طبيعة سمحة، و قالت له: ” يبدو أنك غلامٌ طيِّب ، و لذلك سأطلب منك أن تكون خادمي، و سأدفع لك أجراً جيداً“. و قد قبل ماجد ذلك لأنه كان جائعاً جداً، و أخذته معها إلى بيتها في الغابة. وهناك قام بخدمتها لمدة اثنى عشر شهراً و يوم</a:t>
            </a:r>
            <a:endParaRPr lang="ar-IQ" dirty="0"/>
          </a:p>
        </p:txBody>
      </p:sp>
    </p:spTree>
  </p:cSld>
  <p:clrMapOvr>
    <a:masterClrMapping/>
  </p:clrMapOvr>
</p:sld>
</file>

<file path=ppt/theme/theme1.xml><?xml version="1.0" encoding="utf-8"?>
<a:theme xmlns:a="http://schemas.openxmlformats.org/drawingml/2006/main" name="PF80">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PF80</Template>
  <TotalTime>252</TotalTime>
  <Words>814</Words>
  <Application>Microsoft PowerPoint</Application>
  <PresentationFormat>عرض على الشاشة (3:4)‏</PresentationFormat>
  <Paragraphs>13</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PF80</vt:lpstr>
      <vt:lpstr>Translate the following   Short Story </vt:lpstr>
      <vt:lpstr>A lad named Jack was once so unhappy at home through his father's ill-treatment, that he made up his mind to run away and seek his fortune in the wide world. He ran, and he ran, till he could run no longer, and then he ran right up against a little old woman who was gathering sticks.                                            </vt:lpstr>
      <vt:lpstr>He was too much out of breath to beg pardon, but the woman was good-natured, and she said he seemed to be a likely lad, so she would take him to be her servant, and would pay him well. He agreed, for he was very hungry, and she brought him to her house in the wood, where he served her for a twelve months and a day.                                    </vt:lpstr>
      <vt:lpstr>When the year had passed, she called him to her, and said she had good wages for him. So she presented him with an ass out of the stable, and he had but to pull Neddy's ears to make him begin at once to hee-haw! And when he brayed there dropped from his mouth silver sixpences, and half-crowns, and golden guineas.                                                      </vt:lpstr>
      <vt:lpstr>The lad was well pleased with the wage he had received, and away he rode till he reached an inn. There he ordered the best of everything, and when the innkeeper refused to serve him without being paid beforehand, the boy went off to the stable, pulled the ass's ears, and obtained his pocket full of money.                                                                     </vt:lpstr>
      <vt:lpstr>The host had watched all this through a crack in the door, and when night came on he put an ass of his own for the precious Neddy belonging to the youth. So Jack, without knowing that any change had been made, rode away next morning to his father's house. Now, I must tell you that near his home dwelt a poor widow with an only daughter.                </vt:lpstr>
      <vt:lpstr>The lad and the maiden were fast friends and trueloves. So when Jack returned he asked his father's leave to marry the girl. “Never till you have the money to keep her,” was the reply. “I have that, father,” said the lad, and going to the ass he pulled its long ears; well, he pulled, and he pulled, till one of them came off in his hands; but Neddy, though he hee-hawed and he hee-hawed let fall no half-crowns or guineas.                                                </vt:lpstr>
      <vt:lpstr>كان يا ما كان في قديم الزمان، فتىً يُدعى ماجد، و في يوم ما تضايق هذا الفتى من سوء معاملة أبيه له في البيت ، مما دفعه إلى الهروب للبحث عن حظه في دنيا الله الواسعة. و جرى واستمر في الجري حتى انقطعت أنفاسه، و بعدها جرى حتى اصطدم بامرأة عجوز صغيرة الجسم كانت تجمع الحطب.</vt:lpstr>
      <vt:lpstr>. فلم يستطع أن يعتذر منها لأنه كان يلهث من شدة التعب لكن المرأة كانت ذات طبيعة سمحة، و قالت له: ” يبدو أنك غلامٌ طيِّب ، و لذلك سأطلب منك أن تكون خادمي، و سأدفع لك أجراً جيداً“. و قد قبل ماجد ذلك لأنه كان جائعاً جداً، و أخذته معها إلى بيتها في الغابة. وهناك قام بخدمتها لمدة اثنى عشر شهراً و يوم</vt:lpstr>
      <vt:lpstr>و بعد السنة استدعته و قالت له أنها ستعطيه أجراً جيدأ، و بعدها قدمت له حماراً من خارج الإسطبل ، و ما كان عليه إلاّ أن يَشِد أذُني الحمار ليجعله يبدأ النهيق فوراً. و عندما نهَق الحمار أخرج من فمه نقوداً ذهبية و فضية</vt:lpstr>
      <vt:lpstr>و قد فرح ماجد فرحاً شديداً بالأجر الذي تلقاه. و بعد ذلك سافر ماجد بعيداً راكباً حماره حتى  وصل إلى فندق صغير، فدخل فيه و طلب أشهى المأكولات إلاّ أن صاحب الفندق رفض أن يخدمه قبل أن يَدْفع له الثمن مقدماً. فذهب ماجد إلى الإسطبل و شد أذُني الحمار و ملأ جيبه بالنقود.</vt:lpstr>
      <vt:lpstr>و في تلك اللحظة كان صاحب الفندق يراقبه من خلال ثقب في الباب، و عندما جاء الليل استبدل صاحب الفندق حمار ماجد الثمين بحمار عادي. و في صباح اليوم الثاني، رحل ماجد – دون أن يعرف التغيير الذي حدث – متوجهاً إلى بيت أبيه. و لقد كان يسكن بجوار بيت أبيه أرملة فقيرة مع ابنتها الوحيدة التي كانت صديقة ماجد و حبيبته</vt:lpstr>
      <vt:lpstr>فعندما عاد ماجد طلب من أبيه أن يتزوج الفتاة إلاّ أن أباه رفض قائلاً :” لا يمكن حتى تملك النقود الكافية لرعايتها“ ، فقال ماجد”: إني أملك ذلك ، يا أبي“. و ذهب في الحال إلى الحمار، و شدّ أذنيه الطويلتين، و ظل يشد و يشد حتى انقطعت إحداهما. و لكن الحمار لم يخرج أي نقود على الرغم من نهيقه المستمر.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English</dc:creator>
  <cp:lastModifiedBy>English</cp:lastModifiedBy>
  <cp:revision>21</cp:revision>
  <dcterms:created xsi:type="dcterms:W3CDTF">2014-12-14T07:08:34Z</dcterms:created>
  <dcterms:modified xsi:type="dcterms:W3CDTF">2014-12-14T17:59:35Z</dcterms:modified>
</cp:coreProperties>
</file>