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8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MY"/>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MY"/>
          </a:p>
        </p:txBody>
      </p:sp>
      <p:sp>
        <p:nvSpPr>
          <p:cNvPr id="4" name="Date Placeholder 3"/>
          <p:cNvSpPr>
            <a:spLocks noGrp="1"/>
          </p:cNvSpPr>
          <p:nvPr>
            <p:ph type="dt" sz="half" idx="10"/>
          </p:nvPr>
        </p:nvSpPr>
        <p:spPr/>
        <p:txBody>
          <a:bodyPr/>
          <a:lstStyle/>
          <a:p>
            <a:fld id="{24D3704B-B89E-4C82-AD3D-E06ECB9B95AE}" type="datetimeFigureOut">
              <a:rPr lang="en-MY" smtClean="0"/>
              <a:t>1/10/2019</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60F5A719-DC16-4B69-9887-D56DA58CE907}" type="slidenum">
              <a:rPr lang="en-MY" smtClean="0"/>
              <a:t>‹#›</a:t>
            </a:fld>
            <a:endParaRPr lang="en-MY"/>
          </a:p>
        </p:txBody>
      </p:sp>
    </p:spTree>
    <p:extLst>
      <p:ext uri="{BB962C8B-B14F-4D97-AF65-F5344CB8AC3E}">
        <p14:creationId xmlns:p14="http://schemas.microsoft.com/office/powerpoint/2010/main" val="3885036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24D3704B-B89E-4C82-AD3D-E06ECB9B95AE}" type="datetimeFigureOut">
              <a:rPr lang="en-MY" smtClean="0"/>
              <a:t>1/10/2019</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60F5A719-DC16-4B69-9887-D56DA58CE907}" type="slidenum">
              <a:rPr lang="en-MY" smtClean="0"/>
              <a:t>‹#›</a:t>
            </a:fld>
            <a:endParaRPr lang="en-MY"/>
          </a:p>
        </p:txBody>
      </p:sp>
    </p:spTree>
    <p:extLst>
      <p:ext uri="{BB962C8B-B14F-4D97-AF65-F5344CB8AC3E}">
        <p14:creationId xmlns:p14="http://schemas.microsoft.com/office/powerpoint/2010/main" val="86584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MY"/>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24D3704B-B89E-4C82-AD3D-E06ECB9B95AE}" type="datetimeFigureOut">
              <a:rPr lang="en-MY" smtClean="0"/>
              <a:t>1/10/2019</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60F5A719-DC16-4B69-9887-D56DA58CE907}" type="slidenum">
              <a:rPr lang="en-MY" smtClean="0"/>
              <a:t>‹#›</a:t>
            </a:fld>
            <a:endParaRPr lang="en-MY"/>
          </a:p>
        </p:txBody>
      </p:sp>
    </p:spTree>
    <p:extLst>
      <p:ext uri="{BB962C8B-B14F-4D97-AF65-F5344CB8AC3E}">
        <p14:creationId xmlns:p14="http://schemas.microsoft.com/office/powerpoint/2010/main" val="2954850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24D3704B-B89E-4C82-AD3D-E06ECB9B95AE}" type="datetimeFigureOut">
              <a:rPr lang="en-MY" smtClean="0"/>
              <a:t>1/10/2019</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60F5A719-DC16-4B69-9887-D56DA58CE907}" type="slidenum">
              <a:rPr lang="en-MY" smtClean="0"/>
              <a:t>‹#›</a:t>
            </a:fld>
            <a:endParaRPr lang="en-MY"/>
          </a:p>
        </p:txBody>
      </p:sp>
    </p:spTree>
    <p:extLst>
      <p:ext uri="{BB962C8B-B14F-4D97-AF65-F5344CB8AC3E}">
        <p14:creationId xmlns:p14="http://schemas.microsoft.com/office/powerpoint/2010/main" val="77498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MY"/>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D3704B-B89E-4C82-AD3D-E06ECB9B95AE}" type="datetimeFigureOut">
              <a:rPr lang="en-MY" smtClean="0"/>
              <a:t>1/10/2019</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60F5A719-DC16-4B69-9887-D56DA58CE907}" type="slidenum">
              <a:rPr lang="en-MY" smtClean="0"/>
              <a:t>‹#›</a:t>
            </a:fld>
            <a:endParaRPr lang="en-MY"/>
          </a:p>
        </p:txBody>
      </p:sp>
    </p:spTree>
    <p:extLst>
      <p:ext uri="{BB962C8B-B14F-4D97-AF65-F5344CB8AC3E}">
        <p14:creationId xmlns:p14="http://schemas.microsoft.com/office/powerpoint/2010/main" val="1339734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Date Placeholder 4"/>
          <p:cNvSpPr>
            <a:spLocks noGrp="1"/>
          </p:cNvSpPr>
          <p:nvPr>
            <p:ph type="dt" sz="half" idx="10"/>
          </p:nvPr>
        </p:nvSpPr>
        <p:spPr/>
        <p:txBody>
          <a:bodyPr/>
          <a:lstStyle/>
          <a:p>
            <a:fld id="{24D3704B-B89E-4C82-AD3D-E06ECB9B95AE}" type="datetimeFigureOut">
              <a:rPr lang="en-MY" smtClean="0"/>
              <a:t>1/10/2019</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60F5A719-DC16-4B69-9887-D56DA58CE907}" type="slidenum">
              <a:rPr lang="en-MY" smtClean="0"/>
              <a:t>‹#›</a:t>
            </a:fld>
            <a:endParaRPr lang="en-MY"/>
          </a:p>
        </p:txBody>
      </p:sp>
    </p:spTree>
    <p:extLst>
      <p:ext uri="{BB962C8B-B14F-4D97-AF65-F5344CB8AC3E}">
        <p14:creationId xmlns:p14="http://schemas.microsoft.com/office/powerpoint/2010/main" val="2983205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MY"/>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7" name="Date Placeholder 6"/>
          <p:cNvSpPr>
            <a:spLocks noGrp="1"/>
          </p:cNvSpPr>
          <p:nvPr>
            <p:ph type="dt" sz="half" idx="10"/>
          </p:nvPr>
        </p:nvSpPr>
        <p:spPr/>
        <p:txBody>
          <a:bodyPr/>
          <a:lstStyle/>
          <a:p>
            <a:fld id="{24D3704B-B89E-4C82-AD3D-E06ECB9B95AE}" type="datetimeFigureOut">
              <a:rPr lang="en-MY" smtClean="0"/>
              <a:t>1/10/2019</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60F5A719-DC16-4B69-9887-D56DA58CE907}" type="slidenum">
              <a:rPr lang="en-MY" smtClean="0"/>
              <a:t>‹#›</a:t>
            </a:fld>
            <a:endParaRPr lang="en-MY"/>
          </a:p>
        </p:txBody>
      </p:sp>
    </p:spTree>
    <p:extLst>
      <p:ext uri="{BB962C8B-B14F-4D97-AF65-F5344CB8AC3E}">
        <p14:creationId xmlns:p14="http://schemas.microsoft.com/office/powerpoint/2010/main" val="3962503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Date Placeholder 2"/>
          <p:cNvSpPr>
            <a:spLocks noGrp="1"/>
          </p:cNvSpPr>
          <p:nvPr>
            <p:ph type="dt" sz="half" idx="10"/>
          </p:nvPr>
        </p:nvSpPr>
        <p:spPr/>
        <p:txBody>
          <a:bodyPr/>
          <a:lstStyle/>
          <a:p>
            <a:fld id="{24D3704B-B89E-4C82-AD3D-E06ECB9B95AE}" type="datetimeFigureOut">
              <a:rPr lang="en-MY" smtClean="0"/>
              <a:t>1/10/2019</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60F5A719-DC16-4B69-9887-D56DA58CE907}" type="slidenum">
              <a:rPr lang="en-MY" smtClean="0"/>
              <a:t>‹#›</a:t>
            </a:fld>
            <a:endParaRPr lang="en-MY"/>
          </a:p>
        </p:txBody>
      </p:sp>
    </p:spTree>
    <p:extLst>
      <p:ext uri="{BB962C8B-B14F-4D97-AF65-F5344CB8AC3E}">
        <p14:creationId xmlns:p14="http://schemas.microsoft.com/office/powerpoint/2010/main" val="2868615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D3704B-B89E-4C82-AD3D-E06ECB9B95AE}" type="datetimeFigureOut">
              <a:rPr lang="en-MY" smtClean="0"/>
              <a:t>1/10/2019</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60F5A719-DC16-4B69-9887-D56DA58CE907}" type="slidenum">
              <a:rPr lang="en-MY" smtClean="0"/>
              <a:t>‹#›</a:t>
            </a:fld>
            <a:endParaRPr lang="en-MY"/>
          </a:p>
        </p:txBody>
      </p:sp>
    </p:spTree>
    <p:extLst>
      <p:ext uri="{BB962C8B-B14F-4D97-AF65-F5344CB8AC3E}">
        <p14:creationId xmlns:p14="http://schemas.microsoft.com/office/powerpoint/2010/main" val="997312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MY"/>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D3704B-B89E-4C82-AD3D-E06ECB9B95AE}" type="datetimeFigureOut">
              <a:rPr lang="en-MY" smtClean="0"/>
              <a:t>1/10/2019</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60F5A719-DC16-4B69-9887-D56DA58CE907}" type="slidenum">
              <a:rPr lang="en-MY" smtClean="0"/>
              <a:t>‹#›</a:t>
            </a:fld>
            <a:endParaRPr lang="en-MY"/>
          </a:p>
        </p:txBody>
      </p:sp>
    </p:spTree>
    <p:extLst>
      <p:ext uri="{BB962C8B-B14F-4D97-AF65-F5344CB8AC3E}">
        <p14:creationId xmlns:p14="http://schemas.microsoft.com/office/powerpoint/2010/main" val="3654643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MY"/>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D3704B-B89E-4C82-AD3D-E06ECB9B95AE}" type="datetimeFigureOut">
              <a:rPr lang="en-MY" smtClean="0"/>
              <a:t>1/10/2019</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60F5A719-DC16-4B69-9887-D56DA58CE907}" type="slidenum">
              <a:rPr lang="en-MY" smtClean="0"/>
              <a:t>‹#›</a:t>
            </a:fld>
            <a:endParaRPr lang="en-MY"/>
          </a:p>
        </p:txBody>
      </p:sp>
    </p:spTree>
    <p:extLst>
      <p:ext uri="{BB962C8B-B14F-4D97-AF65-F5344CB8AC3E}">
        <p14:creationId xmlns:p14="http://schemas.microsoft.com/office/powerpoint/2010/main" val="736321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MY"/>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D3704B-B89E-4C82-AD3D-E06ECB9B95AE}" type="datetimeFigureOut">
              <a:rPr lang="en-MY" smtClean="0"/>
              <a:t>1/10/2019</a:t>
            </a:fld>
            <a:endParaRPr lang="en-MY"/>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5A719-DC16-4B69-9887-D56DA58CE907}" type="slidenum">
              <a:rPr lang="en-MY" smtClean="0"/>
              <a:t>‹#›</a:t>
            </a:fld>
            <a:endParaRPr lang="en-MY"/>
          </a:p>
        </p:txBody>
      </p:sp>
    </p:spTree>
    <p:extLst>
      <p:ext uri="{BB962C8B-B14F-4D97-AF65-F5344CB8AC3E}">
        <p14:creationId xmlns:p14="http://schemas.microsoft.com/office/powerpoint/2010/main" val="2835307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audio" Target="file:///c:\Program%20Files\Microsoft%20Office\Clipart\Pub60Cor\cmnty_01.mid" TargetMode="Externa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2" name="cmnty_01.mid">
            <a:hlinkClick r:id="" action="ppaction://media"/>
          </p:cNvPr>
          <p:cNvPicPr>
            <a:picLocks noRot="1" noChangeAspect="1" noChangeArrowheads="1"/>
          </p:cNvPicPr>
          <p:nvPr>
            <a:audioFile r:link="rId1"/>
          </p:nvPr>
        </p:nvPicPr>
        <p:blipFill>
          <a:blip r:embed="rId3"/>
          <a:srcRect/>
          <a:stretch>
            <a:fillRect/>
          </a:stretch>
        </p:blipFill>
        <p:spPr bwMode="auto">
          <a:xfrm>
            <a:off x="8763000" y="4572000"/>
            <a:ext cx="304800" cy="304800"/>
          </a:xfrm>
          <a:prstGeom prst="rect">
            <a:avLst/>
          </a:prstGeom>
          <a:noFill/>
        </p:spPr>
      </p:pic>
      <p:pic>
        <p:nvPicPr>
          <p:cNvPr id="2053" name="Picture 5" descr="bs00576_"/>
          <p:cNvPicPr>
            <a:picLocks noChangeAspect="1" noChangeArrowheads="1"/>
          </p:cNvPicPr>
          <p:nvPr/>
        </p:nvPicPr>
        <p:blipFill>
          <a:blip r:embed="rId4"/>
          <a:srcRect/>
          <a:stretch>
            <a:fillRect/>
          </a:stretch>
        </p:blipFill>
        <p:spPr bwMode="auto">
          <a:xfrm>
            <a:off x="8077200" y="3695700"/>
            <a:ext cx="1614488" cy="1752600"/>
          </a:xfrm>
          <a:prstGeom prst="rect">
            <a:avLst/>
          </a:prstGeom>
          <a:noFill/>
        </p:spPr>
      </p:pic>
      <p:sp>
        <p:nvSpPr>
          <p:cNvPr id="5" name="Title 4"/>
          <p:cNvSpPr>
            <a:spLocks noGrp="1"/>
          </p:cNvSpPr>
          <p:nvPr>
            <p:ph type="ctrTitle"/>
          </p:nvPr>
        </p:nvSpPr>
        <p:spPr>
          <a:xfrm>
            <a:off x="2438400" y="1066801"/>
            <a:ext cx="7696200" cy="1925053"/>
          </a:xfrm>
        </p:spPr>
        <p:txBody>
          <a:bodyPr/>
          <a:lstStyle/>
          <a:p>
            <a:r>
              <a:rPr lang="pt-BR" b="1" i="1" dirty="0" smtClean="0"/>
              <a:t>Conceptualizing Teaching Acts </a:t>
            </a:r>
            <a:endParaRPr lang="en-MY" dirty="0"/>
          </a:p>
        </p:txBody>
      </p:sp>
    </p:spTree>
    <p:extLst>
      <p:ext uri="{BB962C8B-B14F-4D97-AF65-F5344CB8AC3E}">
        <p14:creationId xmlns:p14="http://schemas.microsoft.com/office/powerpoint/2010/main" val="9744113"/>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childTnLst>
            <p:audio>
              <p:cMediaNode>
                <p:cTn id="2" fill="hold" display="0">
                  <p:stCondLst>
                    <p:cond delay="indefinite"/>
                  </p:stCondLst>
                  <p:endCondLst>
                    <p:cond evt="onPrev" delay="0">
                      <p:tgtEl>
                        <p:sldTgt/>
                      </p:tgtEl>
                    </p:cond>
                    <p:cond evt="onStopAudio" delay="0">
                      <p:tgtEl>
                        <p:sldTgt/>
                      </p:tgtEl>
                    </p:cond>
                  </p:endCondLst>
                </p:cTn>
                <p:tgtEl>
                  <p:spTgt spid="2052"/>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362200" y="1600200"/>
            <a:ext cx="7772400" cy="4419600"/>
          </a:xfrm>
        </p:spPr>
        <p:txBody>
          <a:bodyPr/>
          <a:lstStyle/>
          <a:p>
            <a:r>
              <a:rPr lang="en-MY" sz="2400">
                <a:solidFill>
                  <a:srgbClr val="FF0000"/>
                </a:solidFill>
                <a:latin typeface="Times New Roman" panose="02020603050405020304" pitchFamily="18" charset="0"/>
                <a:cs typeface="Times New Roman" panose="02020603050405020304" pitchFamily="18" charset="0"/>
              </a:rPr>
              <a:t>Educational chain:</a:t>
            </a:r>
          </a:p>
          <a:p>
            <a:pPr lvl="1"/>
            <a:r>
              <a:rPr lang="en-MY" sz="2000">
                <a:latin typeface="Times New Roman" panose="02020603050405020304" pitchFamily="18" charset="0"/>
                <a:cs typeface="Times New Roman" panose="02020603050405020304" pitchFamily="18" charset="0"/>
              </a:rPr>
              <a:t>educational administrators</a:t>
            </a:r>
          </a:p>
          <a:p>
            <a:pPr lvl="1"/>
            <a:r>
              <a:rPr lang="en-MY" sz="2000">
                <a:latin typeface="Times New Roman" panose="02020603050405020304" pitchFamily="18" charset="0"/>
                <a:cs typeface="Times New Roman" panose="02020603050405020304" pitchFamily="18" charset="0"/>
              </a:rPr>
              <a:t>policy makers</a:t>
            </a:r>
          </a:p>
          <a:p>
            <a:pPr lvl="1"/>
            <a:r>
              <a:rPr lang="en-MY" sz="2000">
                <a:latin typeface="Times New Roman" panose="02020603050405020304" pitchFamily="18" charset="0"/>
                <a:cs typeface="Times New Roman" panose="02020603050405020304" pitchFamily="18" charset="0"/>
              </a:rPr>
              <a:t>curriculum planners</a:t>
            </a:r>
          </a:p>
          <a:p>
            <a:pPr lvl="1"/>
            <a:r>
              <a:rPr lang="en-MY" sz="2000">
                <a:latin typeface="Times New Roman" panose="02020603050405020304" pitchFamily="18" charset="0"/>
                <a:cs typeface="Times New Roman" panose="02020603050405020304" pitchFamily="18" charset="0"/>
              </a:rPr>
              <a:t>teacher educators</a:t>
            </a:r>
          </a:p>
          <a:p>
            <a:pPr lvl="1"/>
            <a:r>
              <a:rPr lang="en-MY" sz="2000">
                <a:latin typeface="Times New Roman" panose="02020603050405020304" pitchFamily="18" charset="0"/>
                <a:cs typeface="Times New Roman" panose="02020603050405020304" pitchFamily="18" charset="0"/>
              </a:rPr>
              <a:t>textbook writers …</a:t>
            </a:r>
          </a:p>
          <a:p>
            <a:pPr lvl="1"/>
            <a:endParaRPr lang="en-MY" sz="2000">
              <a:latin typeface="Times New Roman" panose="02020603050405020304" pitchFamily="18" charset="0"/>
              <a:cs typeface="Times New Roman" panose="02020603050405020304" pitchFamily="18" charset="0"/>
            </a:endParaRPr>
          </a:p>
          <a:p>
            <a:pPr marL="457200" lvl="1" indent="0">
              <a:buNone/>
            </a:pPr>
            <a:r>
              <a:rPr lang="en-MY" sz="2000">
                <a:latin typeface="Times New Roman" panose="02020603050405020304" pitchFamily="18" charset="0"/>
                <a:cs typeface="Times New Roman" panose="02020603050405020304" pitchFamily="18" charset="0"/>
              </a:rPr>
              <a:t>BUT:</a:t>
            </a:r>
          </a:p>
          <a:p>
            <a:r>
              <a:rPr lang="en-MY" sz="2000">
                <a:latin typeface="Times New Roman" panose="02020603050405020304" pitchFamily="18" charset="0"/>
                <a:cs typeface="Times New Roman" panose="02020603050405020304" pitchFamily="18" charset="0"/>
              </a:rPr>
              <a:t>The players who have a direct bearing on shaping and reshaping the desired learning outcome are the </a:t>
            </a:r>
            <a:r>
              <a:rPr lang="en-MY" sz="2000">
                <a:solidFill>
                  <a:srgbClr val="FF0000"/>
                </a:solidFill>
                <a:latin typeface="Times New Roman" panose="02020603050405020304" pitchFamily="18" charset="0"/>
                <a:cs typeface="Times New Roman" panose="02020603050405020304" pitchFamily="18" charset="0"/>
              </a:rPr>
              <a:t>classroom teachers</a:t>
            </a:r>
            <a:r>
              <a:rPr lang="en-MY" sz="2000">
                <a:latin typeface="Times New Roman" panose="02020603050405020304" pitchFamily="18" charset="0"/>
                <a:cs typeface="Times New Roman" panose="02020603050405020304" pitchFamily="18" charset="0"/>
              </a:rPr>
              <a:t>.</a:t>
            </a:r>
            <a:endParaRPr lang="en-MY"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5379949"/>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smtClean="0"/>
              <a:t>The Role of the Teacher</a:t>
            </a:r>
            <a:endParaRPr lang="en-MY" dirty="0"/>
          </a:p>
        </p:txBody>
      </p:sp>
      <p:sp>
        <p:nvSpPr>
          <p:cNvPr id="3" name="Content Placeholder 2"/>
          <p:cNvSpPr>
            <a:spLocks noGrp="1"/>
          </p:cNvSpPr>
          <p:nvPr>
            <p:ph idx="1"/>
          </p:nvPr>
        </p:nvSpPr>
        <p:spPr>
          <a:xfrm>
            <a:off x="2362200" y="1905000"/>
            <a:ext cx="8077200" cy="4876800"/>
          </a:xfrm>
        </p:spPr>
        <p:txBody>
          <a:bodyPr/>
          <a:lstStyle/>
          <a:p>
            <a:r>
              <a:rPr lang="en-MY" sz="2500">
                <a:latin typeface="Times New Roman" panose="02020603050405020304" pitchFamily="18" charset="0"/>
                <a:cs typeface="Times New Roman" panose="02020603050405020304" pitchFamily="18" charset="0"/>
              </a:rPr>
              <a:t>The teacher has been variously referred to as an artist and an architect; a scientist and a psychologist; a manager and a mentor; a controller and a counsellor; a sage on the stage; a guide on the side; and more.</a:t>
            </a:r>
          </a:p>
          <a:p>
            <a:endParaRPr lang="en-MY" sz="2500">
              <a:latin typeface="Times New Roman" panose="02020603050405020304" pitchFamily="18" charset="0"/>
              <a:cs typeface="Times New Roman" panose="02020603050405020304" pitchFamily="18" charset="0"/>
            </a:endParaRPr>
          </a:p>
          <a:p>
            <a:r>
              <a:rPr lang="en-MY" sz="2500">
                <a:latin typeface="Times New Roman" panose="02020603050405020304" pitchFamily="18" charset="0"/>
                <a:cs typeface="Times New Roman" panose="02020603050405020304" pitchFamily="18" charset="0"/>
              </a:rPr>
              <a:t>From a </a:t>
            </a:r>
            <a:r>
              <a:rPr lang="en-MY" sz="2500">
                <a:solidFill>
                  <a:srgbClr val="FF0000"/>
                </a:solidFill>
                <a:latin typeface="Times New Roman" panose="02020603050405020304" pitchFamily="18" charset="0"/>
                <a:cs typeface="Times New Roman" panose="02020603050405020304" pitchFamily="18" charset="0"/>
              </a:rPr>
              <a:t>historical perspective</a:t>
            </a:r>
            <a:r>
              <a:rPr lang="en-MY" sz="2500">
                <a:latin typeface="Times New Roman" panose="02020603050405020304" pitchFamily="18" charset="0"/>
                <a:cs typeface="Times New Roman" panose="02020603050405020304" pitchFamily="18" charset="0"/>
              </a:rPr>
              <a:t>, there are three strands of thought: </a:t>
            </a:r>
          </a:p>
          <a:p>
            <a:pPr lvl="1"/>
            <a:r>
              <a:rPr lang="en-MY" sz="2100">
                <a:latin typeface="Times New Roman" panose="02020603050405020304" pitchFamily="18" charset="0"/>
                <a:cs typeface="Times New Roman" panose="02020603050405020304" pitchFamily="18" charset="0"/>
              </a:rPr>
              <a:t>(a) teachers as passive technicians</a:t>
            </a:r>
          </a:p>
          <a:p>
            <a:pPr lvl="1"/>
            <a:r>
              <a:rPr lang="en-MY" sz="2100">
                <a:latin typeface="Times New Roman" panose="02020603050405020304" pitchFamily="18" charset="0"/>
                <a:cs typeface="Times New Roman" panose="02020603050405020304" pitchFamily="18" charset="0"/>
              </a:rPr>
              <a:t>(b) teachers as reflective practitioners</a:t>
            </a:r>
          </a:p>
          <a:p>
            <a:pPr lvl="1"/>
            <a:r>
              <a:rPr lang="en-MY" sz="2100">
                <a:latin typeface="Times New Roman" panose="02020603050405020304" pitchFamily="18" charset="0"/>
                <a:cs typeface="Times New Roman" panose="02020603050405020304" pitchFamily="18" charset="0"/>
              </a:rPr>
              <a:t>(c) teachers as transformative intellectuals</a:t>
            </a:r>
            <a:endParaRPr lang="en-MY" sz="2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8958191"/>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304800"/>
            <a:ext cx="8305800" cy="1143000"/>
          </a:xfrm>
        </p:spPr>
        <p:txBody>
          <a:bodyPr/>
          <a:lstStyle/>
          <a:p>
            <a:r>
              <a:rPr lang="en-MY" i="1" smtClean="0"/>
              <a:t>Teachers as Passive Technicians</a:t>
            </a:r>
            <a:endParaRPr lang="en-MY" dirty="0"/>
          </a:p>
        </p:txBody>
      </p:sp>
      <p:sp>
        <p:nvSpPr>
          <p:cNvPr id="3" name="Content Placeholder 2"/>
          <p:cNvSpPr>
            <a:spLocks noGrp="1"/>
          </p:cNvSpPr>
          <p:nvPr>
            <p:ph idx="1"/>
          </p:nvPr>
        </p:nvSpPr>
        <p:spPr>
          <a:xfrm>
            <a:off x="2362200" y="1905000"/>
            <a:ext cx="7772400" cy="4876800"/>
          </a:xfrm>
        </p:spPr>
        <p:txBody>
          <a:bodyPr/>
          <a:lstStyle/>
          <a:p>
            <a:r>
              <a:rPr lang="en-MY" sz="1800">
                <a:latin typeface="Times New Roman" panose="02020603050405020304" pitchFamily="18" charset="0"/>
                <a:cs typeface="Times New Roman" panose="02020603050405020304" pitchFamily="18" charset="0"/>
              </a:rPr>
              <a:t>behavioural school of psychology</a:t>
            </a:r>
          </a:p>
          <a:p>
            <a:r>
              <a:rPr lang="en-MY" sz="1800">
                <a:latin typeface="Times New Roman" panose="02020603050405020304" pitchFamily="18" charset="0"/>
                <a:cs typeface="Times New Roman" panose="02020603050405020304" pitchFamily="18" charset="0"/>
              </a:rPr>
              <a:t>emphasized the importance of empirical verification</a:t>
            </a:r>
          </a:p>
          <a:p>
            <a:r>
              <a:rPr lang="en-MY" sz="1800">
                <a:latin typeface="Times New Roman" panose="02020603050405020304" pitchFamily="18" charset="0"/>
                <a:cs typeface="Times New Roman" panose="02020603050405020304" pitchFamily="18" charset="0"/>
              </a:rPr>
              <a:t>content knowledge (of verified and verifiable set of facts and clearly articulated rules)</a:t>
            </a:r>
          </a:p>
          <a:p>
            <a:r>
              <a:rPr lang="en-MY" sz="1800" i="1">
                <a:solidFill>
                  <a:srgbClr val="FF0000"/>
                </a:solidFill>
                <a:latin typeface="Times New Roman" panose="02020603050405020304" pitchFamily="18" charset="0"/>
                <a:cs typeface="Times New Roman" panose="02020603050405020304" pitchFamily="18" charset="0"/>
              </a:rPr>
              <a:t>teacher-proof </a:t>
            </a:r>
            <a:r>
              <a:rPr lang="en-MY" sz="1800">
                <a:solidFill>
                  <a:srgbClr val="FF0000"/>
                </a:solidFill>
                <a:latin typeface="Times New Roman" panose="02020603050405020304" pitchFamily="18" charset="0"/>
                <a:cs typeface="Times New Roman" panose="02020603050405020304" pitchFamily="18" charset="0"/>
              </a:rPr>
              <a:t>packages</a:t>
            </a:r>
            <a:r>
              <a:rPr lang="en-MY" sz="1800">
                <a:latin typeface="Times New Roman" panose="02020603050405020304" pitchFamily="18" charset="0"/>
                <a:cs typeface="Times New Roman" panose="02020603050405020304" pitchFamily="18" charset="0"/>
              </a:rPr>
              <a:t>: easily manageable discrete items given to teachers </a:t>
            </a:r>
          </a:p>
          <a:p>
            <a:r>
              <a:rPr lang="en-MY" sz="1800">
                <a:latin typeface="Times New Roman" panose="02020603050405020304" pitchFamily="18" charset="0"/>
                <a:cs typeface="Times New Roman" panose="02020603050405020304" pitchFamily="18" charset="0"/>
              </a:rPr>
              <a:t>Teachers and their teaching methods are not considered very important</a:t>
            </a:r>
          </a:p>
          <a:p>
            <a:r>
              <a:rPr lang="en-MY" sz="1800">
                <a:latin typeface="Times New Roman" panose="02020603050405020304" pitchFamily="18" charset="0"/>
                <a:cs typeface="Times New Roman" panose="02020603050405020304" pitchFamily="18" charset="0"/>
              </a:rPr>
              <a:t>teacher education programs concentrate more on the </a:t>
            </a:r>
            <a:r>
              <a:rPr lang="en-MY" sz="1800">
                <a:solidFill>
                  <a:srgbClr val="FF0000"/>
                </a:solidFill>
                <a:latin typeface="Times New Roman" panose="02020603050405020304" pitchFamily="18" charset="0"/>
                <a:cs typeface="Times New Roman" panose="02020603050405020304" pitchFamily="18" charset="0"/>
              </a:rPr>
              <a:t>education</a:t>
            </a:r>
            <a:r>
              <a:rPr lang="en-MY" sz="1800">
                <a:latin typeface="Times New Roman" panose="02020603050405020304" pitchFamily="18" charset="0"/>
                <a:cs typeface="Times New Roman" panose="02020603050405020304" pitchFamily="18" charset="0"/>
              </a:rPr>
              <a:t> part than on the teacher part</a:t>
            </a:r>
          </a:p>
          <a:p>
            <a:endParaRPr lang="en-MY" sz="1800">
              <a:latin typeface="Times New Roman" panose="02020603050405020304" pitchFamily="18" charset="0"/>
              <a:cs typeface="Times New Roman" panose="02020603050405020304" pitchFamily="18" charset="0"/>
            </a:endParaRPr>
          </a:p>
          <a:p>
            <a:r>
              <a:rPr lang="en-MY" sz="1800">
                <a:latin typeface="Times New Roman" panose="02020603050405020304" pitchFamily="18" charset="0"/>
                <a:cs typeface="Times New Roman" panose="02020603050405020304" pitchFamily="18" charset="0"/>
              </a:rPr>
              <a:t>Empirical verification + </a:t>
            </a:r>
            <a:r>
              <a:rPr lang="en-MY" sz="1800"/>
              <a:t>content knowledge + technicist view </a:t>
            </a:r>
          </a:p>
          <a:p>
            <a:endParaRPr lang="en-MY" sz="1800">
              <a:latin typeface="Times New Roman" panose="02020603050405020304" pitchFamily="18" charset="0"/>
              <a:cs typeface="Times New Roman" panose="02020603050405020304" pitchFamily="18" charset="0"/>
            </a:endParaRPr>
          </a:p>
          <a:p>
            <a:pPr marL="0" indent="0">
              <a:buNone/>
            </a:pPr>
            <a:endParaRPr lang="en-MY" sz="1800"/>
          </a:p>
          <a:p>
            <a:pPr marL="0" indent="0">
              <a:buNone/>
            </a:pPr>
            <a:r>
              <a:rPr lang="en-MY" sz="1800"/>
              <a:t>			Professional experts</a:t>
            </a:r>
            <a:endParaRPr lang="en-MY" sz="1800" dirty="0">
              <a:latin typeface="Times New Roman" panose="02020603050405020304" pitchFamily="18" charset="0"/>
              <a:cs typeface="Times New Roman" panose="02020603050405020304" pitchFamily="18" charset="0"/>
            </a:endParaRPr>
          </a:p>
        </p:txBody>
      </p:sp>
      <p:sp>
        <p:nvSpPr>
          <p:cNvPr id="4" name="Down Arrow 3"/>
          <p:cNvSpPr/>
          <p:nvPr/>
        </p:nvSpPr>
        <p:spPr bwMode="auto">
          <a:xfrm>
            <a:off x="4770922" y="5538536"/>
            <a:ext cx="2667000" cy="45720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endParaRPr lang="en-MY" sz="2400">
              <a:latin typeface="Tahoma" pitchFamily="34" charset="0"/>
            </a:endParaRPr>
          </a:p>
        </p:txBody>
      </p:sp>
    </p:spTree>
    <p:extLst>
      <p:ext uri="{BB962C8B-B14F-4D97-AF65-F5344CB8AC3E}">
        <p14:creationId xmlns:p14="http://schemas.microsoft.com/office/powerpoint/2010/main" val="1208563419"/>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smtClean="0"/>
              <a:t>Thus…</a:t>
            </a:r>
            <a:endParaRPr lang="en-MY" dirty="0"/>
          </a:p>
        </p:txBody>
      </p:sp>
      <p:sp>
        <p:nvSpPr>
          <p:cNvPr id="3" name="Content Placeholder 2"/>
          <p:cNvSpPr>
            <a:spLocks noGrp="1"/>
          </p:cNvSpPr>
          <p:nvPr>
            <p:ph idx="1"/>
          </p:nvPr>
        </p:nvSpPr>
        <p:spPr/>
        <p:txBody>
          <a:bodyPr/>
          <a:lstStyle/>
          <a:p>
            <a:pPr marL="0" indent="0">
              <a:buNone/>
            </a:pPr>
            <a:r>
              <a:rPr lang="en-MY" sz="2500">
                <a:latin typeface="Times New Roman" panose="02020603050405020304" pitchFamily="18" charset="0"/>
                <a:cs typeface="Times New Roman" panose="02020603050405020304" pitchFamily="18" charset="0"/>
              </a:rPr>
              <a:t>Classroom teachers:</a:t>
            </a:r>
          </a:p>
          <a:p>
            <a:pPr>
              <a:buFont typeface="Arial" panose="020B0604020202020204" pitchFamily="34" charset="0"/>
              <a:buChar char="•"/>
            </a:pPr>
            <a:r>
              <a:rPr lang="en-MY" sz="2500">
                <a:latin typeface="Times New Roman" panose="02020603050405020304" pitchFamily="18" charset="0"/>
                <a:cs typeface="Times New Roman" panose="02020603050405020304" pitchFamily="18" charset="0"/>
              </a:rPr>
              <a:t>learn </a:t>
            </a:r>
            <a:r>
              <a:rPr lang="en-MY" sz="2500">
                <a:solidFill>
                  <a:srgbClr val="FF0000"/>
                </a:solidFill>
                <a:latin typeface="Times New Roman" panose="02020603050405020304" pitchFamily="18" charset="0"/>
                <a:cs typeface="Times New Roman" panose="02020603050405020304" pitchFamily="18" charset="0"/>
              </a:rPr>
              <a:t>a battery of content knowledge </a:t>
            </a:r>
          </a:p>
          <a:p>
            <a:pPr>
              <a:buFont typeface="Arial" panose="020B0604020202020204" pitchFamily="34" charset="0"/>
              <a:buChar char="•"/>
            </a:pPr>
            <a:r>
              <a:rPr lang="en-MY" sz="2500">
                <a:latin typeface="Times New Roman" panose="02020603050405020304" pitchFamily="18" charset="0"/>
                <a:cs typeface="Times New Roman" panose="02020603050405020304" pitchFamily="18" charset="0"/>
              </a:rPr>
              <a:t>pass it on to successive generations of students</a:t>
            </a:r>
          </a:p>
          <a:p>
            <a:pPr>
              <a:buFont typeface="Arial" panose="020B0604020202020204" pitchFamily="34" charset="0"/>
              <a:buChar char="•"/>
            </a:pPr>
            <a:r>
              <a:rPr lang="en-MY" sz="2500">
                <a:latin typeface="Times New Roman" panose="02020603050405020304" pitchFamily="18" charset="0"/>
                <a:cs typeface="Times New Roman" panose="02020603050405020304" pitchFamily="18" charset="0"/>
              </a:rPr>
              <a:t>Their success is measured in terms of</a:t>
            </a:r>
          </a:p>
          <a:p>
            <a:pPr lvl="1">
              <a:buFont typeface="Arial" panose="020B0604020202020204" pitchFamily="34" charset="0"/>
              <a:buChar char="•"/>
            </a:pPr>
            <a:r>
              <a:rPr lang="en-MY" sz="2100">
                <a:latin typeface="Times New Roman" panose="02020603050405020304" pitchFamily="18" charset="0"/>
                <a:cs typeface="Times New Roman" panose="02020603050405020304" pitchFamily="18" charset="0"/>
              </a:rPr>
              <a:t> </a:t>
            </a:r>
            <a:r>
              <a:rPr lang="en-MY" sz="2100">
                <a:solidFill>
                  <a:srgbClr val="FF0000"/>
                </a:solidFill>
                <a:latin typeface="Times New Roman" panose="02020603050405020304" pitchFamily="18" charset="0"/>
                <a:cs typeface="Times New Roman" panose="02020603050405020304" pitchFamily="18" charset="0"/>
              </a:rPr>
              <a:t>how closely they adhere </a:t>
            </a:r>
            <a:r>
              <a:rPr lang="en-MY" sz="2100">
                <a:latin typeface="Times New Roman" panose="02020603050405020304" pitchFamily="18" charset="0"/>
                <a:cs typeface="Times New Roman" panose="02020603050405020304" pitchFamily="18" charset="0"/>
              </a:rPr>
              <a:t>to the professional knowledge base</a:t>
            </a:r>
          </a:p>
          <a:p>
            <a:pPr lvl="1">
              <a:buFont typeface="Arial" panose="020B0604020202020204" pitchFamily="34" charset="0"/>
              <a:buChar char="•"/>
            </a:pPr>
            <a:r>
              <a:rPr lang="en-MY" sz="2100">
                <a:solidFill>
                  <a:srgbClr val="FF0000"/>
                </a:solidFill>
                <a:latin typeface="Times New Roman" panose="02020603050405020304" pitchFamily="18" charset="0"/>
                <a:cs typeface="Times New Roman" panose="02020603050405020304" pitchFamily="18" charset="0"/>
              </a:rPr>
              <a:t>how effectively they transmit </a:t>
            </a:r>
            <a:r>
              <a:rPr lang="en-MY" sz="2100">
                <a:latin typeface="Times New Roman" panose="02020603050405020304" pitchFamily="18" charset="0"/>
                <a:cs typeface="Times New Roman" panose="02020603050405020304" pitchFamily="18" charset="0"/>
              </a:rPr>
              <a:t>knowledge base </a:t>
            </a:r>
          </a:p>
          <a:p>
            <a:pPr>
              <a:buFont typeface="Arial" panose="020B0604020202020204" pitchFamily="34" charset="0"/>
              <a:buChar char="•"/>
            </a:pPr>
            <a:r>
              <a:rPr lang="en-MY" sz="2500">
                <a:latin typeface="Times New Roman" panose="02020603050405020304" pitchFamily="18" charset="0"/>
                <a:cs typeface="Times New Roman" panose="02020603050405020304" pitchFamily="18" charset="0"/>
              </a:rPr>
              <a:t>Primary</a:t>
            </a:r>
            <a:r>
              <a:rPr lang="en-MY" sz="2400"/>
              <a:t> </a:t>
            </a:r>
            <a:r>
              <a:rPr lang="en-MY" sz="2500">
                <a:solidFill>
                  <a:srgbClr val="FF0000"/>
                </a:solidFill>
                <a:latin typeface="Times New Roman" panose="02020603050405020304" pitchFamily="18" charset="0"/>
                <a:cs typeface="Times New Roman" panose="02020603050405020304" pitchFamily="18" charset="0"/>
              </a:rPr>
              <a:t>role: function like a conduit</a:t>
            </a:r>
          </a:p>
          <a:p>
            <a:pPr>
              <a:buFont typeface="Arial" panose="020B0604020202020204" pitchFamily="34" charset="0"/>
              <a:buChar char="•"/>
            </a:pPr>
            <a:r>
              <a:rPr lang="en-MY" sz="2500">
                <a:latin typeface="Times New Roman" panose="02020603050405020304" pitchFamily="18" charset="0"/>
                <a:cs typeface="Times New Roman" panose="02020603050405020304" pitchFamily="18" charset="0"/>
              </a:rPr>
              <a:t>operate from handed-down fixed, pedagogic assumptions</a:t>
            </a:r>
          </a:p>
          <a:p>
            <a:pPr>
              <a:buFont typeface="Arial" panose="020B0604020202020204" pitchFamily="34" charset="0"/>
              <a:buChar char="•"/>
            </a:pPr>
            <a:endParaRPr lang="en-MY"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2440873"/>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057400" y="1600200"/>
            <a:ext cx="8458200" cy="4419600"/>
          </a:xfrm>
        </p:spPr>
        <p:txBody>
          <a:bodyPr/>
          <a:lstStyle/>
          <a:p>
            <a:r>
              <a:rPr lang="en-MY" sz="2200">
                <a:latin typeface="Times New Roman" panose="02020603050405020304" pitchFamily="18" charset="0"/>
                <a:cs typeface="Times New Roman" panose="02020603050405020304" pitchFamily="18" charset="0"/>
              </a:rPr>
              <a:t>This view is </a:t>
            </a:r>
            <a:r>
              <a:rPr lang="en-MY" sz="2200">
                <a:solidFill>
                  <a:srgbClr val="FF0000"/>
                </a:solidFill>
                <a:latin typeface="Times New Roman" panose="02020603050405020304" pitchFamily="18" charset="0"/>
                <a:cs typeface="Times New Roman" panose="02020603050405020304" pitchFamily="18" charset="0"/>
              </a:rPr>
              <a:t>traditional </a:t>
            </a:r>
          </a:p>
          <a:p>
            <a:r>
              <a:rPr lang="en-MY" sz="2200">
                <a:latin typeface="Times New Roman" panose="02020603050405020304" pitchFamily="18" charset="0"/>
                <a:cs typeface="Times New Roman" panose="02020603050405020304" pitchFamily="18" charset="0"/>
              </a:rPr>
              <a:t>It is </a:t>
            </a:r>
            <a:r>
              <a:rPr lang="en-MY" sz="2200">
                <a:solidFill>
                  <a:srgbClr val="FF0000"/>
                </a:solidFill>
                <a:latin typeface="Times New Roman" panose="02020603050405020304" pitchFamily="18" charset="0"/>
                <a:cs typeface="Times New Roman" panose="02020603050405020304" pitchFamily="18" charset="0"/>
              </a:rPr>
              <a:t>still in use </a:t>
            </a:r>
            <a:r>
              <a:rPr lang="en-MY" sz="2200">
                <a:latin typeface="Times New Roman" panose="02020603050405020304" pitchFamily="18" charset="0"/>
                <a:cs typeface="Times New Roman" panose="02020603050405020304" pitchFamily="18" charset="0"/>
              </a:rPr>
              <a:t>in many parts of the world</a:t>
            </a:r>
          </a:p>
          <a:p>
            <a:r>
              <a:rPr lang="en-MY" sz="2200">
                <a:latin typeface="Times New Roman" panose="02020603050405020304" pitchFamily="18" charset="0"/>
                <a:cs typeface="Times New Roman" panose="02020603050405020304" pitchFamily="18" charset="0"/>
              </a:rPr>
              <a:t>It can provide </a:t>
            </a:r>
            <a:r>
              <a:rPr lang="en-MY" sz="2200">
                <a:solidFill>
                  <a:srgbClr val="FF0000"/>
                </a:solidFill>
                <a:latin typeface="Times New Roman" panose="02020603050405020304" pitchFamily="18" charset="0"/>
                <a:cs typeface="Times New Roman" panose="02020603050405020304" pitchFamily="18" charset="0"/>
              </a:rPr>
              <a:t>a safe and secure environment </a:t>
            </a:r>
            <a:r>
              <a:rPr lang="en-MY" sz="2200">
                <a:latin typeface="Times New Roman" panose="02020603050405020304" pitchFamily="18" charset="0"/>
                <a:cs typeface="Times New Roman" panose="02020603050405020304" pitchFamily="18" charset="0"/>
              </a:rPr>
              <a:t>for some teachers..Why?</a:t>
            </a:r>
          </a:p>
          <a:p>
            <a:r>
              <a:rPr lang="en-MY" sz="2200">
                <a:latin typeface="Times New Roman" panose="02020603050405020304" pitchFamily="18" charset="0"/>
                <a:cs typeface="Times New Roman" panose="02020603050405020304" pitchFamily="18" charset="0"/>
              </a:rPr>
              <a:t>Theorists conceive and construct knowledge, teachers understand and implement knowledge</a:t>
            </a:r>
          </a:p>
          <a:p>
            <a:r>
              <a:rPr lang="en-MY" sz="2200">
                <a:latin typeface="Times New Roman" panose="02020603050405020304" pitchFamily="18" charset="0"/>
                <a:cs typeface="Times New Roman" panose="02020603050405020304" pitchFamily="18" charset="0"/>
              </a:rPr>
              <a:t>Creation of new knowledge or a new theory is </a:t>
            </a:r>
            <a:r>
              <a:rPr lang="en-MY" sz="2200">
                <a:solidFill>
                  <a:srgbClr val="FF0000"/>
                </a:solidFill>
                <a:latin typeface="Times New Roman" panose="02020603050405020304" pitchFamily="18" charset="0"/>
                <a:cs typeface="Times New Roman" panose="02020603050405020304" pitchFamily="18" charset="0"/>
              </a:rPr>
              <a:t>not</a:t>
            </a:r>
            <a:r>
              <a:rPr lang="en-MY" sz="2200">
                <a:latin typeface="Times New Roman" panose="02020603050405020304" pitchFamily="18" charset="0"/>
                <a:cs typeface="Times New Roman" panose="02020603050405020304" pitchFamily="18" charset="0"/>
              </a:rPr>
              <a:t> the domain of teachers.</a:t>
            </a:r>
          </a:p>
          <a:p>
            <a:r>
              <a:rPr lang="en-MY" sz="2200">
                <a:latin typeface="Times New Roman" panose="02020603050405020304" pitchFamily="18" charset="0"/>
                <a:cs typeface="Times New Roman" panose="02020603050405020304" pitchFamily="18" charset="0"/>
              </a:rPr>
              <a:t>teachers’ task is to </a:t>
            </a:r>
            <a:r>
              <a:rPr lang="en-MY" sz="2200">
                <a:solidFill>
                  <a:srgbClr val="FF0000"/>
                </a:solidFill>
                <a:latin typeface="Times New Roman" panose="02020603050405020304" pitchFamily="18" charset="0"/>
                <a:cs typeface="Times New Roman" panose="02020603050405020304" pitchFamily="18" charset="0"/>
              </a:rPr>
              <a:t>execute</a:t>
            </a:r>
            <a:r>
              <a:rPr lang="en-MY" sz="2200">
                <a:latin typeface="Times New Roman" panose="02020603050405020304" pitchFamily="18" charset="0"/>
                <a:cs typeface="Times New Roman" panose="02020603050405020304" pitchFamily="18" charset="0"/>
              </a:rPr>
              <a:t> what is prescribed for them</a:t>
            </a:r>
          </a:p>
          <a:p>
            <a:r>
              <a:rPr lang="en-MY" sz="2200">
                <a:latin typeface="Times New Roman" panose="02020603050405020304" pitchFamily="18" charset="0"/>
                <a:cs typeface="Times New Roman" panose="02020603050405020304" pitchFamily="18" charset="0"/>
              </a:rPr>
              <a:t>The whole idea will lead to the </a:t>
            </a:r>
            <a:r>
              <a:rPr lang="en-MY" sz="2200">
                <a:solidFill>
                  <a:srgbClr val="FF0000"/>
                </a:solidFill>
                <a:latin typeface="Times New Roman" panose="02020603050405020304" pitchFamily="18" charset="0"/>
                <a:cs typeface="Times New Roman" panose="02020603050405020304" pitchFamily="18" charset="0"/>
              </a:rPr>
              <a:t>disempowerment of Teachers </a:t>
            </a:r>
            <a:r>
              <a:rPr lang="en-MY" sz="2200">
                <a:latin typeface="Times New Roman" panose="02020603050405020304" pitchFamily="18" charset="0"/>
                <a:cs typeface="Times New Roman" panose="02020603050405020304" pitchFamily="18" charset="0"/>
              </a:rPr>
              <a:t>who are confined to </a:t>
            </a:r>
            <a:r>
              <a:rPr lang="en-MY" sz="2200">
                <a:solidFill>
                  <a:srgbClr val="FF0000"/>
                </a:solidFill>
                <a:latin typeface="Times New Roman" panose="02020603050405020304" pitchFamily="18" charset="0"/>
                <a:cs typeface="Times New Roman" panose="02020603050405020304" pitchFamily="18" charset="0"/>
              </a:rPr>
              <a:t>received knowledge </a:t>
            </a:r>
            <a:r>
              <a:rPr lang="en-MY" sz="2200">
                <a:latin typeface="Times New Roman" panose="02020603050405020304" pitchFamily="18" charset="0"/>
                <a:cs typeface="Times New Roman" panose="02020603050405020304" pitchFamily="18" charset="0"/>
              </a:rPr>
              <a:t>rather than </a:t>
            </a:r>
            <a:r>
              <a:rPr lang="en-MY" sz="2200">
                <a:solidFill>
                  <a:srgbClr val="FF0000"/>
                </a:solidFill>
                <a:latin typeface="Times New Roman" panose="02020603050405020304" pitchFamily="18" charset="0"/>
                <a:cs typeface="Times New Roman" panose="02020603050405020304" pitchFamily="18" charset="0"/>
              </a:rPr>
              <a:t>lived experience</a:t>
            </a:r>
            <a:r>
              <a:rPr lang="en-MY" sz="2200">
                <a:latin typeface="Times New Roman" panose="02020603050405020304" pitchFamily="18" charset="0"/>
                <a:cs typeface="Times New Roman" panose="02020603050405020304" pitchFamily="18" charset="0"/>
              </a:rPr>
              <a:t>.</a:t>
            </a:r>
            <a:endParaRPr lang="fa-IR" sz="2200" dirty="0">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a:stretch>
            <a:fillRect/>
          </a:stretch>
        </p:blipFill>
        <p:spPr>
          <a:xfrm>
            <a:off x="8305801" y="0"/>
            <a:ext cx="1952625" cy="2400300"/>
          </a:xfrm>
          <a:prstGeom prst="rect">
            <a:avLst/>
          </a:prstGeom>
        </p:spPr>
      </p:pic>
    </p:spTree>
    <p:extLst>
      <p:ext uri="{BB962C8B-B14F-4D97-AF65-F5344CB8AC3E}">
        <p14:creationId xmlns:p14="http://schemas.microsoft.com/office/powerpoint/2010/main" val="1936033468"/>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8021"/>
            <a:ext cx="8915400" cy="1143000"/>
          </a:xfrm>
        </p:spPr>
        <p:txBody>
          <a:bodyPr/>
          <a:lstStyle/>
          <a:p>
            <a:r>
              <a:rPr lang="en-MY" i="1" smtClean="0"/>
              <a:t>Teachers as Reflective Practitioners</a:t>
            </a:r>
            <a:endParaRPr lang="en-MY" dirty="0"/>
          </a:p>
        </p:txBody>
      </p:sp>
      <p:sp>
        <p:nvSpPr>
          <p:cNvPr id="3" name="Content Placeholder 2"/>
          <p:cNvSpPr>
            <a:spLocks noGrp="1"/>
          </p:cNvSpPr>
          <p:nvPr>
            <p:ph idx="1"/>
          </p:nvPr>
        </p:nvSpPr>
        <p:spPr>
          <a:xfrm>
            <a:off x="2209800" y="1524000"/>
            <a:ext cx="7924800" cy="4495800"/>
          </a:xfrm>
        </p:spPr>
        <p:txBody>
          <a:bodyPr/>
          <a:lstStyle/>
          <a:p>
            <a:r>
              <a:rPr lang="en-MY" sz="2200">
                <a:latin typeface="Times New Roman" panose="02020603050405020304" pitchFamily="18" charset="0"/>
                <a:cs typeface="Times New Roman" panose="02020603050405020304" pitchFamily="18" charset="0"/>
              </a:rPr>
              <a:t>originally proposed by educational philosopher John Dewey (early 20</a:t>
            </a:r>
            <a:r>
              <a:rPr lang="en-MY" sz="2200" baseline="30000">
                <a:latin typeface="Times New Roman" panose="02020603050405020304" pitchFamily="18" charset="0"/>
                <a:cs typeface="Times New Roman" panose="02020603050405020304" pitchFamily="18" charset="0"/>
              </a:rPr>
              <a:t>th</a:t>
            </a:r>
            <a:r>
              <a:rPr lang="en-MY" sz="2200">
                <a:latin typeface="Times New Roman" panose="02020603050405020304" pitchFamily="18" charset="0"/>
                <a:cs typeface="Times New Roman" panose="02020603050405020304" pitchFamily="18" charset="0"/>
              </a:rPr>
              <a:t> century)</a:t>
            </a:r>
          </a:p>
          <a:p>
            <a:r>
              <a:rPr lang="en-MY" sz="2200">
                <a:latin typeface="Times New Roman" panose="02020603050405020304" pitchFamily="18" charset="0"/>
                <a:cs typeface="Times New Roman" panose="02020603050405020304" pitchFamily="18" charset="0"/>
              </a:rPr>
              <a:t>Pinpoints the difference between routine and reflective action </a:t>
            </a:r>
          </a:p>
          <a:p>
            <a:r>
              <a:rPr lang="en-MY" sz="2200">
                <a:latin typeface="Times New Roman" panose="02020603050405020304" pitchFamily="18" charset="0"/>
                <a:cs typeface="Times New Roman" panose="02020603050405020304" pitchFamily="18" charset="0"/>
              </a:rPr>
              <a:t>What is the </a:t>
            </a:r>
            <a:r>
              <a:rPr lang="en-MY" sz="2200">
                <a:solidFill>
                  <a:srgbClr val="FF0000"/>
                </a:solidFill>
                <a:latin typeface="Times New Roman" panose="02020603050405020304" pitchFamily="18" charset="0"/>
                <a:cs typeface="Times New Roman" panose="02020603050405020304" pitchFamily="18" charset="0"/>
              </a:rPr>
              <a:t>difference</a:t>
            </a:r>
            <a:r>
              <a:rPr lang="en-MY" sz="2200">
                <a:latin typeface="Times New Roman" panose="02020603050405020304" pitchFamily="18" charset="0"/>
                <a:cs typeface="Times New Roman" panose="02020603050405020304" pitchFamily="18" charset="0"/>
              </a:rPr>
              <a:t>? </a:t>
            </a:r>
            <a:endParaRPr lang="en-MY" sz="22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8001000" y="2880982"/>
            <a:ext cx="2695074" cy="4091318"/>
          </a:xfrm>
          <a:prstGeom prst="rect">
            <a:avLst/>
          </a:prstGeom>
        </p:spPr>
      </p:pic>
      <p:pic>
        <p:nvPicPr>
          <p:cNvPr id="5" name="Picture 4"/>
          <p:cNvPicPr>
            <a:picLocks noChangeAspect="1"/>
          </p:cNvPicPr>
          <p:nvPr/>
        </p:nvPicPr>
        <p:blipFill>
          <a:blip r:embed="rId3"/>
          <a:stretch>
            <a:fillRect/>
          </a:stretch>
        </p:blipFill>
        <p:spPr>
          <a:xfrm>
            <a:off x="5562601" y="2895600"/>
            <a:ext cx="1952625" cy="2400300"/>
          </a:xfrm>
          <a:prstGeom prst="rect">
            <a:avLst/>
          </a:prstGeom>
        </p:spPr>
      </p:pic>
    </p:spTree>
    <p:extLst>
      <p:ext uri="{BB962C8B-B14F-4D97-AF65-F5344CB8AC3E}">
        <p14:creationId xmlns:p14="http://schemas.microsoft.com/office/powerpoint/2010/main" val="160293227"/>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362200" y="1600200"/>
            <a:ext cx="7772400" cy="4419600"/>
          </a:xfrm>
        </p:spPr>
        <p:txBody>
          <a:bodyPr/>
          <a:lstStyle/>
          <a:p>
            <a:pPr marL="0" indent="0">
              <a:buNone/>
            </a:pPr>
            <a:r>
              <a:rPr lang="en-MY" sz="2300">
                <a:solidFill>
                  <a:srgbClr val="FF0000"/>
                </a:solidFill>
                <a:latin typeface="Times New Roman" panose="02020603050405020304" pitchFamily="18" charset="0"/>
                <a:cs typeface="Times New Roman" panose="02020603050405020304" pitchFamily="18" charset="0"/>
              </a:rPr>
              <a:t>Routine action </a:t>
            </a:r>
            <a:r>
              <a:rPr lang="en-MY" sz="2300">
                <a:latin typeface="Times New Roman" panose="02020603050405020304" pitchFamily="18" charset="0"/>
                <a:cs typeface="Times New Roman" panose="02020603050405020304" pitchFamily="18" charset="0"/>
              </a:rPr>
              <a:t>is guided primarily by an uncritical belief in tradition, and an unfailing obedience to authority, whereas </a:t>
            </a:r>
            <a:r>
              <a:rPr lang="en-MY" sz="2300">
                <a:solidFill>
                  <a:srgbClr val="FF0000"/>
                </a:solidFill>
                <a:latin typeface="Times New Roman" panose="02020603050405020304" pitchFamily="18" charset="0"/>
                <a:cs typeface="Times New Roman" panose="02020603050405020304" pitchFamily="18" charset="0"/>
              </a:rPr>
              <a:t>reflective action </a:t>
            </a:r>
            <a:r>
              <a:rPr lang="en-MY" sz="2300">
                <a:latin typeface="Times New Roman" panose="02020603050405020304" pitchFamily="18" charset="0"/>
                <a:cs typeface="Times New Roman" panose="02020603050405020304" pitchFamily="18" charset="0"/>
              </a:rPr>
              <a:t>is prompted by a conscious and cautious “consideration of any belief or practice in light of the grounds that support it and the further consequences to which it leads” (Dewey, 1933, p. 4).</a:t>
            </a:r>
            <a:endParaRPr lang="fa-IR"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1025857"/>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smtClean="0"/>
              <a:t>Deweyan view </a:t>
            </a:r>
            <a:endParaRPr lang="en-MY" dirty="0"/>
          </a:p>
        </p:txBody>
      </p:sp>
      <p:sp>
        <p:nvSpPr>
          <p:cNvPr id="3" name="Content Placeholder 2"/>
          <p:cNvSpPr>
            <a:spLocks noGrp="1"/>
          </p:cNvSpPr>
          <p:nvPr>
            <p:ph idx="1"/>
          </p:nvPr>
        </p:nvSpPr>
        <p:spPr/>
        <p:txBody>
          <a:bodyPr/>
          <a:lstStyle/>
          <a:p>
            <a:pPr marL="0" indent="0">
              <a:buNone/>
            </a:pPr>
            <a:r>
              <a:rPr lang="en-MY" sz="2500">
                <a:latin typeface="Times New Roman" panose="02020603050405020304" pitchFamily="18" charset="0"/>
                <a:cs typeface="Times New Roman" panose="02020603050405020304" pitchFamily="18" charset="0"/>
              </a:rPr>
              <a:t>Teaching is: </a:t>
            </a:r>
            <a:endParaRPr lang="en-MY" sz="2500" dirty="0">
              <a:latin typeface="Times New Roman" panose="02020603050405020304" pitchFamily="18" charset="0"/>
              <a:cs typeface="Times New Roman" panose="02020603050405020304" pitchFamily="18" charset="0"/>
            </a:endParaRPr>
          </a:p>
        </p:txBody>
      </p:sp>
      <p:sp>
        <p:nvSpPr>
          <p:cNvPr id="4" name="Oval 3"/>
          <p:cNvSpPr/>
          <p:nvPr/>
        </p:nvSpPr>
        <p:spPr bwMode="auto">
          <a:xfrm>
            <a:off x="2286000" y="2438400"/>
            <a:ext cx="4191000" cy="15240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a:r>
              <a:rPr lang="en-MY" dirty="0"/>
              <a:t>a series of predetermined</a:t>
            </a:r>
          </a:p>
          <a:p>
            <a:pPr algn="ctr"/>
            <a:r>
              <a:rPr lang="en-MY" dirty="0"/>
              <a:t>and </a:t>
            </a:r>
            <a:r>
              <a:rPr lang="en-MY" dirty="0" err="1"/>
              <a:t>presequenced</a:t>
            </a:r>
            <a:r>
              <a:rPr lang="en-MY" dirty="0"/>
              <a:t> procedures</a:t>
            </a:r>
          </a:p>
          <a:p>
            <a:pPr algn="ctr" fontAlgn="base">
              <a:spcBef>
                <a:spcPct val="0"/>
              </a:spcBef>
              <a:spcAft>
                <a:spcPct val="0"/>
              </a:spcAft>
            </a:pPr>
            <a:endParaRPr lang="en-MY" sz="2400" dirty="0">
              <a:latin typeface="Tahoma" pitchFamily="34" charset="0"/>
            </a:endParaRPr>
          </a:p>
        </p:txBody>
      </p:sp>
      <p:sp>
        <p:nvSpPr>
          <p:cNvPr id="5" name="Oval 4"/>
          <p:cNvSpPr/>
          <p:nvPr/>
        </p:nvSpPr>
        <p:spPr bwMode="auto">
          <a:xfrm>
            <a:off x="2628900" y="4800600"/>
            <a:ext cx="3505200" cy="11049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en-MY" dirty="0"/>
              <a:t>action grounded in </a:t>
            </a:r>
          </a:p>
          <a:p>
            <a:r>
              <a:rPr lang="en-MY" dirty="0"/>
              <a:t>intellectual thought</a:t>
            </a:r>
          </a:p>
          <a:p>
            <a:pPr fontAlgn="base">
              <a:spcBef>
                <a:spcPct val="0"/>
              </a:spcBef>
              <a:spcAft>
                <a:spcPct val="0"/>
              </a:spcAft>
            </a:pPr>
            <a:endParaRPr lang="en-MY" sz="2400" dirty="0">
              <a:latin typeface="Tahoma" pitchFamily="34" charset="0"/>
            </a:endParaRPr>
          </a:p>
        </p:txBody>
      </p:sp>
      <p:sp>
        <p:nvSpPr>
          <p:cNvPr id="6" name="Cross 5"/>
          <p:cNvSpPr/>
          <p:nvPr/>
        </p:nvSpPr>
        <p:spPr bwMode="auto">
          <a:xfrm>
            <a:off x="4076700" y="4114800"/>
            <a:ext cx="609600" cy="533400"/>
          </a:xfrm>
          <a:prstGeom prst="plus">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endParaRPr lang="en-MY" sz="2400">
              <a:latin typeface="Tahoma" pitchFamily="34" charset="0"/>
            </a:endParaRPr>
          </a:p>
        </p:txBody>
      </p:sp>
    </p:spTree>
    <p:extLst>
      <p:ext uri="{BB962C8B-B14F-4D97-AF65-F5344CB8AC3E}">
        <p14:creationId xmlns:p14="http://schemas.microsoft.com/office/powerpoint/2010/main" val="3601428613"/>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600200" y="228600"/>
            <a:ext cx="8534400" cy="5791200"/>
          </a:xfrm>
        </p:spPr>
        <p:txBody>
          <a:bodyPr/>
          <a:lstStyle/>
          <a:p>
            <a:pPr marL="0" indent="0">
              <a:buNone/>
            </a:pPr>
            <a:endParaRPr lang="fa-IR" sz="2400" dirty="0"/>
          </a:p>
        </p:txBody>
      </p:sp>
      <p:sp>
        <p:nvSpPr>
          <p:cNvPr id="2" name="Oval 1"/>
          <p:cNvSpPr/>
          <p:nvPr/>
        </p:nvSpPr>
        <p:spPr bwMode="auto">
          <a:xfrm>
            <a:off x="3907255" y="5962150"/>
            <a:ext cx="4076700" cy="800099"/>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a:r>
              <a:rPr lang="en-MY" dirty="0"/>
              <a:t>do anticipatory planning</a:t>
            </a:r>
            <a:endParaRPr lang="en-MY" sz="2400" dirty="0">
              <a:latin typeface="Tahoma" pitchFamily="34" charset="0"/>
            </a:endParaRPr>
          </a:p>
        </p:txBody>
      </p:sp>
      <p:sp>
        <p:nvSpPr>
          <p:cNvPr id="4" name="Oval 3"/>
          <p:cNvSpPr/>
          <p:nvPr/>
        </p:nvSpPr>
        <p:spPr bwMode="auto">
          <a:xfrm>
            <a:off x="7060532" y="2287005"/>
            <a:ext cx="3352800" cy="1066801"/>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a:r>
              <a:rPr lang="en-MY" dirty="0"/>
              <a:t>derive explanatory </a:t>
            </a:r>
          </a:p>
          <a:p>
            <a:pPr algn="ctr"/>
            <a:r>
              <a:rPr lang="en-MY" dirty="0"/>
              <a:t>principles</a:t>
            </a:r>
            <a:endParaRPr lang="en-MY" sz="2400" dirty="0">
              <a:latin typeface="Tahoma" pitchFamily="34" charset="0"/>
            </a:endParaRPr>
          </a:p>
        </p:txBody>
      </p:sp>
      <p:sp>
        <p:nvSpPr>
          <p:cNvPr id="6" name="Oval 5"/>
          <p:cNvSpPr/>
          <p:nvPr/>
        </p:nvSpPr>
        <p:spPr bwMode="auto">
          <a:xfrm>
            <a:off x="6921166" y="4493797"/>
            <a:ext cx="3352800" cy="914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a:r>
              <a:rPr lang="en-MY" dirty="0"/>
              <a:t>Look imaginatively</a:t>
            </a:r>
            <a:endParaRPr lang="en-MY" sz="2400" dirty="0">
              <a:latin typeface="Tahoma" pitchFamily="34" charset="0"/>
            </a:endParaRPr>
          </a:p>
        </p:txBody>
      </p:sp>
      <p:sp>
        <p:nvSpPr>
          <p:cNvPr id="7" name="Oval 6"/>
          <p:cNvSpPr/>
          <p:nvPr/>
        </p:nvSpPr>
        <p:spPr bwMode="auto">
          <a:xfrm>
            <a:off x="1732547" y="4366962"/>
            <a:ext cx="2955758" cy="7620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a:r>
              <a:rPr lang="en-MY" sz="2400" dirty="0">
                <a:latin typeface="Tahoma" pitchFamily="34" charset="0"/>
              </a:rPr>
              <a:t>Look </a:t>
            </a:r>
            <a:r>
              <a:rPr lang="en-MY" dirty="0"/>
              <a:t>critically</a:t>
            </a:r>
            <a:endParaRPr lang="en-MY" sz="2400" dirty="0">
              <a:latin typeface="Tahoma" pitchFamily="34" charset="0"/>
            </a:endParaRPr>
          </a:p>
        </p:txBody>
      </p:sp>
      <p:sp>
        <p:nvSpPr>
          <p:cNvPr id="8" name="Oval 7"/>
          <p:cNvSpPr/>
          <p:nvPr/>
        </p:nvSpPr>
        <p:spPr bwMode="auto">
          <a:xfrm>
            <a:off x="1524000" y="2131595"/>
            <a:ext cx="3515226" cy="8001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a:r>
              <a:rPr lang="en-MY" dirty="0"/>
              <a:t>problem-solvers</a:t>
            </a:r>
            <a:endParaRPr lang="en-MY" sz="2400" dirty="0">
              <a:latin typeface="Tahoma" pitchFamily="34" charset="0"/>
            </a:endParaRPr>
          </a:p>
        </p:txBody>
      </p:sp>
      <p:sp>
        <p:nvSpPr>
          <p:cNvPr id="9" name="Oval 8"/>
          <p:cNvSpPr/>
          <p:nvPr/>
        </p:nvSpPr>
        <p:spPr bwMode="auto">
          <a:xfrm>
            <a:off x="4688305" y="2971801"/>
            <a:ext cx="2514600" cy="1595187"/>
          </a:xfrm>
          <a:prstGeom prst="ellipse">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a:endParaRPr lang="en-MY" dirty="0"/>
          </a:p>
          <a:p>
            <a:pPr algn="ctr"/>
            <a:r>
              <a:rPr lang="en-MY" dirty="0"/>
              <a:t>Teachers </a:t>
            </a:r>
            <a:endParaRPr lang="fa-IR" dirty="0"/>
          </a:p>
          <a:p>
            <a:pPr algn="ctr" fontAlgn="base">
              <a:spcBef>
                <a:spcPct val="0"/>
              </a:spcBef>
              <a:spcAft>
                <a:spcPct val="0"/>
              </a:spcAft>
            </a:pPr>
            <a:endParaRPr lang="en-MY" sz="2400" dirty="0">
              <a:latin typeface="Tahoma" pitchFamily="34" charset="0"/>
            </a:endParaRPr>
          </a:p>
        </p:txBody>
      </p:sp>
      <p:sp>
        <p:nvSpPr>
          <p:cNvPr id="10" name="Oval 9"/>
          <p:cNvSpPr/>
          <p:nvPr/>
        </p:nvSpPr>
        <p:spPr bwMode="auto">
          <a:xfrm>
            <a:off x="4596063" y="736434"/>
            <a:ext cx="3009900" cy="8001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a:r>
              <a:rPr lang="en-MY" dirty="0"/>
              <a:t>Task analysis</a:t>
            </a:r>
            <a:endParaRPr lang="en-MY" sz="2400" dirty="0">
              <a:latin typeface="Tahoma" pitchFamily="34" charset="0"/>
            </a:endParaRPr>
          </a:p>
        </p:txBody>
      </p:sp>
    </p:spTree>
    <p:extLst>
      <p:ext uri="{BB962C8B-B14F-4D97-AF65-F5344CB8AC3E}">
        <p14:creationId xmlns:p14="http://schemas.microsoft.com/office/powerpoint/2010/main" val="4198848720"/>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a:xfrm>
            <a:off x="2362200" y="1905000"/>
            <a:ext cx="8077200" cy="4114800"/>
          </a:xfrm>
        </p:spPr>
        <p:txBody>
          <a:bodyPr/>
          <a:lstStyle/>
          <a:p>
            <a:r>
              <a:rPr lang="en-MY" sz="2500">
                <a:latin typeface="Times New Roman" panose="02020603050405020304" pitchFamily="18" charset="0"/>
                <a:cs typeface="Times New Roman" panose="02020603050405020304" pitchFamily="18" charset="0"/>
              </a:rPr>
              <a:t>An expansion of Dewey’s concept of reflection.</a:t>
            </a:r>
          </a:p>
          <a:p>
            <a:pPr marL="0" indent="0">
              <a:buNone/>
            </a:pPr>
            <a:r>
              <a:rPr lang="en-MY" sz="2500">
                <a:latin typeface="Times New Roman" panose="02020603050405020304" pitchFamily="18" charset="0"/>
                <a:cs typeface="Times New Roman" panose="02020603050405020304" pitchFamily="18" charset="0"/>
              </a:rPr>
              <a:t>He shows how teachers, through their informed involvement in the principles, practices, and processes of classroom instruction, can bring about fresh and fruitful perspectives to the complexities of teaching that cannot be matched by experts who are far removed from classroom realities.</a:t>
            </a:r>
          </a:p>
          <a:p>
            <a:pPr marL="0" indent="0">
              <a:buNone/>
            </a:pPr>
            <a:r>
              <a:rPr lang="en-MY" sz="2500">
                <a:latin typeface="Times New Roman" panose="02020603050405020304" pitchFamily="18" charset="0"/>
                <a:cs typeface="Times New Roman" panose="02020603050405020304" pitchFamily="18" charset="0"/>
              </a:rPr>
              <a:t>Schon</a:t>
            </a:r>
            <a:endParaRPr lang="en-MY" sz="2500" dirty="0">
              <a:latin typeface="Times New Roman" panose="02020603050405020304" pitchFamily="18" charset="0"/>
              <a:cs typeface="Times New Roman" panose="02020603050405020304" pitchFamily="18" charset="0"/>
            </a:endParaRPr>
          </a:p>
        </p:txBody>
      </p:sp>
      <p:pic>
        <p:nvPicPr>
          <p:cNvPr id="4" name="Content Placeholder 3"/>
          <p:cNvPicPr>
            <a:picLocks noChangeAspect="1"/>
          </p:cNvPicPr>
          <p:nvPr/>
        </p:nvPicPr>
        <p:blipFill>
          <a:blip r:embed="rId2"/>
          <a:stretch>
            <a:fillRect/>
          </a:stretch>
        </p:blipFill>
        <p:spPr bwMode="auto">
          <a:xfrm>
            <a:off x="8686800" y="4285857"/>
            <a:ext cx="2110246" cy="3105543"/>
          </a:xfrm>
          <a:prstGeom prst="rect">
            <a:avLst/>
          </a:prstGeom>
          <a:noFill/>
          <a:ln w="9525">
            <a:noFill/>
            <a:miter lim="800000"/>
            <a:headEnd/>
            <a:tailEnd/>
          </a:ln>
          <a:effectLst/>
        </p:spPr>
      </p:pic>
    </p:spTree>
    <p:extLst>
      <p:ext uri="{BB962C8B-B14F-4D97-AF65-F5344CB8AC3E}">
        <p14:creationId xmlns:p14="http://schemas.microsoft.com/office/powerpoint/2010/main" val="3849758232"/>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133600" y="1600200"/>
            <a:ext cx="8229600" cy="4419600"/>
          </a:xfrm>
        </p:spPr>
        <p:txBody>
          <a:bodyPr/>
          <a:lstStyle/>
          <a:p>
            <a:r>
              <a:rPr lang="en-MY" sz="2400">
                <a:latin typeface="Times New Roman" panose="02020603050405020304" pitchFamily="18" charset="0"/>
                <a:cs typeface="Times New Roman" panose="02020603050405020304" pitchFamily="18" charset="0"/>
              </a:rPr>
              <a:t>Teaching: art &amp; science</a:t>
            </a:r>
          </a:p>
          <a:p>
            <a:r>
              <a:rPr lang="en-MY" sz="2400">
                <a:latin typeface="Times New Roman" panose="02020603050405020304" pitchFamily="18" charset="0"/>
                <a:cs typeface="Times New Roman" panose="02020603050405020304" pitchFamily="18" charset="0"/>
              </a:rPr>
              <a:t>Teaching is basically a </a:t>
            </a:r>
            <a:r>
              <a:rPr lang="en-MY" sz="2400">
                <a:solidFill>
                  <a:srgbClr val="FF0000"/>
                </a:solidFill>
                <a:latin typeface="Times New Roman" panose="02020603050405020304" pitchFamily="18" charset="0"/>
                <a:cs typeface="Times New Roman" panose="02020603050405020304" pitchFamily="18" charset="0"/>
              </a:rPr>
              <a:t>subjective</a:t>
            </a:r>
            <a:r>
              <a:rPr lang="en-MY" sz="2400">
                <a:latin typeface="Times New Roman" panose="02020603050405020304" pitchFamily="18" charset="0"/>
                <a:cs typeface="Times New Roman" panose="02020603050405020304" pitchFamily="18" charset="0"/>
              </a:rPr>
              <a:t> activity carried out in an organized way </a:t>
            </a:r>
          </a:p>
          <a:p>
            <a:r>
              <a:rPr lang="en-MY" sz="2400">
                <a:latin typeface="Times New Roman" panose="02020603050405020304" pitchFamily="18" charset="0"/>
                <a:cs typeface="Times New Roman" panose="02020603050405020304" pitchFamily="18" charset="0"/>
              </a:rPr>
              <a:t>That is why some educators don not consider </a:t>
            </a:r>
            <a:r>
              <a:rPr lang="en-MY" sz="2400">
                <a:solidFill>
                  <a:srgbClr val="FF0000"/>
                </a:solidFill>
                <a:latin typeface="Times New Roman" panose="02020603050405020304" pitchFamily="18" charset="0"/>
                <a:cs typeface="Times New Roman" panose="02020603050405020304" pitchFamily="18" charset="0"/>
              </a:rPr>
              <a:t>any rules </a:t>
            </a:r>
            <a:r>
              <a:rPr lang="en-MY" sz="2400">
                <a:latin typeface="Times New Roman" panose="02020603050405020304" pitchFamily="18" charset="0"/>
                <a:cs typeface="Times New Roman" panose="02020603050405020304" pitchFamily="18" charset="0"/>
              </a:rPr>
              <a:t>for it and do not consider it as a discipline </a:t>
            </a:r>
            <a:endParaRPr lang="fa-I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2938800"/>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3112" y="240631"/>
            <a:ext cx="9144000" cy="416293"/>
          </a:xfrm>
        </p:spPr>
        <p:txBody>
          <a:bodyPr>
            <a:normAutofit fontScale="90000"/>
          </a:bodyPr>
          <a:lstStyle/>
          <a:p>
            <a:r>
              <a:rPr lang="en-MY" sz="3500" dirty="0"/>
              <a:t/>
            </a:r>
            <a:br>
              <a:rPr lang="en-MY" sz="3500" dirty="0"/>
            </a:br>
            <a:r>
              <a:rPr lang="en-MY" sz="3500" dirty="0"/>
              <a:t/>
            </a:r>
            <a:br>
              <a:rPr lang="en-MY" sz="3500" dirty="0"/>
            </a:br>
            <a:r>
              <a:rPr lang="en-MY" sz="3500" dirty="0"/>
              <a:t/>
            </a:r>
            <a:br>
              <a:rPr lang="en-MY" sz="3500" dirty="0"/>
            </a:br>
            <a:r>
              <a:rPr lang="en-MY" sz="3500" dirty="0"/>
              <a:t/>
            </a:r>
            <a:br>
              <a:rPr lang="en-MY" sz="3500" dirty="0"/>
            </a:br>
            <a:r>
              <a:rPr lang="en-MY" sz="3500" dirty="0"/>
              <a:t/>
            </a:r>
            <a:br>
              <a:rPr lang="en-MY" sz="3500" dirty="0"/>
            </a:br>
            <a:r>
              <a:rPr lang="en-MY" sz="3500" dirty="0"/>
              <a:t>Reflection-on-action &amp; Reflection-in-action</a:t>
            </a:r>
            <a:br>
              <a:rPr lang="en-MY" sz="3500" dirty="0"/>
            </a:br>
            <a:endParaRPr lang="en-MY" sz="3500" dirty="0"/>
          </a:p>
        </p:txBody>
      </p:sp>
      <p:sp>
        <p:nvSpPr>
          <p:cNvPr id="3" name="Content Placeholder 2"/>
          <p:cNvSpPr>
            <a:spLocks noGrp="1"/>
          </p:cNvSpPr>
          <p:nvPr>
            <p:ph idx="1"/>
          </p:nvPr>
        </p:nvSpPr>
        <p:spPr>
          <a:xfrm>
            <a:off x="2362200" y="1905000"/>
            <a:ext cx="8153400" cy="4114800"/>
          </a:xfrm>
        </p:spPr>
        <p:txBody>
          <a:bodyPr/>
          <a:lstStyle/>
          <a:p>
            <a:r>
              <a:rPr lang="en-MY" sz="2500" dirty="0">
                <a:solidFill>
                  <a:srgbClr val="FF0000"/>
                </a:solidFill>
                <a:latin typeface="Times New Roman" panose="02020603050405020304" pitchFamily="18" charset="0"/>
                <a:cs typeface="Times New Roman" panose="02020603050405020304" pitchFamily="18" charset="0"/>
              </a:rPr>
              <a:t>Reflection-on-action </a:t>
            </a:r>
            <a:r>
              <a:rPr lang="en-MY" sz="2500" dirty="0">
                <a:latin typeface="Times New Roman" panose="02020603050405020304" pitchFamily="18" charset="0"/>
                <a:cs typeface="Times New Roman" panose="02020603050405020304" pitchFamily="18" charset="0"/>
              </a:rPr>
              <a:t>can occur before and after a lesson, as teachers plan for a lesson and then evaluate the  effectiveness of their teaching acts afterward. </a:t>
            </a:r>
          </a:p>
          <a:p>
            <a:endParaRPr lang="en-MY" sz="2500" dirty="0">
              <a:latin typeface="Times New Roman" panose="02020603050405020304" pitchFamily="18" charset="0"/>
              <a:cs typeface="Times New Roman" panose="02020603050405020304" pitchFamily="18" charset="0"/>
            </a:endParaRPr>
          </a:p>
          <a:p>
            <a:r>
              <a:rPr lang="en-MY" sz="2500" dirty="0">
                <a:solidFill>
                  <a:srgbClr val="FF0000"/>
                </a:solidFill>
                <a:latin typeface="Times New Roman" panose="02020603050405020304" pitchFamily="18" charset="0"/>
                <a:cs typeface="Times New Roman" panose="02020603050405020304" pitchFamily="18" charset="0"/>
              </a:rPr>
              <a:t>Reflection-in-action</a:t>
            </a:r>
            <a:r>
              <a:rPr lang="en-MY" sz="2500" dirty="0">
                <a:latin typeface="Times New Roman" panose="02020603050405020304" pitchFamily="18" charset="0"/>
                <a:cs typeface="Times New Roman" panose="02020603050405020304" pitchFamily="18" charset="0"/>
              </a:rPr>
              <a:t>, on the other hand, occurs during the teaching act when teachers monitor their ongoing performance, attempting to locate unexpected problems on the spot and then adjusting their teaching  instantaneously.</a:t>
            </a:r>
          </a:p>
        </p:txBody>
      </p:sp>
    </p:spTree>
    <p:extLst>
      <p:ext uri="{BB962C8B-B14F-4D97-AF65-F5344CB8AC3E}">
        <p14:creationId xmlns:p14="http://schemas.microsoft.com/office/powerpoint/2010/main" val="4066412781"/>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smtClean="0"/>
              <a:t>Which one is important?</a:t>
            </a:r>
            <a:endParaRPr lang="en-MY" dirty="0"/>
          </a:p>
        </p:txBody>
      </p:sp>
      <p:pic>
        <p:nvPicPr>
          <p:cNvPr id="5" name="Content Placeholder 4"/>
          <p:cNvPicPr>
            <a:picLocks noGrp="1" noChangeAspect="1"/>
          </p:cNvPicPr>
          <p:nvPr>
            <p:ph idx="1"/>
          </p:nvPr>
        </p:nvPicPr>
        <p:blipFill>
          <a:blip r:embed="rId2"/>
          <a:stretch>
            <a:fillRect/>
          </a:stretch>
        </p:blipFill>
        <p:spPr>
          <a:xfrm>
            <a:off x="7772401" y="1981200"/>
            <a:ext cx="1952625" cy="2400300"/>
          </a:xfrm>
          <a:prstGeom prst="rect">
            <a:avLst/>
          </a:prstGeom>
        </p:spPr>
      </p:pic>
    </p:spTree>
    <p:extLst>
      <p:ext uri="{BB962C8B-B14F-4D97-AF65-F5344CB8AC3E}">
        <p14:creationId xmlns:p14="http://schemas.microsoft.com/office/powerpoint/2010/main" val="1673809238"/>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r>
              <a:rPr lang="en-MY" sz="3000">
                <a:latin typeface="Times New Roman" panose="02020603050405020304" pitchFamily="18" charset="0"/>
                <a:cs typeface="Times New Roman" panose="02020603050405020304" pitchFamily="18" charset="0"/>
              </a:rPr>
              <a:t>It is the teachers’ own reflection-in/on-action, and not an undue reliance on professional experts, that will help them identify and meet the challenges they face in their everyday practice of teaching.</a:t>
            </a:r>
            <a:endParaRPr lang="en-MY"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6772756"/>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r>
              <a:rPr lang="en-MY" sz="2400" dirty="0">
                <a:latin typeface="Times New Roman" panose="02020603050405020304" pitchFamily="18" charset="0"/>
                <a:cs typeface="Times New Roman" panose="02020603050405020304" pitchFamily="18" charset="0"/>
              </a:rPr>
              <a:t>“not all thinking about teaching constitutes reflective teaching. If a teacher never </a:t>
            </a:r>
            <a:r>
              <a:rPr lang="en-MY" sz="2400" dirty="0">
                <a:solidFill>
                  <a:srgbClr val="FF0000"/>
                </a:solidFill>
                <a:latin typeface="Times New Roman" panose="02020603050405020304" pitchFamily="18" charset="0"/>
                <a:cs typeface="Times New Roman" panose="02020603050405020304" pitchFamily="18" charset="0"/>
              </a:rPr>
              <a:t>questions</a:t>
            </a:r>
            <a:r>
              <a:rPr lang="en-MY" sz="2400" dirty="0">
                <a:latin typeface="Times New Roman" panose="02020603050405020304" pitchFamily="18" charset="0"/>
                <a:cs typeface="Times New Roman" panose="02020603050405020304" pitchFamily="18" charset="0"/>
              </a:rPr>
              <a:t> the </a:t>
            </a:r>
            <a:r>
              <a:rPr lang="en-MY" sz="2400" dirty="0">
                <a:solidFill>
                  <a:srgbClr val="FF0000"/>
                </a:solidFill>
                <a:latin typeface="Times New Roman" panose="02020603050405020304" pitchFamily="18" charset="0"/>
                <a:cs typeface="Times New Roman" panose="02020603050405020304" pitchFamily="18" charset="0"/>
              </a:rPr>
              <a:t>goals</a:t>
            </a:r>
            <a:r>
              <a:rPr lang="en-MY" sz="2400" dirty="0">
                <a:latin typeface="Times New Roman" panose="02020603050405020304" pitchFamily="18" charset="0"/>
                <a:cs typeface="Times New Roman" panose="02020603050405020304" pitchFamily="18" charset="0"/>
              </a:rPr>
              <a:t> and the </a:t>
            </a:r>
            <a:r>
              <a:rPr lang="en-MY" sz="2400" dirty="0">
                <a:solidFill>
                  <a:srgbClr val="FF0000"/>
                </a:solidFill>
                <a:latin typeface="Times New Roman" panose="02020603050405020304" pitchFamily="18" charset="0"/>
                <a:cs typeface="Times New Roman" panose="02020603050405020304" pitchFamily="18" charset="0"/>
              </a:rPr>
              <a:t>values</a:t>
            </a:r>
            <a:r>
              <a:rPr lang="en-MY" sz="2400" dirty="0">
                <a:latin typeface="Times New Roman" panose="02020603050405020304" pitchFamily="18" charset="0"/>
                <a:cs typeface="Times New Roman" panose="02020603050405020304" pitchFamily="18" charset="0"/>
              </a:rPr>
              <a:t> that guide his or her work, the context in which he or she teaches, or never examines his or her assumptions, then it is our belief that this individual is not engaged in reflective teaching” </a:t>
            </a:r>
            <a:r>
              <a:rPr lang="de-DE" sz="2400" dirty="0">
                <a:latin typeface="Times New Roman" panose="02020603050405020304" pitchFamily="18" charset="0"/>
                <a:cs typeface="Times New Roman" panose="02020603050405020304" pitchFamily="18" charset="0"/>
              </a:rPr>
              <a:t>(Zeichner and Liston, 1996, p. 1).</a:t>
            </a:r>
          </a:p>
        </p:txBody>
      </p:sp>
    </p:spTree>
    <p:extLst>
      <p:ext uri="{BB962C8B-B14F-4D97-AF65-F5344CB8AC3E}">
        <p14:creationId xmlns:p14="http://schemas.microsoft.com/office/powerpoint/2010/main" val="2685346243"/>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304800"/>
            <a:ext cx="8305800" cy="1143000"/>
          </a:xfrm>
        </p:spPr>
        <p:txBody>
          <a:bodyPr/>
          <a:lstStyle/>
          <a:p>
            <a:r>
              <a:rPr lang="en-MY" smtClean="0"/>
              <a:t>How is a reflective practitioner? </a:t>
            </a:r>
            <a:endParaRPr lang="en-MY" dirty="0"/>
          </a:p>
        </p:txBody>
      </p:sp>
      <p:sp>
        <p:nvSpPr>
          <p:cNvPr id="3" name="Content Placeholder 2"/>
          <p:cNvSpPr>
            <a:spLocks noGrp="1"/>
          </p:cNvSpPr>
          <p:nvPr>
            <p:ph idx="1"/>
          </p:nvPr>
        </p:nvSpPr>
        <p:spPr/>
        <p:txBody>
          <a:bodyPr/>
          <a:lstStyle/>
          <a:p>
            <a:r>
              <a:rPr lang="en-MY" sz="2400">
                <a:latin typeface="Times New Roman" panose="02020603050405020304" pitchFamily="18" charset="0"/>
                <a:cs typeface="Times New Roman" panose="02020603050405020304" pitchFamily="18" charset="0"/>
              </a:rPr>
              <a:t>“</a:t>
            </a:r>
            <a:r>
              <a:rPr lang="en-MY" sz="2400">
                <a:solidFill>
                  <a:srgbClr val="FF0000"/>
                </a:solidFill>
                <a:latin typeface="Times New Roman" panose="02020603050405020304" pitchFamily="18" charset="0"/>
                <a:cs typeface="Times New Roman" panose="02020603050405020304" pitchFamily="18" charset="0"/>
              </a:rPr>
              <a:t>examines</a:t>
            </a:r>
            <a:r>
              <a:rPr lang="en-MY" sz="2400">
                <a:latin typeface="Times New Roman" panose="02020603050405020304" pitchFamily="18" charset="0"/>
                <a:cs typeface="Times New Roman" panose="02020603050405020304" pitchFamily="18" charset="0"/>
              </a:rPr>
              <a:t>, </a:t>
            </a:r>
            <a:r>
              <a:rPr lang="en-MY" sz="2400">
                <a:solidFill>
                  <a:srgbClr val="FF0000"/>
                </a:solidFill>
                <a:latin typeface="Times New Roman" panose="02020603050405020304" pitchFamily="18" charset="0"/>
                <a:cs typeface="Times New Roman" panose="02020603050405020304" pitchFamily="18" charset="0"/>
              </a:rPr>
              <a:t>frames</a:t>
            </a:r>
            <a:r>
              <a:rPr lang="en-MY" sz="2400">
                <a:latin typeface="Times New Roman" panose="02020603050405020304" pitchFamily="18" charset="0"/>
                <a:cs typeface="Times New Roman" panose="02020603050405020304" pitchFamily="18" charset="0"/>
              </a:rPr>
              <a:t>, and attempts to </a:t>
            </a:r>
            <a:r>
              <a:rPr lang="en-MY" sz="2400">
                <a:solidFill>
                  <a:srgbClr val="FF0000"/>
                </a:solidFill>
                <a:latin typeface="Times New Roman" panose="02020603050405020304" pitchFamily="18" charset="0"/>
                <a:cs typeface="Times New Roman" panose="02020603050405020304" pitchFamily="18" charset="0"/>
              </a:rPr>
              <a:t>solve</a:t>
            </a:r>
            <a:r>
              <a:rPr lang="en-MY" sz="2400">
                <a:latin typeface="Times New Roman" panose="02020603050405020304" pitchFamily="18" charset="0"/>
                <a:cs typeface="Times New Roman" panose="02020603050405020304" pitchFamily="18" charset="0"/>
              </a:rPr>
              <a:t> the dilemmas of classroom practice;</a:t>
            </a:r>
          </a:p>
          <a:p>
            <a:r>
              <a:rPr lang="en-MY" sz="2400">
                <a:latin typeface="Times New Roman" panose="02020603050405020304" pitchFamily="18" charset="0"/>
                <a:cs typeface="Times New Roman" panose="02020603050405020304" pitchFamily="18" charset="0"/>
              </a:rPr>
              <a:t>is </a:t>
            </a:r>
            <a:r>
              <a:rPr lang="en-MY" sz="2400">
                <a:solidFill>
                  <a:srgbClr val="FF0000"/>
                </a:solidFill>
                <a:latin typeface="Times New Roman" panose="02020603050405020304" pitchFamily="18" charset="0"/>
                <a:cs typeface="Times New Roman" panose="02020603050405020304" pitchFamily="18" charset="0"/>
              </a:rPr>
              <a:t>aware</a:t>
            </a:r>
            <a:r>
              <a:rPr lang="en-MY" sz="2400">
                <a:latin typeface="Times New Roman" panose="02020603050405020304" pitchFamily="18" charset="0"/>
                <a:cs typeface="Times New Roman" panose="02020603050405020304" pitchFamily="18" charset="0"/>
              </a:rPr>
              <a:t> of and </a:t>
            </a:r>
            <a:r>
              <a:rPr lang="en-MY" sz="2400">
                <a:solidFill>
                  <a:srgbClr val="FF0000"/>
                </a:solidFill>
                <a:latin typeface="Times New Roman" panose="02020603050405020304" pitchFamily="18" charset="0"/>
                <a:cs typeface="Times New Roman" panose="02020603050405020304" pitchFamily="18" charset="0"/>
              </a:rPr>
              <a:t>questions</a:t>
            </a:r>
            <a:r>
              <a:rPr lang="en-MY" sz="2400">
                <a:latin typeface="Times New Roman" panose="02020603050405020304" pitchFamily="18" charset="0"/>
                <a:cs typeface="Times New Roman" panose="02020603050405020304" pitchFamily="18" charset="0"/>
              </a:rPr>
              <a:t> the assumptions and values he or she brings to teaching;</a:t>
            </a:r>
          </a:p>
          <a:p>
            <a:r>
              <a:rPr lang="en-MY" sz="2400">
                <a:latin typeface="Times New Roman" panose="02020603050405020304" pitchFamily="18" charset="0"/>
                <a:cs typeface="Times New Roman" panose="02020603050405020304" pitchFamily="18" charset="0"/>
              </a:rPr>
              <a:t>is </a:t>
            </a:r>
            <a:r>
              <a:rPr lang="en-MY" sz="2400">
                <a:solidFill>
                  <a:srgbClr val="FF0000"/>
                </a:solidFill>
                <a:latin typeface="Times New Roman" panose="02020603050405020304" pitchFamily="18" charset="0"/>
                <a:cs typeface="Times New Roman" panose="02020603050405020304" pitchFamily="18" charset="0"/>
              </a:rPr>
              <a:t>attentive</a:t>
            </a:r>
            <a:r>
              <a:rPr lang="en-MY" sz="2400">
                <a:latin typeface="Times New Roman" panose="02020603050405020304" pitchFamily="18" charset="0"/>
                <a:cs typeface="Times New Roman" panose="02020603050405020304" pitchFamily="18" charset="0"/>
              </a:rPr>
              <a:t> to the institutional and cultural contexts in which he or she teaches;</a:t>
            </a:r>
          </a:p>
          <a:p>
            <a:r>
              <a:rPr lang="en-MY" sz="2400">
                <a:latin typeface="Times New Roman" panose="02020603050405020304" pitchFamily="18" charset="0"/>
                <a:cs typeface="Times New Roman" panose="02020603050405020304" pitchFamily="18" charset="0"/>
              </a:rPr>
              <a:t>takes part in </a:t>
            </a:r>
            <a:r>
              <a:rPr lang="en-MY" sz="2400">
                <a:solidFill>
                  <a:srgbClr val="FF0000"/>
                </a:solidFill>
                <a:latin typeface="Times New Roman" panose="02020603050405020304" pitchFamily="18" charset="0"/>
                <a:cs typeface="Times New Roman" panose="02020603050405020304" pitchFamily="18" charset="0"/>
              </a:rPr>
              <a:t>curriculum development </a:t>
            </a:r>
            <a:r>
              <a:rPr lang="en-MY" sz="2400">
                <a:latin typeface="Times New Roman" panose="02020603050405020304" pitchFamily="18" charset="0"/>
                <a:cs typeface="Times New Roman" panose="02020603050405020304" pitchFamily="18" charset="0"/>
              </a:rPr>
              <a:t>and is involved in school change efforts </a:t>
            </a:r>
          </a:p>
          <a:p>
            <a:r>
              <a:rPr lang="en-MY" sz="2400">
                <a:latin typeface="Times New Roman" panose="02020603050405020304" pitchFamily="18" charset="0"/>
                <a:cs typeface="Times New Roman" panose="02020603050405020304" pitchFamily="18" charset="0"/>
              </a:rPr>
              <a:t>takes responsibility for his or her own professional development” (ibid., p. 6).</a:t>
            </a:r>
            <a:endParaRPr lang="en-MY"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365966"/>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4" name="Oval 3"/>
          <p:cNvSpPr/>
          <p:nvPr/>
        </p:nvSpPr>
        <p:spPr bwMode="auto">
          <a:xfrm rot="14279687">
            <a:off x="1305950" y="4008713"/>
            <a:ext cx="4267200" cy="609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a:r>
              <a:rPr lang="en-MY" sz="1900" dirty="0">
                <a:latin typeface="Times New Roman" panose="02020603050405020304" pitchFamily="18" charset="0"/>
                <a:cs typeface="Times New Roman" panose="02020603050405020304" pitchFamily="18" charset="0"/>
              </a:rPr>
              <a:t>maximize their learning potential</a:t>
            </a:r>
          </a:p>
        </p:txBody>
      </p:sp>
      <p:sp>
        <p:nvSpPr>
          <p:cNvPr id="5" name="Oval 4"/>
          <p:cNvSpPr/>
          <p:nvPr/>
        </p:nvSpPr>
        <p:spPr bwMode="auto">
          <a:xfrm rot="6762074">
            <a:off x="6826256" y="3895042"/>
            <a:ext cx="4016491" cy="642722"/>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a:r>
              <a:rPr lang="en-MY" sz="1900" dirty="0">
                <a:latin typeface="Times New Roman" panose="02020603050405020304" pitchFamily="18" charset="0"/>
                <a:cs typeface="Times New Roman" panose="02020603050405020304" pitchFamily="18" charset="0"/>
              </a:rPr>
              <a:t>classroom-oriented action research</a:t>
            </a:r>
          </a:p>
        </p:txBody>
      </p:sp>
      <p:sp>
        <p:nvSpPr>
          <p:cNvPr id="6" name="Content Placeholder 5"/>
          <p:cNvSpPr>
            <a:spLocks noGrp="1"/>
          </p:cNvSpPr>
          <p:nvPr>
            <p:ph idx="1"/>
          </p:nvPr>
        </p:nvSpPr>
        <p:spPr bwMode="auto">
          <a:xfrm>
            <a:off x="4267200" y="1602041"/>
            <a:ext cx="3962400" cy="609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normAutofit/>
          </a:bodyPr>
          <a:lstStyle/>
          <a:p>
            <a:pPr marL="0" indent="0" algn="ctr">
              <a:buNone/>
            </a:pPr>
            <a:r>
              <a:rPr lang="en-MY" sz="1900">
                <a:latin typeface="Times New Roman" panose="02020603050405020304" pitchFamily="18" charset="0"/>
                <a:cs typeface="Times New Roman" panose="02020603050405020304" pitchFamily="18" charset="0"/>
              </a:rPr>
              <a:t>problem-solving activities</a:t>
            </a:r>
            <a:endParaRPr lang="en-MY" sz="1900" dirty="0">
              <a:latin typeface="Times New Roman" panose="02020603050405020304" pitchFamily="18" charset="0"/>
              <a:cs typeface="Times New Roman" panose="02020603050405020304" pitchFamily="18" charset="0"/>
            </a:endParaRPr>
          </a:p>
        </p:txBody>
      </p:sp>
      <p:sp>
        <p:nvSpPr>
          <p:cNvPr id="7" name="Isosceles Triangle 6"/>
          <p:cNvSpPr/>
          <p:nvPr/>
        </p:nvSpPr>
        <p:spPr bwMode="auto">
          <a:xfrm>
            <a:off x="4466348" y="3118550"/>
            <a:ext cx="3352800" cy="1371600"/>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en-MY" sz="1900" dirty="0">
                <a:latin typeface="Times New Roman" panose="02020603050405020304" pitchFamily="18" charset="0"/>
                <a:cs typeface="Times New Roman" panose="02020603050405020304" pitchFamily="18" charset="0"/>
              </a:rPr>
              <a:t>Reflective teachers</a:t>
            </a:r>
          </a:p>
        </p:txBody>
      </p:sp>
    </p:spTree>
    <p:extLst>
      <p:ext uri="{BB962C8B-B14F-4D97-AF65-F5344CB8AC3E}">
        <p14:creationId xmlns:p14="http://schemas.microsoft.com/office/powerpoint/2010/main" val="375991577"/>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533400"/>
            <a:ext cx="7772400" cy="1143000"/>
          </a:xfrm>
        </p:spPr>
        <p:txBody>
          <a:bodyPr>
            <a:normAutofit fontScale="90000"/>
          </a:bodyPr>
          <a:lstStyle/>
          <a:p>
            <a:r>
              <a:rPr lang="en-MY" sz="3500"/>
              <a:t>The reflective movement has at least</a:t>
            </a:r>
            <a:br>
              <a:rPr lang="en-MY" sz="3500"/>
            </a:br>
            <a:r>
              <a:rPr lang="en-MY" sz="3500"/>
              <a:t>three shortcomings:</a:t>
            </a:r>
            <a:br>
              <a:rPr lang="en-MY" sz="3500"/>
            </a:br>
            <a:endParaRPr lang="en-MY" sz="3500" dirty="0"/>
          </a:p>
        </p:txBody>
      </p:sp>
      <p:sp>
        <p:nvSpPr>
          <p:cNvPr id="3" name="Content Placeholder 2"/>
          <p:cNvSpPr>
            <a:spLocks noGrp="1"/>
          </p:cNvSpPr>
          <p:nvPr>
            <p:ph idx="1"/>
          </p:nvPr>
        </p:nvSpPr>
        <p:spPr>
          <a:xfrm>
            <a:off x="2133600" y="1524000"/>
            <a:ext cx="8686800" cy="4495800"/>
          </a:xfrm>
        </p:spPr>
        <p:txBody>
          <a:bodyPr/>
          <a:lstStyle/>
          <a:p>
            <a:r>
              <a:rPr lang="en-MY" sz="2000">
                <a:solidFill>
                  <a:srgbClr val="FF0000"/>
                </a:solidFill>
                <a:latin typeface="Times New Roman" panose="02020603050405020304" pitchFamily="18" charset="0"/>
                <a:cs typeface="Times New Roman" panose="02020603050405020304" pitchFamily="18" charset="0"/>
              </a:rPr>
              <a:t>First</a:t>
            </a:r>
            <a:r>
              <a:rPr lang="en-MY" sz="2000">
                <a:latin typeface="Times New Roman" panose="02020603050405020304" pitchFamily="18" charset="0"/>
                <a:cs typeface="Times New Roman" panose="02020603050405020304" pitchFamily="18" charset="0"/>
              </a:rPr>
              <a:t>, by focusing on the role of the teacher and the teacher alone, the reflective movement tends to treat reflection as an </a:t>
            </a:r>
            <a:r>
              <a:rPr lang="en-MY" sz="2000">
                <a:solidFill>
                  <a:srgbClr val="FF0000"/>
                </a:solidFill>
                <a:latin typeface="Times New Roman" panose="02020603050405020304" pitchFamily="18" charset="0"/>
                <a:cs typeface="Times New Roman" panose="02020603050405020304" pitchFamily="18" charset="0"/>
              </a:rPr>
              <a:t>introspective process </a:t>
            </a:r>
            <a:r>
              <a:rPr lang="en-MY" sz="2000">
                <a:latin typeface="Times New Roman" panose="02020603050405020304" pitchFamily="18" charset="0"/>
                <a:cs typeface="Times New Roman" panose="02020603050405020304" pitchFamily="18" charset="0"/>
              </a:rPr>
              <a:t>involving a teacher and his or her reflective capacity, and not as an </a:t>
            </a:r>
            <a:r>
              <a:rPr lang="en-MY" sz="2000">
                <a:solidFill>
                  <a:srgbClr val="FF0000"/>
                </a:solidFill>
                <a:latin typeface="Times New Roman" panose="02020603050405020304" pitchFamily="18" charset="0"/>
                <a:cs typeface="Times New Roman" panose="02020603050405020304" pitchFamily="18" charset="0"/>
              </a:rPr>
              <a:t>interactive process </a:t>
            </a:r>
            <a:r>
              <a:rPr lang="en-MY" sz="2000">
                <a:latin typeface="Times New Roman" panose="02020603050405020304" pitchFamily="18" charset="0"/>
                <a:cs typeface="Times New Roman" panose="02020603050405020304" pitchFamily="18" charset="0"/>
              </a:rPr>
              <a:t>involving the teacher and a host of others: learners, colleagues, planners, and administrators.</a:t>
            </a:r>
          </a:p>
          <a:p>
            <a:r>
              <a:rPr lang="en-MY" sz="2000">
                <a:solidFill>
                  <a:srgbClr val="FF0000"/>
                </a:solidFill>
                <a:latin typeface="Times New Roman" panose="02020603050405020304" pitchFamily="18" charset="0"/>
                <a:cs typeface="Times New Roman" panose="02020603050405020304" pitchFamily="18" charset="0"/>
              </a:rPr>
              <a:t>Second</a:t>
            </a:r>
            <a:r>
              <a:rPr lang="en-MY" sz="2000">
                <a:latin typeface="Times New Roman" panose="02020603050405020304" pitchFamily="18" charset="0"/>
                <a:cs typeface="Times New Roman" panose="02020603050405020304" pitchFamily="18" charset="0"/>
              </a:rPr>
              <a:t>, the movement has focused on what the teachers do in the classroom and has not paid adequate attention to the </a:t>
            </a:r>
            <a:r>
              <a:rPr lang="en-MY" sz="2000">
                <a:solidFill>
                  <a:srgbClr val="FF0000"/>
                </a:solidFill>
                <a:latin typeface="Times New Roman" panose="02020603050405020304" pitchFamily="18" charset="0"/>
                <a:cs typeface="Times New Roman" panose="02020603050405020304" pitchFamily="18" charset="0"/>
              </a:rPr>
              <a:t>socio-political factors </a:t>
            </a:r>
            <a:r>
              <a:rPr lang="en-MY" sz="2000">
                <a:latin typeface="Times New Roman" panose="02020603050405020304" pitchFamily="18" charset="0"/>
                <a:cs typeface="Times New Roman" panose="02020603050405020304" pitchFamily="18" charset="0"/>
              </a:rPr>
              <a:t>that shape and reshape a teacher’s reflective practice.</a:t>
            </a:r>
          </a:p>
          <a:p>
            <a:r>
              <a:rPr lang="en-MY" sz="2000">
                <a:solidFill>
                  <a:srgbClr val="FF0000"/>
                </a:solidFill>
                <a:latin typeface="Times New Roman" panose="02020603050405020304" pitchFamily="18" charset="0"/>
                <a:cs typeface="Times New Roman" panose="02020603050405020304" pitchFamily="18" charset="0"/>
              </a:rPr>
              <a:t>Third</a:t>
            </a:r>
            <a:r>
              <a:rPr lang="en-MY" sz="2000">
                <a:latin typeface="Times New Roman" panose="02020603050405020304" pitchFamily="18" charset="0"/>
                <a:cs typeface="Times New Roman" panose="02020603050405020304" pitchFamily="18" charset="0"/>
              </a:rPr>
              <a:t>, in spite of its expressed dislike for the teachers’ excessive reliance on established professional wisdom, the movement </a:t>
            </a:r>
            <a:r>
              <a:rPr lang="en-MY" sz="2000">
                <a:solidFill>
                  <a:srgbClr val="FF0000"/>
                </a:solidFill>
                <a:latin typeface="Times New Roman" panose="02020603050405020304" pitchFamily="18" charset="0"/>
                <a:cs typeface="Times New Roman" panose="02020603050405020304" pitchFamily="18" charset="0"/>
              </a:rPr>
              <a:t>contributed very little </a:t>
            </a:r>
            <a:r>
              <a:rPr lang="en-MY" sz="2000">
                <a:latin typeface="Times New Roman" panose="02020603050405020304" pitchFamily="18" charset="0"/>
                <a:cs typeface="Times New Roman" panose="02020603050405020304" pitchFamily="18" charset="0"/>
              </a:rPr>
              <a:t>to change it.</a:t>
            </a:r>
            <a:endParaRPr lang="en-MY"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9641062"/>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i="1" smtClean="0"/>
              <a:t>Teachers as Transformative Intellectuals</a:t>
            </a:r>
            <a:endParaRPr lang="en-MY" dirty="0"/>
          </a:p>
        </p:txBody>
      </p:sp>
      <p:sp>
        <p:nvSpPr>
          <p:cNvPr id="3" name="Content Placeholder 2"/>
          <p:cNvSpPr>
            <a:spLocks noGrp="1"/>
          </p:cNvSpPr>
          <p:nvPr>
            <p:ph idx="1"/>
          </p:nvPr>
        </p:nvSpPr>
        <p:spPr>
          <a:xfrm>
            <a:off x="2209800" y="1600200"/>
            <a:ext cx="7772400" cy="4114800"/>
          </a:xfrm>
        </p:spPr>
        <p:txBody>
          <a:bodyPr/>
          <a:lstStyle/>
          <a:p>
            <a:r>
              <a:rPr lang="en-MY" sz="2500" dirty="0">
                <a:latin typeface="Times New Roman" panose="02020603050405020304" pitchFamily="18" charset="0"/>
                <a:cs typeface="Times New Roman" panose="02020603050405020304" pitchFamily="18" charset="0"/>
              </a:rPr>
              <a:t>derived mainly from </a:t>
            </a:r>
            <a:r>
              <a:rPr lang="en-MY" sz="2500" dirty="0">
                <a:solidFill>
                  <a:srgbClr val="FF0000"/>
                </a:solidFill>
                <a:latin typeface="Times New Roman" panose="02020603050405020304" pitchFamily="18" charset="0"/>
                <a:cs typeface="Times New Roman" panose="02020603050405020304" pitchFamily="18" charset="0"/>
              </a:rPr>
              <a:t>critical </a:t>
            </a:r>
            <a:r>
              <a:rPr lang="en-MY" sz="2500" dirty="0" err="1">
                <a:solidFill>
                  <a:srgbClr val="FF0000"/>
                </a:solidFill>
                <a:latin typeface="Times New Roman" panose="02020603050405020304" pitchFamily="18" charset="0"/>
                <a:cs typeface="Times New Roman" panose="02020603050405020304" pitchFamily="18" charset="0"/>
              </a:rPr>
              <a:t>pedagogists</a:t>
            </a:r>
            <a:endParaRPr lang="en-MY" sz="2500" dirty="0">
              <a:solidFill>
                <a:srgbClr val="FF0000"/>
              </a:solidFill>
              <a:latin typeface="Times New Roman" panose="02020603050405020304" pitchFamily="18" charset="0"/>
              <a:cs typeface="Times New Roman" panose="02020603050405020304" pitchFamily="18" charset="0"/>
            </a:endParaRPr>
          </a:p>
          <a:p>
            <a:pPr lvl="1"/>
            <a:r>
              <a:rPr lang="en-MY" sz="2100" dirty="0">
                <a:latin typeface="Times New Roman" panose="02020603050405020304" pitchFamily="18" charset="0"/>
                <a:cs typeface="Times New Roman" panose="02020603050405020304" pitchFamily="18" charset="0"/>
              </a:rPr>
              <a:t>pedagogy is embedded in relations of power and dominance</a:t>
            </a:r>
          </a:p>
          <a:p>
            <a:pPr lvl="1" indent="-342900"/>
            <a:endParaRPr lang="en-MY" sz="2100" dirty="0" smtClean="0">
              <a:latin typeface="Times New Roman" panose="02020603050405020304" pitchFamily="18" charset="0"/>
              <a:cs typeface="Times New Roman" panose="02020603050405020304" pitchFamily="18" charset="0"/>
            </a:endParaRPr>
          </a:p>
          <a:p>
            <a:pPr lvl="1" indent="-342900"/>
            <a:r>
              <a:rPr lang="en-MY" sz="2100" dirty="0" smtClean="0">
                <a:latin typeface="Times New Roman" panose="02020603050405020304" pitchFamily="18" charset="0"/>
                <a:cs typeface="Times New Roman" panose="02020603050405020304" pitchFamily="18" charset="0"/>
              </a:rPr>
              <a:t>Teachers </a:t>
            </a:r>
            <a:r>
              <a:rPr lang="en-MY" sz="2100" dirty="0">
                <a:latin typeface="Times New Roman" panose="02020603050405020304" pitchFamily="18" charset="0"/>
                <a:cs typeface="Times New Roman" panose="02020603050405020304" pitchFamily="18" charset="0"/>
              </a:rPr>
              <a:t>should </a:t>
            </a:r>
            <a:r>
              <a:rPr lang="en-MY" sz="2100" dirty="0">
                <a:solidFill>
                  <a:srgbClr val="FF0000"/>
                </a:solidFill>
                <a:latin typeface="Times New Roman" panose="02020603050405020304" pitchFamily="18" charset="0"/>
                <a:cs typeface="Times New Roman" panose="02020603050405020304" pitchFamily="18" charset="0"/>
              </a:rPr>
              <a:t>reflect</a:t>
            </a:r>
            <a:r>
              <a:rPr lang="en-MY" sz="2100" dirty="0">
                <a:latin typeface="Times New Roman" panose="02020603050405020304" pitchFamily="18" charset="0"/>
                <a:cs typeface="Times New Roman" panose="02020603050405020304" pitchFamily="18" charset="0"/>
              </a:rPr>
              <a:t> upon </a:t>
            </a:r>
            <a:r>
              <a:rPr lang="en-MY" sz="2100" dirty="0">
                <a:solidFill>
                  <a:srgbClr val="FF0000"/>
                </a:solidFill>
                <a:latin typeface="Times New Roman" panose="02020603050405020304" pitchFamily="18" charset="0"/>
                <a:cs typeface="Times New Roman" panose="02020603050405020304" pitchFamily="18" charset="0"/>
              </a:rPr>
              <a:t>ideological </a:t>
            </a:r>
            <a:r>
              <a:rPr lang="en-MY" sz="2100" dirty="0" smtClean="0">
                <a:solidFill>
                  <a:srgbClr val="FF0000"/>
                </a:solidFill>
                <a:latin typeface="Times New Roman" panose="02020603050405020304" pitchFamily="18" charset="0"/>
                <a:cs typeface="Times New Roman" panose="02020603050405020304" pitchFamily="18" charset="0"/>
              </a:rPr>
              <a:t>principles</a:t>
            </a:r>
          </a:p>
          <a:p>
            <a:pPr lvl="1" indent="-342900"/>
            <a:endParaRPr lang="en-MY" sz="2100" dirty="0">
              <a:solidFill>
                <a:srgbClr val="FF0000"/>
              </a:solidFill>
              <a:latin typeface="Times New Roman" panose="02020603050405020304" pitchFamily="18" charset="0"/>
              <a:cs typeface="Times New Roman" panose="02020603050405020304" pitchFamily="18" charset="0"/>
            </a:endParaRPr>
          </a:p>
          <a:p>
            <a:pPr lvl="1" indent="-342900"/>
            <a:r>
              <a:rPr lang="en-MY" sz="2100" dirty="0">
                <a:latin typeface="Times New Roman" panose="02020603050405020304" pitchFamily="18" charset="0"/>
                <a:cs typeface="Times New Roman" panose="02020603050405020304" pitchFamily="18" charset="0"/>
              </a:rPr>
              <a:t>connect pedagogical </a:t>
            </a:r>
            <a:r>
              <a:rPr lang="en-MY" sz="2100" dirty="0">
                <a:solidFill>
                  <a:srgbClr val="FF0000"/>
                </a:solidFill>
                <a:latin typeface="Times New Roman" panose="02020603050405020304" pitchFamily="18" charset="0"/>
                <a:cs typeface="Times New Roman" panose="02020603050405020304" pitchFamily="18" charset="0"/>
              </a:rPr>
              <a:t>theory and practice </a:t>
            </a:r>
            <a:r>
              <a:rPr lang="en-MY" sz="2100" dirty="0">
                <a:latin typeface="Times New Roman" panose="02020603050405020304" pitchFamily="18" charset="0"/>
                <a:cs typeface="Times New Roman" panose="02020603050405020304" pitchFamily="18" charset="0"/>
              </a:rPr>
              <a:t>to social </a:t>
            </a:r>
            <a:r>
              <a:rPr lang="en-MY" sz="2100" dirty="0" smtClean="0">
                <a:latin typeface="Times New Roman" panose="02020603050405020304" pitchFamily="18" charset="0"/>
                <a:cs typeface="Times New Roman" panose="02020603050405020304" pitchFamily="18" charset="0"/>
              </a:rPr>
              <a:t>issues</a:t>
            </a:r>
          </a:p>
          <a:p>
            <a:pPr lvl="1" indent="-342900"/>
            <a:endParaRPr lang="en-MY" sz="2100" dirty="0">
              <a:latin typeface="Times New Roman" panose="02020603050405020304" pitchFamily="18" charset="0"/>
              <a:cs typeface="Times New Roman" panose="02020603050405020304" pitchFamily="18" charset="0"/>
            </a:endParaRPr>
          </a:p>
          <a:p>
            <a:pPr lvl="1" indent="-342900"/>
            <a:r>
              <a:rPr lang="en-MY" sz="2100" dirty="0">
                <a:solidFill>
                  <a:srgbClr val="FF0000"/>
                </a:solidFill>
                <a:latin typeface="Times New Roman" panose="02020603050405020304" pitchFamily="18" charset="0"/>
                <a:cs typeface="Times New Roman" panose="02020603050405020304" pitchFamily="18" charset="0"/>
              </a:rPr>
              <a:t>share</a:t>
            </a:r>
            <a:r>
              <a:rPr lang="en-MY" sz="2100" dirty="0">
                <a:latin typeface="Times New Roman" panose="02020603050405020304" pitchFamily="18" charset="0"/>
                <a:cs typeface="Times New Roman" panose="02020603050405020304" pitchFamily="18" charset="0"/>
              </a:rPr>
              <a:t> ideas, </a:t>
            </a:r>
            <a:r>
              <a:rPr lang="en-MY" sz="2100">
                <a:latin typeface="Times New Roman" panose="02020603050405020304" pitchFamily="18" charset="0"/>
                <a:cs typeface="Times New Roman" panose="02020603050405020304" pitchFamily="18" charset="0"/>
              </a:rPr>
              <a:t>exercise </a:t>
            </a:r>
            <a:r>
              <a:rPr lang="en-MY" sz="2100" smtClean="0">
                <a:latin typeface="Times New Roman" panose="02020603050405020304" pitchFamily="18" charset="0"/>
                <a:cs typeface="Times New Roman" panose="02020603050405020304" pitchFamily="18" charset="0"/>
              </a:rPr>
              <a:t>power</a:t>
            </a:r>
          </a:p>
          <a:p>
            <a:pPr lvl="1" indent="-342900"/>
            <a:endParaRPr lang="en-MY" sz="2100" dirty="0">
              <a:latin typeface="Times New Roman" panose="02020603050405020304" pitchFamily="18" charset="0"/>
              <a:cs typeface="Times New Roman" panose="02020603050405020304" pitchFamily="18" charset="0"/>
            </a:endParaRPr>
          </a:p>
          <a:p>
            <a:pPr lvl="1" indent="-342900"/>
            <a:r>
              <a:rPr lang="en-MY" sz="2100" dirty="0">
                <a:latin typeface="Times New Roman" panose="02020603050405020304" pitchFamily="18" charset="0"/>
                <a:cs typeface="Times New Roman" panose="02020603050405020304" pitchFamily="18" charset="0"/>
              </a:rPr>
              <a:t>embody a vision of a </a:t>
            </a:r>
            <a:r>
              <a:rPr lang="en-MY" sz="2100" dirty="0">
                <a:solidFill>
                  <a:srgbClr val="FF0000"/>
                </a:solidFill>
                <a:latin typeface="Times New Roman" panose="02020603050405020304" pitchFamily="18" charset="0"/>
                <a:cs typeface="Times New Roman" panose="02020603050405020304" pitchFamily="18" charset="0"/>
              </a:rPr>
              <a:t>better and more humane life</a:t>
            </a:r>
          </a:p>
        </p:txBody>
      </p:sp>
    </p:spTree>
    <p:extLst>
      <p:ext uri="{BB962C8B-B14F-4D97-AF65-F5344CB8AC3E}">
        <p14:creationId xmlns:p14="http://schemas.microsoft.com/office/powerpoint/2010/main" val="1666199418"/>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smtClean="0"/>
              <a:t>Transformative intellectuals must: </a:t>
            </a:r>
            <a:endParaRPr lang="en-MY" dirty="0"/>
          </a:p>
        </p:txBody>
      </p:sp>
      <p:sp>
        <p:nvSpPr>
          <p:cNvPr id="3" name="Content Placeholder 2"/>
          <p:cNvSpPr>
            <a:spLocks noGrp="1"/>
          </p:cNvSpPr>
          <p:nvPr>
            <p:ph idx="1"/>
          </p:nvPr>
        </p:nvSpPr>
        <p:spPr>
          <a:xfrm>
            <a:off x="2133600" y="1600200"/>
            <a:ext cx="8305800" cy="4114800"/>
          </a:xfrm>
        </p:spPr>
        <p:txBody>
          <a:bodyPr/>
          <a:lstStyle/>
          <a:p>
            <a:r>
              <a:rPr lang="en-MY" sz="2700">
                <a:latin typeface="Times New Roman" panose="02020603050405020304" pitchFamily="18" charset="0"/>
                <a:cs typeface="Times New Roman" panose="02020603050405020304" pitchFamily="18" charset="0"/>
              </a:rPr>
              <a:t>develop pedagogies that </a:t>
            </a:r>
            <a:r>
              <a:rPr lang="en-MY" sz="2700">
                <a:solidFill>
                  <a:srgbClr val="FF0000"/>
                </a:solidFill>
                <a:latin typeface="Times New Roman" panose="02020603050405020304" pitchFamily="18" charset="0"/>
                <a:cs typeface="Times New Roman" panose="02020603050405020304" pitchFamily="18" charset="0"/>
              </a:rPr>
              <a:t>empower students </a:t>
            </a:r>
          </a:p>
          <a:p>
            <a:r>
              <a:rPr lang="en-MY" sz="2700">
                <a:latin typeface="Times New Roman" panose="02020603050405020304" pitchFamily="18" charset="0"/>
                <a:cs typeface="Times New Roman" panose="02020603050405020304" pitchFamily="18" charset="0"/>
              </a:rPr>
              <a:t>give students </a:t>
            </a:r>
            <a:r>
              <a:rPr lang="en-MY" sz="2700">
                <a:solidFill>
                  <a:srgbClr val="FF0000"/>
                </a:solidFill>
                <a:latin typeface="Times New Roman" panose="02020603050405020304" pitchFamily="18" charset="0"/>
                <a:cs typeface="Times New Roman" panose="02020603050405020304" pitchFamily="18" charset="0"/>
              </a:rPr>
              <a:t>knowledge</a:t>
            </a:r>
            <a:r>
              <a:rPr lang="en-MY" sz="2700">
                <a:latin typeface="Times New Roman" panose="02020603050405020304" pitchFamily="18" charset="0"/>
                <a:cs typeface="Times New Roman" panose="02020603050405020304" pitchFamily="18" charset="0"/>
              </a:rPr>
              <a:t> and </a:t>
            </a:r>
            <a:r>
              <a:rPr lang="en-MY" sz="2700">
                <a:solidFill>
                  <a:srgbClr val="FF0000"/>
                </a:solidFill>
                <a:latin typeface="Times New Roman" panose="02020603050405020304" pitchFamily="18" charset="0"/>
                <a:cs typeface="Times New Roman" panose="02020603050405020304" pitchFamily="18" charset="0"/>
              </a:rPr>
              <a:t>social skills</a:t>
            </a:r>
          </a:p>
          <a:p>
            <a:r>
              <a:rPr lang="en-MY" sz="2700">
                <a:latin typeface="Times New Roman" panose="02020603050405020304" pitchFamily="18" charset="0"/>
                <a:cs typeface="Times New Roman" panose="02020603050405020304" pitchFamily="18" charset="0"/>
              </a:rPr>
              <a:t>enable students to function in the larger society as critical agents</a:t>
            </a:r>
          </a:p>
          <a:p>
            <a:r>
              <a:rPr lang="en-MY" sz="2700">
                <a:latin typeface="Times New Roman" panose="02020603050405020304" pitchFamily="18" charset="0"/>
                <a:cs typeface="Times New Roman" panose="02020603050405020304" pitchFamily="18" charset="0"/>
              </a:rPr>
              <a:t>educate students for </a:t>
            </a:r>
            <a:r>
              <a:rPr lang="en-MY" sz="2700">
                <a:solidFill>
                  <a:srgbClr val="FF0000"/>
                </a:solidFill>
                <a:latin typeface="Times New Roman" panose="02020603050405020304" pitchFamily="18" charset="0"/>
                <a:cs typeface="Times New Roman" panose="02020603050405020304" pitchFamily="18" charset="0"/>
              </a:rPr>
              <a:t>transformative action</a:t>
            </a:r>
          </a:p>
          <a:p>
            <a:r>
              <a:rPr lang="en-MY" sz="2700">
                <a:latin typeface="Times New Roman" panose="02020603050405020304" pitchFamily="18" charset="0"/>
                <a:cs typeface="Times New Roman" panose="02020603050405020304" pitchFamily="18" charset="0"/>
              </a:rPr>
              <a:t>educate students  for various forms of inequality and injustice</a:t>
            </a:r>
          </a:p>
          <a:p>
            <a:r>
              <a:rPr lang="en-MY" sz="2700">
                <a:solidFill>
                  <a:srgbClr val="FF0000"/>
                </a:solidFill>
                <a:latin typeface="Times New Roman" panose="02020603050405020304" pitchFamily="18" charset="0"/>
                <a:cs typeface="Times New Roman" panose="02020603050405020304" pitchFamily="18" charset="0"/>
              </a:rPr>
              <a:t>maximizing</a:t>
            </a:r>
            <a:r>
              <a:rPr lang="en-MY" sz="2700">
                <a:latin typeface="Times New Roman" panose="02020603050405020304" pitchFamily="18" charset="0"/>
                <a:cs typeface="Times New Roman" panose="02020603050405020304" pitchFamily="18" charset="0"/>
              </a:rPr>
              <a:t> learning opportunities in the classroom</a:t>
            </a:r>
            <a:endParaRPr lang="en-MY"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2295478"/>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smtClean="0"/>
              <a:t>Postformal teachers </a:t>
            </a:r>
            <a:endParaRPr lang="en-MY" dirty="0"/>
          </a:p>
        </p:txBody>
      </p:sp>
      <p:sp>
        <p:nvSpPr>
          <p:cNvPr id="3" name="Content Placeholder 2"/>
          <p:cNvSpPr>
            <a:spLocks noGrp="1"/>
          </p:cNvSpPr>
          <p:nvPr>
            <p:ph idx="1"/>
          </p:nvPr>
        </p:nvSpPr>
        <p:spPr>
          <a:xfrm>
            <a:off x="1981200" y="1524000"/>
            <a:ext cx="8610600" cy="4114800"/>
          </a:xfrm>
        </p:spPr>
        <p:txBody>
          <a:bodyPr>
            <a:normAutofit lnSpcReduction="10000"/>
          </a:bodyPr>
          <a:lstStyle/>
          <a:p>
            <a:r>
              <a:rPr lang="en-MY" sz="2500" i="1">
                <a:solidFill>
                  <a:srgbClr val="FF0000"/>
                </a:solidFill>
                <a:latin typeface="Times New Roman" panose="02020603050405020304" pitchFamily="18" charset="0"/>
                <a:cs typeface="Times New Roman" panose="02020603050405020304" pitchFamily="18" charset="0"/>
              </a:rPr>
              <a:t>inquiry oriented</a:t>
            </a:r>
            <a:r>
              <a:rPr lang="en-MY" sz="2500" i="1">
                <a:latin typeface="Times New Roman" panose="02020603050405020304" pitchFamily="18" charset="0"/>
                <a:cs typeface="Times New Roman" panose="02020603050405020304" pitchFamily="18" charset="0"/>
              </a:rPr>
              <a:t>: </a:t>
            </a:r>
            <a:r>
              <a:rPr lang="en-MY" sz="2500">
                <a:latin typeface="Times New Roman" panose="02020603050405020304" pitchFamily="18" charset="0"/>
                <a:cs typeface="Times New Roman" panose="02020603050405020304" pitchFamily="18" charset="0"/>
              </a:rPr>
              <a:t>teachers cultivate and extend research skills that help them and their students to explore problems they themselves have posed about life in and outside the classroom</a:t>
            </a:r>
          </a:p>
          <a:p>
            <a:r>
              <a:rPr lang="en-MY" sz="2500" i="1">
                <a:solidFill>
                  <a:srgbClr val="FF0000"/>
                </a:solidFill>
                <a:latin typeface="Times New Roman" panose="02020603050405020304" pitchFamily="18" charset="0"/>
                <a:cs typeface="Times New Roman" panose="02020603050405020304" pitchFamily="18" charset="0"/>
              </a:rPr>
              <a:t>socially contextualized</a:t>
            </a:r>
            <a:r>
              <a:rPr lang="en-MY" sz="2500" i="1">
                <a:latin typeface="Times New Roman" panose="02020603050405020304" pitchFamily="18" charset="0"/>
                <a:cs typeface="Times New Roman" panose="02020603050405020304" pitchFamily="18" charset="0"/>
              </a:rPr>
              <a:t>: </a:t>
            </a:r>
            <a:r>
              <a:rPr lang="en-MY" sz="2500">
                <a:latin typeface="Times New Roman" panose="02020603050405020304" pitchFamily="18" charset="0"/>
                <a:cs typeface="Times New Roman" panose="02020603050405020304" pitchFamily="18" charset="0"/>
              </a:rPr>
              <a:t>aware of the sociohistorical context and the power dimensions that have helped shape it, teachers always monitor and respond to its effect on themselves, their students, and the social context</a:t>
            </a:r>
          </a:p>
          <a:p>
            <a:r>
              <a:rPr lang="en-MY" sz="2500" i="1">
                <a:solidFill>
                  <a:srgbClr val="FF0000"/>
                </a:solidFill>
                <a:latin typeface="Times New Roman" panose="02020603050405020304" pitchFamily="18" charset="0"/>
                <a:cs typeface="Times New Roman" panose="02020603050405020304" pitchFamily="18" charset="0"/>
              </a:rPr>
              <a:t>grounded on a commitment to world making</a:t>
            </a:r>
            <a:r>
              <a:rPr lang="en-MY" sz="2500">
                <a:latin typeface="Times New Roman" panose="02020603050405020304" pitchFamily="18" charset="0"/>
                <a:cs typeface="Times New Roman" panose="02020603050405020304" pitchFamily="18" charset="0"/>
              </a:rPr>
              <a:t>: teachers realize that appropriate knowledge is something that is produced by interaction of teacher and student in a given context, and act on that realization</a:t>
            </a:r>
            <a:endParaRPr lang="en-MY"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1964422"/>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stretch>
            <a:fillRect/>
          </a:stretch>
        </p:blipFill>
        <p:spPr>
          <a:xfrm>
            <a:off x="1905000" y="1752600"/>
            <a:ext cx="8471684" cy="3638550"/>
          </a:xfrm>
          <a:prstGeom prst="rect">
            <a:avLst/>
          </a:prstGeom>
        </p:spPr>
      </p:pic>
    </p:spTree>
    <p:extLst>
      <p:ext uri="{BB962C8B-B14F-4D97-AF65-F5344CB8AC3E}">
        <p14:creationId xmlns:p14="http://schemas.microsoft.com/office/powerpoint/2010/main" val="3438122800"/>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a:xfrm>
            <a:off x="2362200" y="1905000"/>
            <a:ext cx="8305800" cy="4114800"/>
          </a:xfrm>
        </p:spPr>
        <p:txBody>
          <a:bodyPr/>
          <a:lstStyle/>
          <a:p>
            <a:r>
              <a:rPr lang="en-MY" sz="2500" i="1">
                <a:solidFill>
                  <a:srgbClr val="FF0000"/>
                </a:solidFill>
                <a:latin typeface="Times New Roman" panose="02020603050405020304" pitchFamily="18" charset="0"/>
                <a:cs typeface="Times New Roman" panose="02020603050405020304" pitchFamily="18" charset="0"/>
              </a:rPr>
              <a:t>dedicated to an art of improvisation</a:t>
            </a:r>
            <a:r>
              <a:rPr lang="en-MY" sz="2500" i="1">
                <a:latin typeface="Times New Roman" panose="02020603050405020304" pitchFamily="18" charset="0"/>
                <a:cs typeface="Times New Roman" panose="02020603050405020304" pitchFamily="18" charset="0"/>
              </a:rPr>
              <a:t>: </a:t>
            </a:r>
            <a:r>
              <a:rPr lang="en-MY" sz="2500">
                <a:latin typeface="Times New Roman" panose="02020603050405020304" pitchFamily="18" charset="0"/>
                <a:cs typeface="Times New Roman" panose="02020603050405020304" pitchFamily="18" charset="0"/>
              </a:rPr>
              <a:t>teachers recognize that they operate in classroom conditions of uncertainty and uniqueness and therefore are able and willing to improvise their lesson plans and instructional procedures;</a:t>
            </a:r>
          </a:p>
          <a:p>
            <a:r>
              <a:rPr lang="en-MY" sz="2500" i="1">
                <a:solidFill>
                  <a:srgbClr val="FF0000"/>
                </a:solidFill>
                <a:latin typeface="Times New Roman" panose="02020603050405020304" pitchFamily="18" charset="0"/>
                <a:cs typeface="Times New Roman" panose="02020603050405020304" pitchFamily="18" charset="0"/>
              </a:rPr>
              <a:t>dedicated to the cultivation of situated participations</a:t>
            </a:r>
            <a:r>
              <a:rPr lang="en-MY" sz="2500" i="1">
                <a:latin typeface="Times New Roman" panose="02020603050405020304" pitchFamily="18" charset="0"/>
                <a:cs typeface="Times New Roman" panose="02020603050405020304" pitchFamily="18" charset="0"/>
              </a:rPr>
              <a:t>: </a:t>
            </a:r>
            <a:r>
              <a:rPr lang="en-MY" sz="2500">
                <a:latin typeface="Times New Roman" panose="02020603050405020304" pitchFamily="18" charset="0"/>
                <a:cs typeface="Times New Roman" panose="02020603050405020304" pitchFamily="18" charset="0"/>
              </a:rPr>
              <a:t>teachers promote student discussion in class by situating the class in the words, concerns, and experience of the students;</a:t>
            </a:r>
          </a:p>
          <a:p>
            <a:r>
              <a:rPr lang="en-MY" sz="2500" i="1">
                <a:solidFill>
                  <a:srgbClr val="FF0000"/>
                </a:solidFill>
                <a:latin typeface="Times New Roman" panose="02020603050405020304" pitchFamily="18" charset="0"/>
                <a:cs typeface="Times New Roman" panose="02020603050405020304" pitchFamily="18" charset="0"/>
              </a:rPr>
              <a:t>extended by a concern with critical self- and social-reflection</a:t>
            </a:r>
            <a:r>
              <a:rPr lang="en-MY" sz="2500" i="1">
                <a:latin typeface="Times New Roman" panose="02020603050405020304" pitchFamily="18" charset="0"/>
                <a:cs typeface="Times New Roman" panose="02020603050405020304" pitchFamily="18" charset="0"/>
              </a:rPr>
              <a:t>: </a:t>
            </a:r>
            <a:r>
              <a:rPr lang="en-MY" sz="2500">
                <a:latin typeface="Times New Roman" panose="02020603050405020304" pitchFamily="18" charset="0"/>
                <a:cs typeface="Times New Roman" panose="02020603050405020304" pitchFamily="18" charset="0"/>
              </a:rPr>
              <a:t>teachers conceptualize classroom techniques that encourage introspection and self-reflection</a:t>
            </a:r>
            <a:endParaRPr lang="en-MY"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2773947"/>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32084"/>
            <a:ext cx="8534400" cy="4114800"/>
          </a:xfrm>
        </p:spPr>
        <p:txBody>
          <a:bodyPr>
            <a:normAutofit fontScale="92500" lnSpcReduction="20000"/>
          </a:bodyPr>
          <a:lstStyle/>
          <a:p>
            <a:r>
              <a:rPr lang="en-MY" sz="2500" i="1">
                <a:solidFill>
                  <a:srgbClr val="FF0000"/>
                </a:solidFill>
                <a:latin typeface="Times New Roman" panose="02020603050405020304" pitchFamily="18" charset="0"/>
                <a:cs typeface="Times New Roman" panose="02020603050405020304" pitchFamily="18" charset="0"/>
              </a:rPr>
              <a:t>shaped by a commitment to democratic self-directed education</a:t>
            </a:r>
            <a:r>
              <a:rPr lang="en-MY" sz="2500" i="1">
                <a:latin typeface="Times New Roman" panose="02020603050405020304" pitchFamily="18" charset="0"/>
                <a:cs typeface="Times New Roman" panose="02020603050405020304" pitchFamily="18" charset="0"/>
              </a:rPr>
              <a:t>: </a:t>
            </a:r>
            <a:r>
              <a:rPr lang="en-MY" sz="2500">
                <a:latin typeface="Times New Roman" panose="02020603050405020304" pitchFamily="18" charset="0"/>
                <a:cs typeface="Times New Roman" panose="02020603050405020304" pitchFamily="18" charset="0"/>
              </a:rPr>
              <a:t>teachers consider ways of helping themselves and their students gain a sense of ownership of their own education</a:t>
            </a:r>
          </a:p>
          <a:p>
            <a:r>
              <a:rPr lang="en-MY" sz="2500" i="1">
                <a:solidFill>
                  <a:srgbClr val="FF0000"/>
                </a:solidFill>
                <a:latin typeface="Times New Roman" panose="02020603050405020304" pitchFamily="18" charset="0"/>
                <a:cs typeface="Times New Roman" panose="02020603050405020304" pitchFamily="18" charset="0"/>
              </a:rPr>
              <a:t>steeped in a sensitivity by pluralism</a:t>
            </a:r>
            <a:r>
              <a:rPr lang="en-MY" sz="2500" i="1">
                <a:latin typeface="Times New Roman" panose="02020603050405020304" pitchFamily="18" charset="0"/>
                <a:cs typeface="Times New Roman" panose="02020603050405020304" pitchFamily="18" charset="0"/>
              </a:rPr>
              <a:t>: </a:t>
            </a:r>
            <a:r>
              <a:rPr lang="en-MY" sz="2500">
                <a:latin typeface="Times New Roman" panose="02020603050405020304" pitchFamily="18" charset="0"/>
                <a:cs typeface="Times New Roman" panose="02020603050405020304" pitchFamily="18" charset="0"/>
              </a:rPr>
              <a:t>familiarize themselves with the linguistic and cultural diversity of their student population and conceptualize multiple perspectives on issues that matter to them and to their students</a:t>
            </a:r>
          </a:p>
          <a:p>
            <a:r>
              <a:rPr lang="en-MY" sz="2500" i="1">
                <a:solidFill>
                  <a:srgbClr val="FF0000"/>
                </a:solidFill>
                <a:latin typeface="Times New Roman" panose="02020603050405020304" pitchFamily="18" charset="0"/>
                <a:cs typeface="Times New Roman" panose="02020603050405020304" pitchFamily="18" charset="0"/>
              </a:rPr>
              <a:t>committed to action</a:t>
            </a:r>
            <a:r>
              <a:rPr lang="en-MY" sz="2500" i="1">
                <a:latin typeface="Times New Roman" panose="02020603050405020304" pitchFamily="18" charset="0"/>
                <a:cs typeface="Times New Roman" panose="02020603050405020304" pitchFamily="18" charset="0"/>
              </a:rPr>
              <a:t>: </a:t>
            </a:r>
            <a:r>
              <a:rPr lang="en-MY" sz="2500">
                <a:latin typeface="Times New Roman" panose="02020603050405020304" pitchFamily="18" charset="0"/>
                <a:cs typeface="Times New Roman" panose="02020603050405020304" pitchFamily="18" charset="0"/>
              </a:rPr>
              <a:t>teachers come to see thinking as a first step to action and continually design plans of action to carry out their critical thoughts</a:t>
            </a:r>
          </a:p>
          <a:p>
            <a:r>
              <a:rPr lang="en-MY" sz="2500" i="1">
                <a:solidFill>
                  <a:srgbClr val="FF0000"/>
                </a:solidFill>
                <a:latin typeface="Times New Roman" panose="02020603050405020304" pitchFamily="18" charset="0"/>
                <a:cs typeface="Times New Roman" panose="02020603050405020304" pitchFamily="18" charset="0"/>
              </a:rPr>
              <a:t>concerned with the affective dimension of human beings</a:t>
            </a:r>
            <a:r>
              <a:rPr lang="en-MY" sz="2500">
                <a:latin typeface="Times New Roman" panose="02020603050405020304" pitchFamily="18" charset="0"/>
                <a:cs typeface="Times New Roman" panose="02020603050405020304" pitchFamily="18" charset="0"/>
              </a:rPr>
              <a:t>: teachers think in terms of developing both the emotional and logical sides of their students and themselves</a:t>
            </a:r>
            <a:endParaRPr lang="en-MY"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2994028"/>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pic>
        <p:nvPicPr>
          <p:cNvPr id="4" name="Content Placeholder 3"/>
          <p:cNvPicPr>
            <a:picLocks noGrp="1" noChangeAspect="1"/>
          </p:cNvPicPr>
          <p:nvPr>
            <p:ph idx="1"/>
          </p:nvPr>
        </p:nvPicPr>
        <p:blipFill>
          <a:blip r:embed="rId2"/>
          <a:stretch>
            <a:fillRect/>
          </a:stretch>
        </p:blipFill>
        <p:spPr>
          <a:xfrm>
            <a:off x="2895600" y="13476"/>
            <a:ext cx="5638800" cy="6844524"/>
          </a:xfrm>
          <a:prstGeom prst="rect">
            <a:avLst/>
          </a:prstGeom>
        </p:spPr>
      </p:pic>
    </p:spTree>
    <p:extLst>
      <p:ext uri="{BB962C8B-B14F-4D97-AF65-F5344CB8AC3E}">
        <p14:creationId xmlns:p14="http://schemas.microsoft.com/office/powerpoint/2010/main" val="2807988438"/>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a:blip r:embed="rId2"/>
          <a:stretch>
            <a:fillRect/>
          </a:stretch>
        </p:blipFill>
        <p:spPr>
          <a:xfrm>
            <a:off x="1618456" y="2494547"/>
            <a:ext cx="9259888" cy="1447800"/>
          </a:xfrm>
          <a:prstGeom prst="rect">
            <a:avLst/>
          </a:prstGeom>
        </p:spPr>
      </p:pic>
    </p:spTree>
    <p:extLst>
      <p:ext uri="{BB962C8B-B14F-4D97-AF65-F5344CB8AC3E}">
        <p14:creationId xmlns:p14="http://schemas.microsoft.com/office/powerpoint/2010/main" val="3882365452"/>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smtClean="0"/>
              <a:t>Theory &amp; Practice</a:t>
            </a:r>
            <a:endParaRPr lang="en-MY" dirty="0"/>
          </a:p>
        </p:txBody>
      </p:sp>
      <p:sp>
        <p:nvSpPr>
          <p:cNvPr id="3" name="Content Placeholder 2"/>
          <p:cNvSpPr>
            <a:spLocks noGrp="1"/>
          </p:cNvSpPr>
          <p:nvPr>
            <p:ph idx="1"/>
          </p:nvPr>
        </p:nvSpPr>
        <p:spPr/>
        <p:txBody>
          <a:bodyPr/>
          <a:lstStyle/>
          <a:p>
            <a:r>
              <a:rPr lang="en-MY" sz="2500">
                <a:latin typeface="Times New Roman" panose="02020603050405020304" pitchFamily="18" charset="0"/>
                <a:cs typeface="Times New Roman" panose="02020603050405020304" pitchFamily="18" charset="0"/>
              </a:rPr>
              <a:t>teachers’ classroom practice is directly or indirectly based on some </a:t>
            </a:r>
            <a:r>
              <a:rPr lang="en-MY" sz="2500">
                <a:solidFill>
                  <a:srgbClr val="FF0000"/>
                </a:solidFill>
                <a:latin typeface="Times New Roman" panose="02020603050405020304" pitchFamily="18" charset="0"/>
                <a:cs typeface="Times New Roman" panose="02020603050405020304" pitchFamily="18" charset="0"/>
              </a:rPr>
              <a:t>theory</a:t>
            </a:r>
          </a:p>
          <a:p>
            <a:r>
              <a:rPr lang="en-MY" sz="2500">
                <a:latin typeface="Times New Roman" panose="02020603050405020304" pitchFamily="18" charset="0"/>
                <a:cs typeface="Times New Roman" panose="02020603050405020304" pitchFamily="18" charset="0"/>
              </a:rPr>
              <a:t>This theory is gained through</a:t>
            </a:r>
          </a:p>
          <a:p>
            <a:pPr lvl="2"/>
            <a:r>
              <a:rPr lang="en-MY" sz="1600"/>
              <a:t>professional education</a:t>
            </a:r>
          </a:p>
          <a:p>
            <a:pPr lvl="2"/>
            <a:r>
              <a:rPr lang="en-MY" sz="1600"/>
              <a:t>personal experience</a:t>
            </a:r>
          </a:p>
          <a:p>
            <a:pPr lvl="2"/>
            <a:r>
              <a:rPr lang="en-MY" sz="1600"/>
              <a:t>robust common-sense</a:t>
            </a:r>
          </a:p>
          <a:p>
            <a:pPr lvl="2"/>
            <a:r>
              <a:rPr lang="en-MY" sz="1600"/>
              <a:t>A combination </a:t>
            </a:r>
            <a:endParaRPr lang="en-MY" sz="1600" dirty="0"/>
          </a:p>
        </p:txBody>
      </p:sp>
    </p:spTree>
    <p:extLst>
      <p:ext uri="{BB962C8B-B14F-4D97-AF65-F5344CB8AC3E}">
        <p14:creationId xmlns:p14="http://schemas.microsoft.com/office/powerpoint/2010/main" val="3192354630"/>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a:xfrm>
            <a:off x="2160494" y="1600200"/>
            <a:ext cx="8077200" cy="4114800"/>
          </a:xfrm>
        </p:spPr>
        <p:txBody>
          <a:bodyPr/>
          <a:lstStyle/>
          <a:p>
            <a:r>
              <a:rPr lang="en-MY" sz="2500">
                <a:latin typeface="Times New Roman" panose="02020603050405020304" pitchFamily="18" charset="0"/>
                <a:cs typeface="Times New Roman" panose="02020603050405020304" pitchFamily="18" charset="0"/>
              </a:rPr>
              <a:t>Cameron et al. (1992, pp. 18–19): </a:t>
            </a:r>
            <a:r>
              <a:rPr lang="en-MY" sz="2500">
                <a:solidFill>
                  <a:srgbClr val="FF0000"/>
                </a:solidFill>
                <a:latin typeface="Times New Roman" panose="02020603050405020304" pitchFamily="18" charset="0"/>
                <a:cs typeface="Times New Roman" panose="02020603050405020304" pitchFamily="18" charset="0"/>
              </a:rPr>
              <a:t>common sense </a:t>
            </a:r>
            <a:r>
              <a:rPr lang="en-MY" sz="2500">
                <a:latin typeface="Times New Roman" panose="02020603050405020304" pitchFamily="18" charset="0"/>
                <a:cs typeface="Times New Roman" panose="02020603050405020304" pitchFamily="18" charset="0"/>
              </a:rPr>
              <a:t>is different from theory </a:t>
            </a:r>
          </a:p>
          <a:p>
            <a:pPr marL="0" indent="0">
              <a:buNone/>
            </a:pPr>
            <a:r>
              <a:rPr lang="en-MY" sz="2500">
                <a:latin typeface="Times New Roman" panose="02020603050405020304" pitchFamily="18" charset="0"/>
                <a:cs typeface="Times New Roman" panose="02020603050405020304" pitchFamily="18" charset="0"/>
              </a:rPr>
              <a:t>“only by the degree of formality and self-consciousness with which it is invoked. When someone purports to criticize or ‘go beyond’ common-sense, they are not putting theory where previously there was none, but replacing one theory with another.”</a:t>
            </a:r>
            <a:endParaRPr lang="en-MY" sz="2500" dirty="0">
              <a:latin typeface="Times New Roman" panose="02020603050405020304" pitchFamily="18" charset="0"/>
              <a:cs typeface="Times New Roman" panose="02020603050405020304" pitchFamily="18" charset="0"/>
            </a:endParaRPr>
          </a:p>
        </p:txBody>
      </p:sp>
      <p:sp>
        <p:nvSpPr>
          <p:cNvPr id="4" name="Oval 3"/>
          <p:cNvSpPr/>
          <p:nvPr/>
        </p:nvSpPr>
        <p:spPr bwMode="auto">
          <a:xfrm>
            <a:off x="2743200" y="4939553"/>
            <a:ext cx="2590800" cy="914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fontAlgn="base">
              <a:spcBef>
                <a:spcPct val="0"/>
              </a:spcBef>
              <a:spcAft>
                <a:spcPct val="0"/>
              </a:spcAft>
            </a:pPr>
            <a:r>
              <a:rPr lang="en-MY" sz="2400" dirty="0">
                <a:latin typeface="Tahoma" pitchFamily="34" charset="0"/>
              </a:rPr>
              <a:t>Common-sense</a:t>
            </a:r>
          </a:p>
        </p:txBody>
      </p:sp>
      <p:sp>
        <p:nvSpPr>
          <p:cNvPr id="5" name="Oval 4"/>
          <p:cNvSpPr/>
          <p:nvPr/>
        </p:nvSpPr>
        <p:spPr bwMode="auto">
          <a:xfrm>
            <a:off x="6934200" y="4953000"/>
            <a:ext cx="2590800" cy="914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fontAlgn="base">
              <a:spcBef>
                <a:spcPct val="0"/>
              </a:spcBef>
              <a:spcAft>
                <a:spcPct val="0"/>
              </a:spcAft>
            </a:pPr>
            <a:r>
              <a:rPr lang="en-MY" sz="2400" dirty="0">
                <a:latin typeface="Tahoma" pitchFamily="34" charset="0"/>
              </a:rPr>
              <a:t>Theory </a:t>
            </a:r>
          </a:p>
        </p:txBody>
      </p:sp>
    </p:spTree>
    <p:extLst>
      <p:ext uri="{BB962C8B-B14F-4D97-AF65-F5344CB8AC3E}">
        <p14:creationId xmlns:p14="http://schemas.microsoft.com/office/powerpoint/2010/main" val="2628532972"/>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smtClean="0"/>
              <a:t>What is theory? </a:t>
            </a:r>
            <a:endParaRPr lang="en-MY" dirty="0"/>
          </a:p>
        </p:txBody>
      </p:sp>
      <p:sp>
        <p:nvSpPr>
          <p:cNvPr id="3" name="Content Placeholder 2"/>
          <p:cNvSpPr>
            <a:spLocks noGrp="1"/>
          </p:cNvSpPr>
          <p:nvPr>
            <p:ph idx="1"/>
          </p:nvPr>
        </p:nvSpPr>
        <p:spPr>
          <a:xfrm>
            <a:off x="2362200" y="1905000"/>
            <a:ext cx="8077200" cy="4114800"/>
          </a:xfrm>
        </p:spPr>
        <p:txBody>
          <a:bodyPr/>
          <a:lstStyle/>
          <a:p>
            <a:r>
              <a:rPr lang="en-MY" sz="2500">
                <a:latin typeface="Times New Roman" panose="02020603050405020304" pitchFamily="18" charset="0"/>
                <a:cs typeface="Times New Roman" panose="02020603050405020304" pitchFamily="18" charset="0"/>
              </a:rPr>
              <a:t>In the context of L2 education, </a:t>
            </a:r>
            <a:r>
              <a:rPr lang="en-MY" sz="2500">
                <a:solidFill>
                  <a:srgbClr val="FF0000"/>
                </a:solidFill>
                <a:latin typeface="Times New Roman" panose="02020603050405020304" pitchFamily="18" charset="0"/>
                <a:cs typeface="Times New Roman" panose="02020603050405020304" pitchFamily="18" charset="0"/>
              </a:rPr>
              <a:t>theory</a:t>
            </a:r>
            <a:r>
              <a:rPr lang="en-MY" sz="2500">
                <a:latin typeface="Times New Roman" panose="02020603050405020304" pitchFamily="18" charset="0"/>
                <a:cs typeface="Times New Roman" panose="02020603050405020304" pitchFamily="18" charset="0"/>
              </a:rPr>
              <a:t> is generally seen to constitute a set of insights and concepts derived from academic disciplines such as general education, linguistic sciences, second language acquisition, cognitive psychology, and information sciences. These and other allied disciplines provide the theoretical bases necessary for the study of language, language learning, language teaching, and language teacher education.</a:t>
            </a:r>
          </a:p>
          <a:p>
            <a:pPr marL="0" indent="0">
              <a:buNone/>
            </a:pPr>
            <a:endParaRPr lang="en-MY"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2348059"/>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smtClean="0"/>
              <a:t>What is practice?</a:t>
            </a:r>
            <a:endParaRPr lang="en-MY" dirty="0"/>
          </a:p>
        </p:txBody>
      </p:sp>
      <p:sp>
        <p:nvSpPr>
          <p:cNvPr id="3" name="Content Placeholder 2"/>
          <p:cNvSpPr>
            <a:spLocks noGrp="1"/>
          </p:cNvSpPr>
          <p:nvPr>
            <p:ph idx="1"/>
          </p:nvPr>
        </p:nvSpPr>
        <p:spPr/>
        <p:txBody>
          <a:bodyPr/>
          <a:lstStyle/>
          <a:p>
            <a:r>
              <a:rPr lang="en-MY" sz="2500">
                <a:solidFill>
                  <a:srgbClr val="FF0000"/>
                </a:solidFill>
                <a:latin typeface="Times New Roman" panose="02020603050405020304" pitchFamily="18" charset="0"/>
                <a:cs typeface="Times New Roman" panose="02020603050405020304" pitchFamily="18" charset="0"/>
              </a:rPr>
              <a:t>Practice</a:t>
            </a:r>
            <a:r>
              <a:rPr lang="en-MY" sz="2500">
                <a:latin typeface="Times New Roman" panose="02020603050405020304" pitchFamily="18" charset="0"/>
                <a:cs typeface="Times New Roman" panose="02020603050405020304" pitchFamily="18" charset="0"/>
              </a:rPr>
              <a:t> is seen to constitute a set of teaching and learning strategies indicated by the theorist or the syllabus designer or the materials producer, and adopted or adapted by the teacher and the learner in order to  jointly accomplish the stated and unstated goals of language learning and teaching in the classroom.</a:t>
            </a:r>
            <a:endParaRPr lang="en-MY"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6778884"/>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smtClean="0"/>
              <a:t>What is the relationship? </a:t>
            </a:r>
            <a:endParaRPr lang="en-MY" dirty="0"/>
          </a:p>
        </p:txBody>
      </p:sp>
      <p:sp>
        <p:nvSpPr>
          <p:cNvPr id="3" name="Content Placeholder 2"/>
          <p:cNvSpPr>
            <a:spLocks noGrp="1"/>
          </p:cNvSpPr>
          <p:nvPr>
            <p:ph idx="1"/>
          </p:nvPr>
        </p:nvSpPr>
        <p:spPr/>
        <p:txBody>
          <a:bodyPr/>
          <a:lstStyle/>
          <a:p>
            <a:r>
              <a:rPr lang="en-MY" sz="2500">
                <a:latin typeface="Times New Roman" panose="02020603050405020304" pitchFamily="18" charset="0"/>
                <a:cs typeface="Times New Roman" panose="02020603050405020304" pitchFamily="18" charset="0"/>
              </a:rPr>
              <a:t>The theorist conceives and constructs knowledge and the teacher understands and applies that knowledge.</a:t>
            </a:r>
          </a:p>
          <a:p>
            <a:endParaRPr lang="en-MY" smtClean="0"/>
          </a:p>
          <a:p>
            <a:pPr marL="0" indent="0">
              <a:buNone/>
            </a:pPr>
            <a:r>
              <a:rPr lang="en-MY" smtClean="0"/>
              <a:t>		</a:t>
            </a:r>
            <a:endParaRPr lang="en-MY" dirty="0"/>
          </a:p>
        </p:txBody>
      </p:sp>
      <p:sp>
        <p:nvSpPr>
          <p:cNvPr id="4" name="Oval 3"/>
          <p:cNvSpPr/>
          <p:nvPr/>
        </p:nvSpPr>
        <p:spPr bwMode="auto">
          <a:xfrm>
            <a:off x="2895600" y="5334000"/>
            <a:ext cx="1905000" cy="7620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a:r>
              <a:rPr lang="en-MY" dirty="0"/>
              <a:t>Producer </a:t>
            </a:r>
            <a:endParaRPr lang="en-MY" sz="2400" dirty="0">
              <a:latin typeface="Tahoma" pitchFamily="34" charset="0"/>
            </a:endParaRPr>
          </a:p>
        </p:txBody>
      </p:sp>
      <p:sp>
        <p:nvSpPr>
          <p:cNvPr id="5" name="Oval 4"/>
          <p:cNvSpPr/>
          <p:nvPr/>
        </p:nvSpPr>
        <p:spPr bwMode="auto">
          <a:xfrm>
            <a:off x="7315200" y="5257800"/>
            <a:ext cx="1905000" cy="8382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a:r>
              <a:rPr lang="en-MY" dirty="0"/>
              <a:t>Customer </a:t>
            </a:r>
            <a:endParaRPr lang="en-MY" sz="2400" dirty="0">
              <a:latin typeface="Tahoma" pitchFamily="34" charset="0"/>
            </a:endParaRPr>
          </a:p>
        </p:txBody>
      </p:sp>
    </p:spTree>
    <p:extLst>
      <p:ext uri="{BB962C8B-B14F-4D97-AF65-F5344CB8AC3E}">
        <p14:creationId xmlns:p14="http://schemas.microsoft.com/office/powerpoint/2010/main" val="1431202783"/>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04800"/>
            <a:ext cx="8839200" cy="1143000"/>
          </a:xfrm>
        </p:spPr>
        <p:txBody>
          <a:bodyPr/>
          <a:lstStyle/>
          <a:p>
            <a:r>
              <a:rPr lang="en-MY" sz="3900" i="1"/>
              <a:t>Professional Theory &amp; Personal Theory</a:t>
            </a:r>
            <a:endParaRPr lang="en-MY" sz="3900" dirty="0"/>
          </a:p>
        </p:txBody>
      </p:sp>
      <p:sp>
        <p:nvSpPr>
          <p:cNvPr id="3" name="Content Placeholder 2"/>
          <p:cNvSpPr>
            <a:spLocks noGrp="1"/>
          </p:cNvSpPr>
          <p:nvPr>
            <p:ph idx="1"/>
          </p:nvPr>
        </p:nvSpPr>
        <p:spPr>
          <a:xfrm>
            <a:off x="2209800" y="1600200"/>
            <a:ext cx="7772400" cy="4114800"/>
          </a:xfrm>
        </p:spPr>
        <p:txBody>
          <a:bodyPr/>
          <a:lstStyle/>
          <a:p>
            <a:r>
              <a:rPr lang="en-MY" sz="2000">
                <a:latin typeface="Times New Roman" panose="02020603050405020304" pitchFamily="18" charset="0"/>
                <a:cs typeface="Times New Roman" panose="02020603050405020304" pitchFamily="18" charset="0"/>
              </a:rPr>
              <a:t>As it is harmful to make this artificial division between theory and practice:</a:t>
            </a:r>
          </a:p>
          <a:p>
            <a:r>
              <a:rPr lang="en-MY" sz="2000">
                <a:latin typeface="Times New Roman" panose="02020603050405020304" pitchFamily="18" charset="0"/>
                <a:cs typeface="Times New Roman" panose="02020603050405020304" pitchFamily="18" charset="0"/>
              </a:rPr>
              <a:t>Charles O’Hanlon summarizes the distinction in this way:</a:t>
            </a:r>
            <a:endParaRPr lang="en-MY"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9148247"/>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362200" y="1600200"/>
            <a:ext cx="7772400" cy="4419600"/>
          </a:xfrm>
        </p:spPr>
        <p:txBody>
          <a:bodyPr/>
          <a:lstStyle/>
          <a:p>
            <a:r>
              <a:rPr lang="en-MY" sz="2500">
                <a:latin typeface="Times New Roman" panose="02020603050405020304" pitchFamily="18" charset="0"/>
                <a:cs typeface="Times New Roman" panose="02020603050405020304" pitchFamily="18" charset="0"/>
              </a:rPr>
              <a:t>So, this experience makes teaching:</a:t>
            </a:r>
          </a:p>
          <a:p>
            <a:pPr lvl="1"/>
            <a:r>
              <a:rPr lang="en-MY" sz="2500">
                <a:latin typeface="Times New Roman" panose="02020603050405020304" pitchFamily="18" charset="0"/>
                <a:cs typeface="Times New Roman" panose="02020603050405020304" pitchFamily="18" charset="0"/>
              </a:rPr>
              <a:t>challenging </a:t>
            </a:r>
          </a:p>
          <a:p>
            <a:pPr lvl="1"/>
            <a:r>
              <a:rPr lang="en-MY" sz="2500">
                <a:latin typeface="Times New Roman" panose="02020603050405020304" pitchFamily="18" charset="0"/>
                <a:cs typeface="Times New Roman" panose="02020603050405020304" pitchFamily="18" charset="0"/>
              </a:rPr>
              <a:t>engaging</a:t>
            </a:r>
          </a:p>
          <a:p>
            <a:pPr lvl="1"/>
            <a:r>
              <a:rPr lang="en-MY" sz="2500">
                <a:latin typeface="Times New Roman" panose="02020603050405020304" pitchFamily="18" charset="0"/>
                <a:cs typeface="Times New Roman" panose="02020603050405020304" pitchFamily="18" charset="0"/>
              </a:rPr>
              <a:t>fulfilling </a:t>
            </a:r>
          </a:p>
          <a:p>
            <a:pPr lvl="1"/>
            <a:r>
              <a:rPr lang="en-MY" sz="2500">
                <a:latin typeface="Times New Roman" panose="02020603050405020304" pitchFamily="18" charset="0"/>
                <a:cs typeface="Times New Roman" panose="02020603050405020304" pitchFamily="18" charset="0"/>
              </a:rPr>
              <a:t>frustrating		 </a:t>
            </a:r>
            <a:endParaRPr lang="fa-IR"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7248229"/>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a:xfrm>
            <a:off x="1981200" y="309282"/>
            <a:ext cx="7772400" cy="4114800"/>
          </a:xfrm>
        </p:spPr>
        <p:txBody>
          <a:bodyPr/>
          <a:lstStyle/>
          <a:p>
            <a:r>
              <a:rPr lang="en-MY" sz="2500">
                <a:latin typeface="Times New Roman" panose="02020603050405020304" pitchFamily="18" charset="0"/>
                <a:cs typeface="Times New Roman" panose="02020603050405020304" pitchFamily="18" charset="0"/>
              </a:rPr>
              <a:t>A </a:t>
            </a:r>
            <a:r>
              <a:rPr lang="en-MY" sz="2500">
                <a:solidFill>
                  <a:srgbClr val="FF0000"/>
                </a:solidFill>
                <a:latin typeface="Times New Roman" panose="02020603050405020304" pitchFamily="18" charset="0"/>
                <a:cs typeface="Times New Roman" panose="02020603050405020304" pitchFamily="18" charset="0"/>
              </a:rPr>
              <a:t>professional theory </a:t>
            </a:r>
            <a:r>
              <a:rPr lang="en-MY" sz="2500">
                <a:latin typeface="Times New Roman" panose="02020603050405020304" pitchFamily="18" charset="0"/>
                <a:cs typeface="Times New Roman" panose="02020603050405020304" pitchFamily="18" charset="0"/>
              </a:rPr>
              <a:t>is a theory which is created and perpetuated within the professional culture. It is a theory which is widely known and understood. Professional theories are generally transmitted via teacher/ professional training in colleges, polytechnics and universities. Professional theories form the basis of a shared knowledge and understanding about the “culture” of teaching and provide the opportunity to develop discourse on the implicit and explicit educational issues raised by these theoretical perspectives . . .</a:t>
            </a:r>
          </a:p>
          <a:p>
            <a:endParaRPr lang="en-MY" sz="2500" dirty="0">
              <a:latin typeface="Times New Roman" panose="02020603050405020304" pitchFamily="18" charset="0"/>
              <a:cs typeface="Times New Roman" panose="02020603050405020304" pitchFamily="18" charset="0"/>
            </a:endParaRPr>
          </a:p>
        </p:txBody>
      </p:sp>
      <p:sp>
        <p:nvSpPr>
          <p:cNvPr id="4" name="Oval 3"/>
          <p:cNvSpPr/>
          <p:nvPr/>
        </p:nvSpPr>
        <p:spPr bwMode="auto">
          <a:xfrm>
            <a:off x="7543800" y="4876800"/>
            <a:ext cx="3048000" cy="19050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a:r>
              <a:rPr lang="en-MY" sz="2000" dirty="0">
                <a:latin typeface="Times New Roman" panose="02020603050405020304" pitchFamily="18" charset="0"/>
                <a:cs typeface="Times New Roman" panose="02020603050405020304" pitchFamily="18" charset="0"/>
              </a:rPr>
              <a:t>belongs to the </a:t>
            </a:r>
          </a:p>
          <a:p>
            <a:pPr algn="ctr"/>
            <a:r>
              <a:rPr lang="en-MY" sz="2000" dirty="0">
                <a:latin typeface="Times New Roman" panose="02020603050405020304" pitchFamily="18" charset="0"/>
                <a:cs typeface="Times New Roman" panose="02020603050405020304" pitchFamily="18" charset="0"/>
              </a:rPr>
              <a:t>domain of the theorists </a:t>
            </a:r>
          </a:p>
        </p:txBody>
      </p:sp>
      <p:cxnSp>
        <p:nvCxnSpPr>
          <p:cNvPr id="5" name="Straight Arrow Connector 4"/>
          <p:cNvCxnSpPr/>
          <p:nvPr/>
        </p:nvCxnSpPr>
        <p:spPr bwMode="auto">
          <a:xfrm flipH="1" flipV="1">
            <a:off x="6122894" y="4267200"/>
            <a:ext cx="1295400" cy="14478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1486179643"/>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a:xfrm>
            <a:off x="2102224" y="304800"/>
            <a:ext cx="7772400" cy="4114800"/>
          </a:xfrm>
        </p:spPr>
        <p:txBody>
          <a:bodyPr/>
          <a:lstStyle/>
          <a:p>
            <a:r>
              <a:rPr lang="en-MY" sz="2500">
                <a:solidFill>
                  <a:srgbClr val="FF0000"/>
                </a:solidFill>
                <a:latin typeface="Times New Roman" panose="02020603050405020304" pitchFamily="18" charset="0"/>
                <a:cs typeface="Times New Roman" panose="02020603050405020304" pitchFamily="18" charset="0"/>
              </a:rPr>
              <a:t>personal theory</a:t>
            </a:r>
            <a:r>
              <a:rPr lang="en-MY" sz="2500">
                <a:latin typeface="Times New Roman" panose="02020603050405020304" pitchFamily="18" charset="0"/>
                <a:cs typeface="Times New Roman" panose="02020603050405020304" pitchFamily="18" charset="0"/>
              </a:rPr>
              <a:t> is an individual theory unique to each person, which is individually developed through the experience of putting  professional theories to the test in the practical situation. How each person interprets and adapts their previous learning particularly their reading, understanding and identification of professional theories while they are on the job is potentially their own personal theory.  </a:t>
            </a:r>
            <a:endParaRPr lang="en-MY" sz="2500" dirty="0">
              <a:latin typeface="Times New Roman" panose="02020603050405020304" pitchFamily="18" charset="0"/>
              <a:cs typeface="Times New Roman" panose="02020603050405020304" pitchFamily="18" charset="0"/>
            </a:endParaRPr>
          </a:p>
        </p:txBody>
      </p:sp>
      <p:sp>
        <p:nvSpPr>
          <p:cNvPr id="4" name="Oval 3"/>
          <p:cNvSpPr/>
          <p:nvPr/>
        </p:nvSpPr>
        <p:spPr bwMode="auto">
          <a:xfrm>
            <a:off x="7543800" y="4876800"/>
            <a:ext cx="3048000" cy="19050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a:r>
              <a:rPr lang="en-MY" sz="2000" dirty="0">
                <a:latin typeface="Times New Roman" panose="02020603050405020304" pitchFamily="18" charset="0"/>
                <a:cs typeface="Times New Roman" panose="02020603050405020304" pitchFamily="18" charset="0"/>
              </a:rPr>
              <a:t>belongs to the </a:t>
            </a:r>
          </a:p>
          <a:p>
            <a:pPr algn="ctr"/>
            <a:r>
              <a:rPr lang="en-MY" sz="2000" dirty="0">
                <a:latin typeface="Times New Roman" panose="02020603050405020304" pitchFamily="18" charset="0"/>
                <a:cs typeface="Times New Roman" panose="02020603050405020304" pitchFamily="18" charset="0"/>
              </a:rPr>
              <a:t>domain of the teacher</a:t>
            </a:r>
          </a:p>
        </p:txBody>
      </p:sp>
      <p:cxnSp>
        <p:nvCxnSpPr>
          <p:cNvPr id="9" name="Straight Arrow Connector 8"/>
          <p:cNvCxnSpPr/>
          <p:nvPr/>
        </p:nvCxnSpPr>
        <p:spPr bwMode="auto">
          <a:xfrm flipH="1" flipV="1">
            <a:off x="7086600" y="3429000"/>
            <a:ext cx="1295400" cy="14478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1277984299"/>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smtClean="0"/>
              <a:t>A drawback </a:t>
            </a:r>
            <a:endParaRPr lang="en-MY" dirty="0"/>
          </a:p>
        </p:txBody>
      </p:sp>
      <p:sp>
        <p:nvSpPr>
          <p:cNvPr id="3" name="Content Placeholder 2"/>
          <p:cNvSpPr>
            <a:spLocks noGrp="1"/>
          </p:cNvSpPr>
          <p:nvPr>
            <p:ph idx="1"/>
          </p:nvPr>
        </p:nvSpPr>
        <p:spPr/>
        <p:txBody>
          <a:bodyPr/>
          <a:lstStyle/>
          <a:p>
            <a:r>
              <a:rPr lang="en-MY" sz="2500">
                <a:latin typeface="Times New Roman" panose="02020603050405020304" pitchFamily="18" charset="0"/>
                <a:cs typeface="Times New Roman" panose="02020603050405020304" pitchFamily="18" charset="0"/>
              </a:rPr>
              <a:t>A drawback is that this approach offers only </a:t>
            </a:r>
            <a:r>
              <a:rPr lang="en-MY" sz="2500">
                <a:solidFill>
                  <a:srgbClr val="FF0000"/>
                </a:solidFill>
                <a:latin typeface="Times New Roman" panose="02020603050405020304" pitchFamily="18" charset="0"/>
                <a:cs typeface="Times New Roman" panose="02020603050405020304" pitchFamily="18" charset="0"/>
              </a:rPr>
              <a:t>limited possibilities</a:t>
            </a:r>
            <a:r>
              <a:rPr lang="en-MY" sz="2500">
                <a:latin typeface="Times New Roman" panose="02020603050405020304" pitchFamily="18" charset="0"/>
                <a:cs typeface="Times New Roman" panose="02020603050405020304" pitchFamily="18" charset="0"/>
              </a:rPr>
              <a:t> for practicing teachers because they are not empowered to design their personal theories based on their own experiential knowledge; instead, they are encouraged to develop them by </a:t>
            </a:r>
            <a:r>
              <a:rPr lang="en-MY" sz="2500">
                <a:solidFill>
                  <a:srgbClr val="FF0000"/>
                </a:solidFill>
                <a:latin typeface="Times New Roman" panose="02020603050405020304" pitchFamily="18" charset="0"/>
                <a:cs typeface="Times New Roman" panose="02020603050405020304" pitchFamily="18" charset="0"/>
              </a:rPr>
              <a:t>understanding, interpreting, and testing the professional theories </a:t>
            </a:r>
            <a:r>
              <a:rPr lang="en-MY" sz="2500">
                <a:latin typeface="Times New Roman" panose="02020603050405020304" pitchFamily="18" charset="0"/>
                <a:cs typeface="Times New Roman" panose="02020603050405020304" pitchFamily="18" charset="0"/>
              </a:rPr>
              <a:t>and ideas constructed by outside experts (Kumaravadivelu,</a:t>
            </a:r>
          </a:p>
          <a:p>
            <a:r>
              <a:rPr lang="en-MY" sz="2500">
                <a:latin typeface="Times New Roman" panose="02020603050405020304" pitchFamily="18" charset="0"/>
                <a:cs typeface="Times New Roman" panose="02020603050405020304" pitchFamily="18" charset="0"/>
              </a:rPr>
              <a:t>1999a).</a:t>
            </a:r>
            <a:endParaRPr lang="en-MY" sz="2500" dirty="0">
              <a:latin typeface="Times New Roman" panose="02020603050405020304" pitchFamily="18" charset="0"/>
              <a:cs typeface="Times New Roman" panose="02020603050405020304" pitchFamily="18" charset="0"/>
            </a:endParaRPr>
          </a:p>
        </p:txBody>
      </p:sp>
      <p:sp>
        <p:nvSpPr>
          <p:cNvPr id="4" name="Oval 3"/>
          <p:cNvSpPr/>
          <p:nvPr/>
        </p:nvSpPr>
        <p:spPr bwMode="auto">
          <a:xfrm>
            <a:off x="3048000" y="5410200"/>
            <a:ext cx="3200400" cy="7620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en-MY" sz="2000" dirty="0">
                <a:latin typeface="Times New Roman" panose="02020603050405020304" pitchFamily="18" charset="0"/>
                <a:cs typeface="Times New Roman" panose="02020603050405020304" pitchFamily="18" charset="0"/>
              </a:rPr>
              <a:t>self-construction</a:t>
            </a:r>
          </a:p>
          <a:p>
            <a:pPr fontAlgn="base">
              <a:spcBef>
                <a:spcPct val="0"/>
              </a:spcBef>
              <a:spcAft>
                <a:spcPct val="0"/>
              </a:spcAft>
            </a:pPr>
            <a:endParaRPr lang="en-MY" sz="2400" dirty="0">
              <a:latin typeface="Tahoma" pitchFamily="34" charset="0"/>
            </a:endParaRPr>
          </a:p>
        </p:txBody>
      </p:sp>
      <p:sp>
        <p:nvSpPr>
          <p:cNvPr id="5" name="Oval 4"/>
          <p:cNvSpPr/>
          <p:nvPr/>
        </p:nvSpPr>
        <p:spPr bwMode="auto">
          <a:xfrm>
            <a:off x="7162800" y="5257800"/>
            <a:ext cx="3200400" cy="914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en-MY" sz="2000" dirty="0">
                <a:latin typeface="Times New Roman" panose="02020603050405020304" pitchFamily="18" charset="0"/>
                <a:cs typeface="Times New Roman" panose="02020603050405020304" pitchFamily="18" charset="0"/>
              </a:rPr>
              <a:t>self-conceptualization</a:t>
            </a:r>
          </a:p>
        </p:txBody>
      </p:sp>
      <p:cxnSp>
        <p:nvCxnSpPr>
          <p:cNvPr id="7" name="Straight Connector 6"/>
          <p:cNvCxnSpPr/>
          <p:nvPr/>
        </p:nvCxnSpPr>
        <p:spPr bwMode="auto">
          <a:xfrm>
            <a:off x="4038600" y="5105400"/>
            <a:ext cx="1600200" cy="1371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 name="Straight Connector 7"/>
          <p:cNvCxnSpPr/>
          <p:nvPr/>
        </p:nvCxnSpPr>
        <p:spPr bwMode="auto">
          <a:xfrm flipH="1">
            <a:off x="3733800" y="5029200"/>
            <a:ext cx="1219200" cy="14478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flipH="1">
            <a:off x="8153400" y="5096435"/>
            <a:ext cx="1219200" cy="14478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 name="Straight Connector 10"/>
          <p:cNvCxnSpPr/>
          <p:nvPr/>
        </p:nvCxnSpPr>
        <p:spPr bwMode="auto">
          <a:xfrm>
            <a:off x="7962900" y="5029200"/>
            <a:ext cx="1600200" cy="13716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211731009"/>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i="1" smtClean="0"/>
              <a:t>Teacher’s Theory of Practice</a:t>
            </a:r>
            <a:r>
              <a:rPr lang="en-MY" smtClean="0"/>
              <a:t/>
            </a:r>
            <a:br>
              <a:rPr lang="en-MY" smtClean="0"/>
            </a:br>
            <a:endParaRPr lang="en-MY" dirty="0"/>
          </a:p>
        </p:txBody>
      </p:sp>
      <p:sp>
        <p:nvSpPr>
          <p:cNvPr id="3" name="Content Placeholder 2"/>
          <p:cNvSpPr>
            <a:spLocks noGrp="1"/>
          </p:cNvSpPr>
          <p:nvPr>
            <p:ph idx="1"/>
          </p:nvPr>
        </p:nvSpPr>
        <p:spPr>
          <a:xfrm>
            <a:off x="2133600" y="1600200"/>
            <a:ext cx="8458200" cy="4114800"/>
          </a:xfrm>
        </p:spPr>
        <p:txBody>
          <a:bodyPr>
            <a:normAutofit lnSpcReduction="10000"/>
          </a:bodyPr>
          <a:lstStyle/>
          <a:p>
            <a:r>
              <a:rPr lang="en-MY" sz="2500">
                <a:latin typeface="Times New Roman" panose="02020603050405020304" pitchFamily="18" charset="0"/>
                <a:cs typeface="Times New Roman" panose="02020603050405020304" pitchFamily="18" charset="0"/>
              </a:rPr>
              <a:t>Let’s make a distinction between theory as product and theory as practice </a:t>
            </a:r>
          </a:p>
          <a:p>
            <a:pPr marL="0" indent="0">
              <a:buNone/>
            </a:pPr>
            <a:endParaRPr lang="en-MY" sz="2500">
              <a:latin typeface="Times New Roman" panose="02020603050405020304" pitchFamily="18" charset="0"/>
              <a:cs typeface="Times New Roman" panose="02020603050405020304" pitchFamily="18" charset="0"/>
            </a:endParaRPr>
          </a:p>
          <a:p>
            <a:r>
              <a:rPr lang="en-MY" sz="2500">
                <a:solidFill>
                  <a:srgbClr val="FF0000"/>
                </a:solidFill>
                <a:latin typeface="Times New Roman" panose="02020603050405020304" pitchFamily="18" charset="0"/>
                <a:cs typeface="Times New Roman" panose="02020603050405020304" pitchFamily="18" charset="0"/>
              </a:rPr>
              <a:t>Theory as product: </a:t>
            </a:r>
            <a:r>
              <a:rPr lang="en-MY" sz="2500">
                <a:latin typeface="Times New Roman" panose="02020603050405020304" pitchFamily="18" charset="0"/>
                <a:cs typeface="Times New Roman" panose="02020603050405020304" pitchFamily="18" charset="0"/>
              </a:rPr>
              <a:t>the content knowledge of one’s discipline;</a:t>
            </a:r>
          </a:p>
          <a:p>
            <a:r>
              <a:rPr lang="en-MY" sz="2500">
                <a:solidFill>
                  <a:srgbClr val="FF0000"/>
                </a:solidFill>
                <a:latin typeface="Times New Roman" panose="02020603050405020304" pitchFamily="18" charset="0"/>
                <a:cs typeface="Times New Roman" panose="02020603050405020304" pitchFamily="18" charset="0"/>
              </a:rPr>
              <a:t>Theory as process: </a:t>
            </a:r>
            <a:r>
              <a:rPr lang="en-MY" sz="2500">
                <a:latin typeface="Times New Roman" panose="02020603050405020304" pitchFamily="18" charset="0"/>
                <a:cs typeface="Times New Roman" panose="02020603050405020304" pitchFamily="18" charset="0"/>
              </a:rPr>
              <a:t>the intellectual activity needed to theorize</a:t>
            </a:r>
          </a:p>
          <a:p>
            <a:endParaRPr lang="en-MY" sz="2500">
              <a:latin typeface="Times New Roman" panose="02020603050405020304" pitchFamily="18" charset="0"/>
              <a:cs typeface="Times New Roman" panose="02020603050405020304" pitchFamily="18" charset="0"/>
            </a:endParaRPr>
          </a:p>
          <a:p>
            <a:r>
              <a:rPr lang="en-MY" sz="2500">
                <a:latin typeface="Times New Roman" panose="02020603050405020304" pitchFamily="18" charset="0"/>
                <a:cs typeface="Times New Roman" panose="02020603050405020304" pitchFamily="18" charset="0"/>
              </a:rPr>
              <a:t>Alexander uses the term </a:t>
            </a:r>
            <a:r>
              <a:rPr lang="en-MY" sz="2500" i="1">
                <a:solidFill>
                  <a:srgbClr val="FF0000"/>
                </a:solidFill>
                <a:latin typeface="Times New Roman" panose="02020603050405020304" pitchFamily="18" charset="0"/>
                <a:cs typeface="Times New Roman" panose="02020603050405020304" pitchFamily="18" charset="0"/>
              </a:rPr>
              <a:t>theorizing</a:t>
            </a:r>
            <a:r>
              <a:rPr lang="en-MY" sz="2500" i="1">
                <a:latin typeface="Times New Roman" panose="02020603050405020304" pitchFamily="18" charset="0"/>
                <a:cs typeface="Times New Roman" panose="02020603050405020304" pitchFamily="18" charset="0"/>
              </a:rPr>
              <a:t> </a:t>
            </a:r>
            <a:r>
              <a:rPr lang="en-MY" sz="2500">
                <a:latin typeface="Times New Roman" panose="02020603050405020304" pitchFamily="18" charset="0"/>
                <a:cs typeface="Times New Roman" panose="02020603050405020304" pitchFamily="18" charset="0"/>
              </a:rPr>
              <a:t>to refer to theory as intellectual activity. Theorizing as an intellectual activity, then, is not confined to theorists alone; it is something teachers should be enabled to do as well.</a:t>
            </a:r>
            <a:endParaRPr lang="en-MY"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8496907"/>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a:xfrm>
            <a:off x="2133600" y="1905000"/>
            <a:ext cx="8534400" cy="4114800"/>
          </a:xfrm>
        </p:spPr>
        <p:txBody>
          <a:bodyPr/>
          <a:lstStyle/>
          <a:p>
            <a:r>
              <a:rPr lang="en-MY" sz="2500">
                <a:latin typeface="Times New Roman" panose="02020603050405020304" pitchFamily="18" charset="0"/>
                <a:cs typeface="Times New Roman" panose="02020603050405020304" pitchFamily="18" charset="0"/>
              </a:rPr>
              <a:t>teacher’s theory of practice should be based on different types of </a:t>
            </a:r>
            <a:r>
              <a:rPr lang="en-MY" sz="2500">
                <a:solidFill>
                  <a:srgbClr val="FF0000"/>
                </a:solidFill>
                <a:latin typeface="Times New Roman" panose="02020603050405020304" pitchFamily="18" charset="0"/>
                <a:cs typeface="Times New Roman" panose="02020603050405020304" pitchFamily="18" charset="0"/>
              </a:rPr>
              <a:t>knowledge</a:t>
            </a:r>
            <a:r>
              <a:rPr lang="en-MY" sz="2500">
                <a:latin typeface="Times New Roman" panose="02020603050405020304" pitchFamily="18" charset="0"/>
                <a:cs typeface="Times New Roman" panose="02020603050405020304" pitchFamily="18" charset="0"/>
              </a:rPr>
              <a:t>: </a:t>
            </a:r>
          </a:p>
          <a:p>
            <a:r>
              <a:rPr lang="en-MY" sz="2500">
                <a:latin typeface="Times New Roman" panose="02020603050405020304" pitchFamily="18" charset="0"/>
                <a:cs typeface="Times New Roman" panose="02020603050405020304" pitchFamily="18" charset="0"/>
              </a:rPr>
              <a:t>(a) speculative theory (conceptualized by thinkers in the field</a:t>
            </a:r>
          </a:p>
          <a:p>
            <a:r>
              <a:rPr lang="en-MY" sz="2500">
                <a:latin typeface="Times New Roman" panose="02020603050405020304" pitchFamily="18" charset="0"/>
                <a:cs typeface="Times New Roman" panose="02020603050405020304" pitchFamily="18" charset="0"/>
              </a:rPr>
              <a:t>(b) the findings of empirical research</a:t>
            </a:r>
          </a:p>
          <a:p>
            <a:r>
              <a:rPr lang="en-MY" sz="2500">
                <a:latin typeface="Times New Roman" panose="02020603050405020304" pitchFamily="18" charset="0"/>
                <a:cs typeface="Times New Roman" panose="02020603050405020304" pitchFamily="18" charset="0"/>
              </a:rPr>
              <a:t>(c) the experiential knowledge of practicing teachers.</a:t>
            </a:r>
            <a:endParaRPr lang="en-MY" sz="2500" dirty="0">
              <a:latin typeface="Times New Roman" panose="02020603050405020304" pitchFamily="18" charset="0"/>
              <a:cs typeface="Times New Roman" panose="02020603050405020304" pitchFamily="18" charset="0"/>
            </a:endParaRPr>
          </a:p>
        </p:txBody>
      </p:sp>
      <p:sp>
        <p:nvSpPr>
          <p:cNvPr id="4" name="Oval 3"/>
          <p:cNvSpPr/>
          <p:nvPr/>
        </p:nvSpPr>
        <p:spPr bwMode="auto">
          <a:xfrm>
            <a:off x="5410200" y="4419600"/>
            <a:ext cx="49530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a:r>
              <a:rPr lang="en-MY" sz="1700" dirty="0">
                <a:latin typeface="Times New Roman" panose="02020603050405020304" pitchFamily="18" charset="0"/>
                <a:cs typeface="Times New Roman" panose="02020603050405020304" pitchFamily="18" charset="0"/>
              </a:rPr>
              <a:t>“concentrate less on </a:t>
            </a:r>
            <a:r>
              <a:rPr lang="en-MY" sz="1700" dirty="0">
                <a:solidFill>
                  <a:srgbClr val="FF0000"/>
                </a:solidFill>
                <a:latin typeface="Times New Roman" panose="02020603050405020304" pitchFamily="18" charset="0"/>
                <a:cs typeface="Times New Roman" panose="02020603050405020304" pitchFamily="18" charset="0"/>
              </a:rPr>
              <a:t>what</a:t>
            </a:r>
            <a:r>
              <a:rPr lang="en-MY" sz="1700" dirty="0">
                <a:latin typeface="Times New Roman" panose="02020603050405020304" pitchFamily="18" charset="0"/>
                <a:cs typeface="Times New Roman" panose="02020603050405020304" pitchFamily="18" charset="0"/>
              </a:rPr>
              <a:t> teachers should know, </a:t>
            </a:r>
          </a:p>
          <a:p>
            <a:pPr algn="ctr"/>
            <a:r>
              <a:rPr lang="en-MY" sz="1700" dirty="0">
                <a:latin typeface="Times New Roman" panose="02020603050405020304" pitchFamily="18" charset="0"/>
                <a:cs typeface="Times New Roman" panose="02020603050405020304" pitchFamily="18" charset="0"/>
              </a:rPr>
              <a:t>and more on </a:t>
            </a:r>
            <a:r>
              <a:rPr lang="en-MY" sz="1700" dirty="0">
                <a:solidFill>
                  <a:srgbClr val="FF0000"/>
                </a:solidFill>
                <a:latin typeface="Times New Roman" panose="02020603050405020304" pitchFamily="18" charset="0"/>
                <a:cs typeface="Times New Roman" panose="02020603050405020304" pitchFamily="18" charset="0"/>
              </a:rPr>
              <a:t>how</a:t>
            </a:r>
            <a:r>
              <a:rPr lang="en-MY" sz="1700" dirty="0">
                <a:latin typeface="Times New Roman" panose="02020603050405020304" pitchFamily="18" charset="0"/>
                <a:cs typeface="Times New Roman" panose="02020603050405020304" pitchFamily="18" charset="0"/>
              </a:rPr>
              <a:t> they might</a:t>
            </a:r>
          </a:p>
          <a:p>
            <a:pPr algn="ctr"/>
            <a:r>
              <a:rPr lang="en-MY" sz="1700" dirty="0">
                <a:latin typeface="Times New Roman" panose="02020603050405020304" pitchFamily="18" charset="0"/>
                <a:cs typeface="Times New Roman" panose="02020603050405020304" pitchFamily="18" charset="0"/>
              </a:rPr>
              <a:t>think”</a:t>
            </a:r>
          </a:p>
        </p:txBody>
      </p:sp>
    </p:spTree>
    <p:extLst>
      <p:ext uri="{BB962C8B-B14F-4D97-AF65-F5344CB8AC3E}">
        <p14:creationId xmlns:p14="http://schemas.microsoft.com/office/powerpoint/2010/main" val="1057875828"/>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smtClean="0"/>
              <a:t>Donald McIntyre (1993)</a:t>
            </a:r>
            <a:br>
              <a:rPr lang="en-MY" smtClean="0"/>
            </a:br>
            <a:r>
              <a:rPr lang="en-MY" smtClean="0"/>
              <a:t>differentiates three levels of theorizing</a:t>
            </a:r>
            <a:endParaRPr lang="en-MY" dirty="0"/>
          </a:p>
        </p:txBody>
      </p:sp>
      <p:sp>
        <p:nvSpPr>
          <p:cNvPr id="3" name="Content Placeholder 2"/>
          <p:cNvSpPr>
            <a:spLocks noGrp="1"/>
          </p:cNvSpPr>
          <p:nvPr>
            <p:ph idx="1"/>
          </p:nvPr>
        </p:nvSpPr>
        <p:spPr/>
        <p:txBody>
          <a:bodyPr/>
          <a:lstStyle/>
          <a:p>
            <a:pPr marL="0" indent="0">
              <a:buNone/>
            </a:pPr>
            <a:r>
              <a:rPr lang="en-MY" sz="2000" i="1">
                <a:solidFill>
                  <a:srgbClr val="FF0000"/>
                </a:solidFill>
                <a:latin typeface="Times New Roman" panose="02020603050405020304" pitchFamily="18" charset="0"/>
                <a:cs typeface="Times New Roman" panose="02020603050405020304" pitchFamily="18" charset="0"/>
              </a:rPr>
              <a:t>technical</a:t>
            </a:r>
            <a:r>
              <a:rPr lang="en-MY" sz="2000" i="1">
                <a:latin typeface="Times New Roman" panose="02020603050405020304" pitchFamily="18" charset="0"/>
                <a:cs typeface="Times New Roman" panose="02020603050405020304" pitchFamily="18" charset="0"/>
              </a:rPr>
              <a:t> </a:t>
            </a:r>
            <a:r>
              <a:rPr lang="en-MY" sz="2000">
                <a:latin typeface="Times New Roman" panose="02020603050405020304" pitchFamily="18" charset="0"/>
                <a:cs typeface="Times New Roman" panose="02020603050405020304" pitchFamily="18" charset="0"/>
              </a:rPr>
              <a:t>level: teacher theorizing is concerned with the effective achievement of short-term, classroom-centered in-structional goals. Teachers are content with using ideas generated by outside experts and exercises designed by textbook writers.</a:t>
            </a:r>
          </a:p>
          <a:p>
            <a:pPr marL="0" indent="0">
              <a:buNone/>
            </a:pPr>
            <a:endParaRPr lang="en-MY" sz="2000">
              <a:latin typeface="Times New Roman" panose="02020603050405020304" pitchFamily="18" charset="0"/>
              <a:cs typeface="Times New Roman" panose="02020603050405020304" pitchFamily="18" charset="0"/>
            </a:endParaRPr>
          </a:p>
          <a:p>
            <a:pPr marL="0" indent="0">
              <a:buNone/>
            </a:pPr>
            <a:endParaRPr lang="en-MY" sz="2000">
              <a:latin typeface="Times New Roman" panose="02020603050405020304" pitchFamily="18" charset="0"/>
              <a:cs typeface="Times New Roman" panose="02020603050405020304" pitchFamily="18" charset="0"/>
            </a:endParaRPr>
          </a:p>
          <a:p>
            <a:pPr marL="0" indent="0">
              <a:buNone/>
            </a:pPr>
            <a:r>
              <a:rPr lang="en-MY" sz="2000" i="1">
                <a:solidFill>
                  <a:srgbClr val="FF0000"/>
                </a:solidFill>
                <a:latin typeface="Times New Roman" panose="02020603050405020304" pitchFamily="18" charset="0"/>
                <a:cs typeface="Times New Roman" panose="02020603050405020304" pitchFamily="18" charset="0"/>
              </a:rPr>
              <a:t>practical</a:t>
            </a:r>
            <a:r>
              <a:rPr lang="en-MY" sz="2000" i="1">
                <a:latin typeface="Times New Roman" panose="02020603050405020304" pitchFamily="18" charset="0"/>
                <a:cs typeface="Times New Roman" panose="02020603050405020304" pitchFamily="18" charset="0"/>
              </a:rPr>
              <a:t> </a:t>
            </a:r>
            <a:r>
              <a:rPr lang="en-MY" sz="2000">
                <a:latin typeface="Times New Roman" panose="02020603050405020304" pitchFamily="18" charset="0"/>
                <a:cs typeface="Times New Roman" panose="02020603050405020304" pitchFamily="18" charset="0"/>
              </a:rPr>
              <a:t>level: teacher theorizing is concerned with the assumptions, values, and consequences with which classroom activities are linked. At this level of practical reflectivity, teachers not only articulate their criteria for developing and evaluating their own practice but also engage in extensive theorizing about the nature of their subjects, their students, and learning/teaching processes.</a:t>
            </a:r>
            <a:endParaRPr lang="en-MY"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5053283"/>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pPr marL="0" indent="0">
              <a:buNone/>
            </a:pPr>
            <a:r>
              <a:rPr lang="en-MY" sz="2000" i="1">
                <a:solidFill>
                  <a:srgbClr val="FF0000"/>
                </a:solidFill>
                <a:latin typeface="Times New Roman" panose="02020603050405020304" pitchFamily="18" charset="0"/>
                <a:cs typeface="Times New Roman" panose="02020603050405020304" pitchFamily="18" charset="0"/>
              </a:rPr>
              <a:t>critical </a:t>
            </a:r>
            <a:r>
              <a:rPr lang="en-MY" sz="2000">
                <a:solidFill>
                  <a:srgbClr val="FF0000"/>
                </a:solidFill>
                <a:latin typeface="Times New Roman" panose="02020603050405020304" pitchFamily="18" charset="0"/>
                <a:cs typeface="Times New Roman" panose="02020603050405020304" pitchFamily="18" charset="0"/>
              </a:rPr>
              <a:t>or </a:t>
            </a:r>
            <a:r>
              <a:rPr lang="en-MY" sz="2000" i="1">
                <a:solidFill>
                  <a:srgbClr val="FF0000"/>
                </a:solidFill>
                <a:latin typeface="Times New Roman" panose="02020603050405020304" pitchFamily="18" charset="0"/>
                <a:cs typeface="Times New Roman" panose="02020603050405020304" pitchFamily="18" charset="0"/>
              </a:rPr>
              <a:t>emancipatory </a:t>
            </a:r>
            <a:r>
              <a:rPr lang="en-MY" sz="2000">
                <a:latin typeface="Times New Roman" panose="02020603050405020304" pitchFamily="18" charset="0"/>
                <a:cs typeface="Times New Roman" panose="02020603050405020304" pitchFamily="18" charset="0"/>
              </a:rPr>
              <a:t>level: teacher theorizing is concerned with wider ethical, social, historical, and political issues, including the institutional and societal forces which may constrain the teacher’s freedom of action to design an effective theory of practice.</a:t>
            </a:r>
          </a:p>
          <a:p>
            <a:pPr marL="0" indent="0">
              <a:buNone/>
            </a:pPr>
            <a:endParaRPr lang="en-MY" sz="2000">
              <a:latin typeface="Times New Roman" panose="02020603050405020304" pitchFamily="18" charset="0"/>
              <a:cs typeface="Times New Roman" panose="02020603050405020304" pitchFamily="18" charset="0"/>
            </a:endParaRPr>
          </a:p>
          <a:p>
            <a:pPr marL="0" indent="0">
              <a:buNone/>
            </a:pPr>
            <a:endParaRPr lang="en-MY" sz="2000">
              <a:latin typeface="Times New Roman" panose="02020603050405020304" pitchFamily="18" charset="0"/>
              <a:cs typeface="Times New Roman" panose="02020603050405020304" pitchFamily="18" charset="0"/>
            </a:endParaRPr>
          </a:p>
          <a:p>
            <a:pPr marL="0" indent="0">
              <a:buNone/>
            </a:pPr>
            <a:r>
              <a:rPr lang="en-MY" sz="2000">
                <a:latin typeface="Times New Roman" panose="02020603050405020304" pitchFamily="18" charset="0"/>
                <a:cs typeface="Times New Roman" panose="02020603050405020304" pitchFamily="18" charset="0"/>
              </a:rPr>
              <a:t>Levels of theorizing 			teacher roles</a:t>
            </a:r>
            <a:endParaRPr lang="en-MY" sz="2000" dirty="0">
              <a:latin typeface="Times New Roman" panose="02020603050405020304" pitchFamily="18" charset="0"/>
              <a:cs typeface="Times New Roman" panose="02020603050405020304" pitchFamily="18" charset="0"/>
            </a:endParaRPr>
          </a:p>
        </p:txBody>
      </p:sp>
      <p:sp>
        <p:nvSpPr>
          <p:cNvPr id="4" name="Right Arrow 3"/>
          <p:cNvSpPr/>
          <p:nvPr/>
        </p:nvSpPr>
        <p:spPr bwMode="auto">
          <a:xfrm>
            <a:off x="4800600" y="4038600"/>
            <a:ext cx="2057400" cy="6096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endParaRPr lang="en-MY" sz="2400">
              <a:latin typeface="Tahoma" pitchFamily="34" charset="0"/>
            </a:endParaRPr>
          </a:p>
        </p:txBody>
      </p:sp>
    </p:spTree>
    <p:extLst>
      <p:ext uri="{BB962C8B-B14F-4D97-AF65-F5344CB8AC3E}">
        <p14:creationId xmlns:p14="http://schemas.microsoft.com/office/powerpoint/2010/main" val="1966994732"/>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133600" y="990600"/>
            <a:ext cx="7772400" cy="4419600"/>
          </a:xfrm>
        </p:spPr>
        <p:txBody>
          <a:bodyPr/>
          <a:lstStyle/>
          <a:p>
            <a:endParaRPr lang="en-MY" sz="2400">
              <a:latin typeface="Times New Roman" panose="02020603050405020304" pitchFamily="18" charset="0"/>
              <a:cs typeface="Times New Roman" panose="02020603050405020304" pitchFamily="18" charset="0"/>
            </a:endParaRPr>
          </a:p>
          <a:p>
            <a:r>
              <a:rPr lang="en-MY" sz="2400">
                <a:latin typeface="Times New Roman" panose="02020603050405020304" pitchFamily="18" charset="0"/>
                <a:cs typeface="Times New Roman" panose="02020603050405020304" pitchFamily="18" charset="0"/>
              </a:rPr>
              <a:t>Hansen (1995) characterized teaching as a vocation </a:t>
            </a:r>
          </a:p>
          <a:p>
            <a:r>
              <a:rPr lang="en-MY" sz="2400">
                <a:latin typeface="Times New Roman" panose="02020603050405020304" pitchFamily="18" charset="0"/>
                <a:cs typeface="Times New Roman" panose="02020603050405020304" pitchFamily="18" charset="0"/>
              </a:rPr>
              <a:t>Latin root </a:t>
            </a:r>
            <a:r>
              <a:rPr lang="en-MY" sz="2400" i="1">
                <a:latin typeface="Times New Roman" panose="02020603050405020304" pitchFamily="18" charset="0"/>
                <a:cs typeface="Times New Roman" panose="02020603050405020304" pitchFamily="18" charset="0"/>
              </a:rPr>
              <a:t>vocare, </a:t>
            </a:r>
            <a:r>
              <a:rPr lang="en-MY" sz="2400">
                <a:latin typeface="Times New Roman" panose="02020603050405020304" pitchFamily="18" charset="0"/>
                <a:cs typeface="Times New Roman" panose="02020603050405020304" pitchFamily="18" charset="0"/>
              </a:rPr>
              <a:t>meaning “to call,”</a:t>
            </a:r>
          </a:p>
          <a:p>
            <a:r>
              <a:rPr lang="en-MY" sz="2400">
                <a:latin typeface="Times New Roman" panose="02020603050405020304" pitchFamily="18" charset="0"/>
                <a:cs typeface="Times New Roman" panose="02020603050405020304" pitchFamily="18" charset="0"/>
              </a:rPr>
              <a:t>teaching as a vocation “comprises a form of public service to others that at the same time provides the individual a sense of identity and personal fulfilment”</a:t>
            </a:r>
            <a:endParaRPr lang="en-MY" sz="2400" dirty="0">
              <a:latin typeface="Times New Roman" panose="02020603050405020304" pitchFamily="18" charset="0"/>
              <a:cs typeface="Times New Roman" panose="02020603050405020304" pitchFamily="18" charset="0"/>
            </a:endParaRPr>
          </a:p>
        </p:txBody>
      </p:sp>
      <p:pic>
        <p:nvPicPr>
          <p:cNvPr id="4" name="Content Placeholder 1"/>
          <p:cNvPicPr>
            <a:picLocks noChangeAspect="1"/>
          </p:cNvPicPr>
          <p:nvPr/>
        </p:nvPicPr>
        <p:blipFill>
          <a:blip r:embed="rId2"/>
          <a:stretch>
            <a:fillRect/>
          </a:stretch>
        </p:blipFill>
        <p:spPr bwMode="auto">
          <a:xfrm>
            <a:off x="7620000" y="3962400"/>
            <a:ext cx="2725678" cy="4002894"/>
          </a:xfrm>
          <a:prstGeom prst="rect">
            <a:avLst/>
          </a:prstGeom>
          <a:noFill/>
          <a:ln w="9525">
            <a:noFill/>
            <a:miter lim="800000"/>
            <a:headEnd/>
            <a:tailEnd/>
          </a:ln>
          <a:effectLst/>
        </p:spPr>
      </p:pic>
    </p:spTree>
    <p:extLst>
      <p:ext uri="{BB962C8B-B14F-4D97-AF65-F5344CB8AC3E}">
        <p14:creationId xmlns:p14="http://schemas.microsoft.com/office/powerpoint/2010/main" val="2230346564"/>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057400" y="1600200"/>
            <a:ext cx="8153400" cy="4419600"/>
          </a:xfrm>
        </p:spPr>
        <p:txBody>
          <a:bodyPr/>
          <a:lstStyle/>
          <a:p>
            <a:r>
              <a:rPr lang="en-MY" sz="2000">
                <a:latin typeface="Times New Roman" panose="02020603050405020304" pitchFamily="18" charset="0"/>
                <a:cs typeface="Times New Roman" panose="02020603050405020304" pitchFamily="18" charset="0"/>
              </a:rPr>
              <a:t>a </a:t>
            </a:r>
            <a:r>
              <a:rPr lang="en-MY" sz="2000" i="1">
                <a:solidFill>
                  <a:srgbClr val="FF0000"/>
                </a:solidFill>
                <a:latin typeface="Times New Roman" panose="02020603050405020304" pitchFamily="18" charset="0"/>
                <a:cs typeface="Times New Roman" panose="02020603050405020304" pitchFamily="18" charset="0"/>
              </a:rPr>
              <a:t>job</a:t>
            </a:r>
            <a:r>
              <a:rPr lang="en-MY" sz="2000" i="1">
                <a:latin typeface="Times New Roman" panose="02020603050405020304" pitchFamily="18" charset="0"/>
                <a:cs typeface="Times New Roman" panose="02020603050405020304" pitchFamily="18" charset="0"/>
              </a:rPr>
              <a:t> </a:t>
            </a:r>
            <a:r>
              <a:rPr lang="en-MY" sz="2000">
                <a:latin typeface="Times New Roman" panose="02020603050405020304" pitchFamily="18" charset="0"/>
                <a:cs typeface="Times New Roman" panose="02020603050405020304" pitchFamily="18" charset="0"/>
              </a:rPr>
              <a:t>is an activity that provides sustenance or survival. It comprises highly repetitive tasks that are not defined and developed by those performing them.</a:t>
            </a:r>
          </a:p>
          <a:p>
            <a:r>
              <a:rPr lang="en-MY" sz="2000" i="1">
                <a:solidFill>
                  <a:srgbClr val="FF0000"/>
                </a:solidFill>
                <a:latin typeface="Times New Roman" panose="02020603050405020304" pitchFamily="18" charset="0"/>
                <a:cs typeface="Times New Roman" panose="02020603050405020304" pitchFamily="18" charset="0"/>
              </a:rPr>
              <a:t>vocation</a:t>
            </a:r>
            <a:r>
              <a:rPr lang="en-MY" sz="2000" i="1">
                <a:latin typeface="Times New Roman" panose="02020603050405020304" pitchFamily="18" charset="0"/>
                <a:cs typeface="Times New Roman" panose="02020603050405020304" pitchFamily="18" charset="0"/>
              </a:rPr>
              <a:t> </a:t>
            </a:r>
            <a:r>
              <a:rPr lang="en-MY" sz="2000">
                <a:latin typeface="Times New Roman" panose="02020603050405020304" pitchFamily="18" charset="0"/>
                <a:cs typeface="Times New Roman" panose="02020603050405020304" pitchFamily="18" charset="0"/>
              </a:rPr>
              <a:t>goes well beyond sustenance and survival; it guarantees </a:t>
            </a:r>
            <a:r>
              <a:rPr lang="en-MY" sz="2000" u="sng">
                <a:latin typeface="Times New Roman" panose="02020603050405020304" pitchFamily="18" charset="0"/>
                <a:cs typeface="Times New Roman" panose="02020603050405020304" pitchFamily="18" charset="0"/>
              </a:rPr>
              <a:t>personal autonomy and personal significance</a:t>
            </a:r>
            <a:r>
              <a:rPr lang="en-MY" sz="2000">
                <a:latin typeface="Times New Roman" panose="02020603050405020304" pitchFamily="18" charset="0"/>
                <a:cs typeface="Times New Roman" panose="02020603050405020304" pitchFamily="18" charset="0"/>
              </a:rPr>
              <a:t>.</a:t>
            </a:r>
          </a:p>
          <a:p>
            <a:r>
              <a:rPr lang="en-MY" sz="2000" i="1">
                <a:solidFill>
                  <a:srgbClr val="FF0000"/>
                </a:solidFill>
                <a:latin typeface="Times New Roman" panose="02020603050405020304" pitchFamily="18" charset="0"/>
                <a:cs typeface="Times New Roman" panose="02020603050405020304" pitchFamily="18" charset="0"/>
              </a:rPr>
              <a:t>work</a:t>
            </a:r>
            <a:r>
              <a:rPr lang="en-MY" sz="2000" i="1">
                <a:latin typeface="Times New Roman" panose="02020603050405020304" pitchFamily="18" charset="0"/>
                <a:cs typeface="Times New Roman" panose="02020603050405020304" pitchFamily="18" charset="0"/>
              </a:rPr>
              <a:t> </a:t>
            </a:r>
            <a:r>
              <a:rPr lang="en-MY" sz="2000">
                <a:latin typeface="Times New Roman" panose="02020603050405020304" pitchFamily="18" charset="0"/>
                <a:cs typeface="Times New Roman" panose="02020603050405020304" pitchFamily="18" charset="0"/>
              </a:rPr>
              <a:t>may ensure personal autonomy and can therefore yield genuine personal meaning but, unlike vocation, it need not imply being of service to others.</a:t>
            </a:r>
          </a:p>
          <a:p>
            <a:r>
              <a:rPr lang="en-MY" sz="2000">
                <a:latin typeface="Times New Roman" panose="02020603050405020304" pitchFamily="18" charset="0"/>
                <a:cs typeface="Times New Roman" panose="02020603050405020304" pitchFamily="18" charset="0"/>
              </a:rPr>
              <a:t>a </a:t>
            </a:r>
            <a:r>
              <a:rPr lang="en-MY" sz="2000" i="1">
                <a:solidFill>
                  <a:srgbClr val="FF0000"/>
                </a:solidFill>
                <a:latin typeface="Times New Roman" panose="02020603050405020304" pitchFamily="18" charset="0"/>
                <a:cs typeface="Times New Roman" panose="02020603050405020304" pitchFamily="18" charset="0"/>
              </a:rPr>
              <a:t>career</a:t>
            </a:r>
            <a:r>
              <a:rPr lang="en-MY" sz="2000" i="1">
                <a:latin typeface="Times New Roman" panose="02020603050405020304" pitchFamily="18" charset="0"/>
                <a:cs typeface="Times New Roman" panose="02020603050405020304" pitchFamily="18" charset="0"/>
              </a:rPr>
              <a:t> </a:t>
            </a:r>
            <a:r>
              <a:rPr lang="en-MY" sz="2000">
                <a:latin typeface="Times New Roman" panose="02020603050405020304" pitchFamily="18" charset="0"/>
                <a:cs typeface="Times New Roman" panose="02020603050405020304" pitchFamily="18" charset="0"/>
              </a:rPr>
              <a:t>describes a long-term involvement in a particular activity but differs from vocation in similar ways that job and work do, that is, it need not provide personal fulfilment, a sense of identity, nor a public service.</a:t>
            </a:r>
            <a:endParaRPr lang="fa-I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1419850"/>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362200" y="1600200"/>
            <a:ext cx="7772400" cy="4419600"/>
          </a:xfrm>
        </p:spPr>
        <p:txBody>
          <a:bodyPr/>
          <a:lstStyle/>
          <a:p>
            <a:r>
              <a:rPr lang="en-MY" sz="2000">
                <a:latin typeface="Times New Roman" panose="02020603050405020304" pitchFamily="18" charset="0"/>
                <a:cs typeface="Times New Roman" panose="02020603050405020304" pitchFamily="18" charset="0"/>
              </a:rPr>
              <a:t>an </a:t>
            </a:r>
            <a:r>
              <a:rPr lang="en-MY" sz="2000" i="1">
                <a:solidFill>
                  <a:srgbClr val="FF0000"/>
                </a:solidFill>
                <a:latin typeface="Times New Roman" panose="02020603050405020304" pitchFamily="18" charset="0"/>
                <a:cs typeface="Times New Roman" panose="02020603050405020304" pitchFamily="18" charset="0"/>
              </a:rPr>
              <a:t>occupation</a:t>
            </a:r>
            <a:r>
              <a:rPr lang="en-MY" sz="2000" i="1">
                <a:latin typeface="Times New Roman" panose="02020603050405020304" pitchFamily="18" charset="0"/>
                <a:cs typeface="Times New Roman" panose="02020603050405020304" pitchFamily="18" charset="0"/>
              </a:rPr>
              <a:t> </a:t>
            </a:r>
            <a:r>
              <a:rPr lang="en-MY" sz="2000">
                <a:latin typeface="Times New Roman" panose="02020603050405020304" pitchFamily="18" charset="0"/>
                <a:cs typeface="Times New Roman" panose="02020603050405020304" pitchFamily="18" charset="0"/>
              </a:rPr>
              <a:t>is an endeavour harboured within a society’s economic, social, and political system, but persons can have occupations that do not entail a sense of calling in the same way vocations do.</a:t>
            </a:r>
          </a:p>
          <a:p>
            <a:endParaRPr lang="en-MY" sz="2000">
              <a:latin typeface="Times New Roman" panose="02020603050405020304" pitchFamily="18" charset="0"/>
              <a:cs typeface="Times New Roman" panose="02020603050405020304" pitchFamily="18" charset="0"/>
            </a:endParaRPr>
          </a:p>
          <a:p>
            <a:r>
              <a:rPr lang="en-MY" sz="2000">
                <a:latin typeface="Times New Roman" panose="02020603050405020304" pitchFamily="18" charset="0"/>
                <a:cs typeface="Times New Roman" panose="02020603050405020304" pitchFamily="18" charset="0"/>
              </a:rPr>
              <a:t>a </a:t>
            </a:r>
            <a:r>
              <a:rPr lang="en-MY" sz="2000" i="1">
                <a:solidFill>
                  <a:srgbClr val="FF0000"/>
                </a:solidFill>
                <a:latin typeface="Times New Roman" panose="02020603050405020304" pitchFamily="18" charset="0"/>
                <a:cs typeface="Times New Roman" panose="02020603050405020304" pitchFamily="18" charset="0"/>
              </a:rPr>
              <a:t>profession</a:t>
            </a:r>
            <a:r>
              <a:rPr lang="en-MY" sz="2000" i="1">
                <a:latin typeface="Times New Roman" panose="02020603050405020304" pitchFamily="18" charset="0"/>
                <a:cs typeface="Times New Roman" panose="02020603050405020304" pitchFamily="18" charset="0"/>
              </a:rPr>
              <a:t> </a:t>
            </a:r>
            <a:r>
              <a:rPr lang="en-MY" sz="2000">
                <a:latin typeface="Times New Roman" panose="02020603050405020304" pitchFamily="18" charset="0"/>
                <a:cs typeface="Times New Roman" panose="02020603050405020304" pitchFamily="18" charset="0"/>
              </a:rPr>
              <a:t>broadens the idea of an occupation by emphasizing the expertise and the social contribution that persons in an occupation render to society. However, </a:t>
            </a:r>
            <a:r>
              <a:rPr lang="en-MY" sz="2000">
                <a:solidFill>
                  <a:srgbClr val="FF0000"/>
                </a:solidFill>
                <a:latin typeface="Times New Roman" panose="02020603050405020304" pitchFamily="18" charset="0"/>
                <a:cs typeface="Times New Roman" panose="02020603050405020304" pitchFamily="18" charset="0"/>
              </a:rPr>
              <a:t>profession differs from vocation </a:t>
            </a:r>
            <a:r>
              <a:rPr lang="en-MY" sz="2000">
                <a:latin typeface="Times New Roman" panose="02020603050405020304" pitchFamily="18" charset="0"/>
                <a:cs typeface="Times New Roman" panose="02020603050405020304" pitchFamily="18" charset="0"/>
              </a:rPr>
              <a:t>in two important ways. </a:t>
            </a:r>
          </a:p>
          <a:p>
            <a:pPr lvl="1"/>
            <a:r>
              <a:rPr lang="en-MY" sz="1600">
                <a:latin typeface="Times New Roman" panose="02020603050405020304" pitchFamily="18" charset="0"/>
                <a:cs typeface="Times New Roman" panose="02020603050405020304" pitchFamily="18" charset="0"/>
              </a:rPr>
              <a:t>First, persons can conduct  themselves professionally but not regard the work as a calling, and can derive their sense of identity and personal fulfillment elsewhere. </a:t>
            </a:r>
          </a:p>
          <a:p>
            <a:pPr lvl="1"/>
            <a:r>
              <a:rPr lang="en-MY" sz="1600">
                <a:latin typeface="Times New Roman" panose="02020603050405020304" pitchFamily="18" charset="0"/>
                <a:cs typeface="Times New Roman" panose="02020603050405020304" pitchFamily="18" charset="0"/>
              </a:rPr>
              <a:t>Second, perks such as public recognition and rewards normally associated with professions run counter to personal and moral dimensions of vocations.</a:t>
            </a:r>
            <a:endParaRPr lang="fa-I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8015346"/>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362200" y="1600200"/>
            <a:ext cx="7772400" cy="4419600"/>
          </a:xfrm>
        </p:spPr>
        <p:txBody>
          <a:bodyPr/>
          <a:lstStyle/>
          <a:p>
            <a:r>
              <a:rPr lang="en-MY" sz="2200">
                <a:latin typeface="Times New Roman" panose="02020603050405020304" pitchFamily="18" charset="0"/>
                <a:cs typeface="Times New Roman" panose="02020603050405020304" pitchFamily="18" charset="0"/>
              </a:rPr>
              <a:t>It is the language of </a:t>
            </a:r>
            <a:r>
              <a:rPr lang="en-MY" sz="2200">
                <a:solidFill>
                  <a:srgbClr val="FF0000"/>
                </a:solidFill>
                <a:latin typeface="Times New Roman" panose="02020603050405020304" pitchFamily="18" charset="0"/>
                <a:cs typeface="Times New Roman" panose="02020603050405020304" pitchFamily="18" charset="0"/>
              </a:rPr>
              <a:t>vocation</a:t>
            </a:r>
            <a:r>
              <a:rPr lang="en-MY" sz="2200">
                <a:latin typeface="Times New Roman" panose="02020603050405020304" pitchFamily="18" charset="0"/>
                <a:cs typeface="Times New Roman" panose="02020603050405020304" pitchFamily="18" charset="0"/>
              </a:rPr>
              <a:t> that “brings us closer to what many teachers do, and why they do it, than does the language of job, work, occupation or profession” (Hansen, p. 8).</a:t>
            </a:r>
            <a:endParaRPr lang="fa-I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3675439"/>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362200" y="1600200"/>
            <a:ext cx="7772400" cy="5257800"/>
          </a:xfrm>
        </p:spPr>
        <p:txBody>
          <a:bodyPr/>
          <a:lstStyle/>
          <a:p>
            <a:r>
              <a:rPr lang="en-MY" sz="2400">
                <a:latin typeface="Times New Roman" panose="02020603050405020304" pitchFamily="18" charset="0"/>
                <a:cs typeface="Times New Roman" panose="02020603050405020304" pitchFamily="18" charset="0"/>
              </a:rPr>
              <a:t>Teaching is aimed at creating </a:t>
            </a:r>
            <a:r>
              <a:rPr lang="en-MY" sz="2400">
                <a:solidFill>
                  <a:srgbClr val="FF0000"/>
                </a:solidFill>
                <a:latin typeface="Times New Roman" panose="02020603050405020304" pitchFamily="18" charset="0"/>
                <a:cs typeface="Times New Roman" panose="02020603050405020304" pitchFamily="18" charset="0"/>
              </a:rPr>
              <a:t>optimal conditions </a:t>
            </a:r>
            <a:r>
              <a:rPr lang="en-MY" sz="2400">
                <a:latin typeface="Times New Roman" panose="02020603050405020304" pitchFamily="18" charset="0"/>
                <a:cs typeface="Times New Roman" panose="02020603050405020304" pitchFamily="18" charset="0"/>
              </a:rPr>
              <a:t>for desired learning to take place in as short a time as possible.</a:t>
            </a:r>
          </a:p>
          <a:p>
            <a:endParaRPr lang="en-MY" sz="2400">
              <a:latin typeface="Times New Roman" panose="02020603050405020304" pitchFamily="18" charset="0"/>
              <a:cs typeface="Times New Roman" panose="02020603050405020304" pitchFamily="18" charset="0"/>
            </a:endParaRPr>
          </a:p>
          <a:p>
            <a:r>
              <a:rPr lang="en-MY" sz="2400">
                <a:latin typeface="Times New Roman" panose="02020603050405020304" pitchFamily="18" charset="0"/>
                <a:cs typeface="Times New Roman" panose="02020603050405020304" pitchFamily="18" charset="0"/>
              </a:rPr>
              <a:t>Teaching			Learning 		????</a:t>
            </a:r>
          </a:p>
          <a:p>
            <a:endParaRPr lang="en-MY" sz="2400">
              <a:latin typeface="Times New Roman" panose="02020603050405020304" pitchFamily="18" charset="0"/>
              <a:cs typeface="Times New Roman" panose="02020603050405020304" pitchFamily="18" charset="0"/>
            </a:endParaRPr>
          </a:p>
          <a:p>
            <a:endParaRPr lang="en-MY" sz="2400">
              <a:latin typeface="Times New Roman" panose="02020603050405020304" pitchFamily="18" charset="0"/>
              <a:cs typeface="Times New Roman" panose="02020603050405020304" pitchFamily="18" charset="0"/>
            </a:endParaRPr>
          </a:p>
          <a:p>
            <a:r>
              <a:rPr lang="en-MY" sz="2400">
                <a:latin typeface="Times New Roman" panose="02020603050405020304" pitchFamily="18" charset="0"/>
                <a:cs typeface="Times New Roman" panose="02020603050405020304" pitchFamily="18" charset="0"/>
              </a:rPr>
              <a:t>We know by experiential knowledge that teaching </a:t>
            </a:r>
            <a:r>
              <a:rPr lang="en-MY" sz="2400">
                <a:solidFill>
                  <a:srgbClr val="FF0000"/>
                </a:solidFill>
                <a:latin typeface="Times New Roman" panose="02020603050405020304" pitchFamily="18" charset="0"/>
                <a:cs typeface="Times New Roman" panose="02020603050405020304" pitchFamily="18" charset="0"/>
              </a:rPr>
              <a:t>does not have to automatically lead to learning</a:t>
            </a:r>
            <a:r>
              <a:rPr lang="en-MY" sz="2400">
                <a:latin typeface="Times New Roman" panose="02020603050405020304" pitchFamily="18" charset="0"/>
                <a:cs typeface="Times New Roman" panose="02020603050405020304" pitchFamily="18" charset="0"/>
              </a:rPr>
              <a:t>; conversely, learning can very well take place in the absence of teaching!!!</a:t>
            </a:r>
          </a:p>
          <a:p>
            <a:r>
              <a:rPr lang="en-MY" sz="2400">
                <a:latin typeface="Times New Roman" panose="02020603050405020304" pitchFamily="18" charset="0"/>
                <a:cs typeface="Times New Roman" panose="02020603050405020304" pitchFamily="18" charset="0"/>
              </a:rPr>
              <a:t>Teaching can contribute to accelerated and  accomplished learning</a:t>
            </a:r>
            <a:endParaRPr lang="fa-IR" sz="2400" dirty="0">
              <a:latin typeface="Times New Roman" panose="02020603050405020304" pitchFamily="18" charset="0"/>
              <a:cs typeface="Times New Roman" panose="02020603050405020304" pitchFamily="18" charset="0"/>
            </a:endParaRPr>
          </a:p>
        </p:txBody>
      </p:sp>
      <p:sp>
        <p:nvSpPr>
          <p:cNvPr id="3" name="Right Arrow 2"/>
          <p:cNvSpPr/>
          <p:nvPr/>
        </p:nvSpPr>
        <p:spPr bwMode="auto">
          <a:xfrm>
            <a:off x="4114800" y="2895600"/>
            <a:ext cx="1828800" cy="3810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endParaRPr lang="en-MY" sz="2400">
              <a:latin typeface="Tahoma" pitchFamily="34" charset="0"/>
            </a:endParaRPr>
          </a:p>
        </p:txBody>
      </p:sp>
    </p:spTree>
    <p:extLst>
      <p:ext uri="{BB962C8B-B14F-4D97-AF65-F5344CB8AC3E}">
        <p14:creationId xmlns:p14="http://schemas.microsoft.com/office/powerpoint/2010/main" val="645583528"/>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2473</Words>
  <Application>Microsoft Office PowerPoint</Application>
  <PresentationFormat>Widescreen</PresentationFormat>
  <Paragraphs>205</Paragraphs>
  <Slides>46</Slides>
  <Notes>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Arial</vt:lpstr>
      <vt:lpstr>Calibri</vt:lpstr>
      <vt:lpstr>Calibri Light</vt:lpstr>
      <vt:lpstr>Tahoma</vt:lpstr>
      <vt:lpstr>Times New Roman</vt:lpstr>
      <vt:lpstr>Office Theme</vt:lpstr>
      <vt:lpstr>Conceptualizing Teaching Acts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Role of the Teacher</vt:lpstr>
      <vt:lpstr>Teachers as Passive Technicians</vt:lpstr>
      <vt:lpstr>Thus…</vt:lpstr>
      <vt:lpstr>PowerPoint Presentation</vt:lpstr>
      <vt:lpstr>Teachers as Reflective Practitioners</vt:lpstr>
      <vt:lpstr>PowerPoint Presentation</vt:lpstr>
      <vt:lpstr>Deweyan view </vt:lpstr>
      <vt:lpstr>PowerPoint Presentation</vt:lpstr>
      <vt:lpstr>PowerPoint Presentation</vt:lpstr>
      <vt:lpstr>     Reflection-on-action &amp; Reflection-in-action </vt:lpstr>
      <vt:lpstr>Which one is important?</vt:lpstr>
      <vt:lpstr>PowerPoint Presentation</vt:lpstr>
      <vt:lpstr>PowerPoint Presentation</vt:lpstr>
      <vt:lpstr>How is a reflective practitioner? </vt:lpstr>
      <vt:lpstr>PowerPoint Presentation</vt:lpstr>
      <vt:lpstr>The reflective movement has at least three shortcomings: </vt:lpstr>
      <vt:lpstr>Teachers as Transformative Intellectuals</vt:lpstr>
      <vt:lpstr>Transformative intellectuals must: </vt:lpstr>
      <vt:lpstr>Postformal teachers </vt:lpstr>
      <vt:lpstr>PowerPoint Presentation</vt:lpstr>
      <vt:lpstr>PowerPoint Presentation</vt:lpstr>
      <vt:lpstr>PowerPoint Presentation</vt:lpstr>
      <vt:lpstr>PowerPoint Presentation</vt:lpstr>
      <vt:lpstr>Theory &amp; Practice</vt:lpstr>
      <vt:lpstr>PowerPoint Presentation</vt:lpstr>
      <vt:lpstr>What is theory? </vt:lpstr>
      <vt:lpstr>What is practice?</vt:lpstr>
      <vt:lpstr>What is the relationship? </vt:lpstr>
      <vt:lpstr>Professional Theory &amp; Personal Theory</vt:lpstr>
      <vt:lpstr>PowerPoint Presentation</vt:lpstr>
      <vt:lpstr>PowerPoint Presentation</vt:lpstr>
      <vt:lpstr>A drawback </vt:lpstr>
      <vt:lpstr>Teacher’s Theory of Practice </vt:lpstr>
      <vt:lpstr>PowerPoint Presentation</vt:lpstr>
      <vt:lpstr>Donald McIntyre (1993) differentiates three levels of theorizing</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Conceptualizing Teaching Acts </dc:title>
  <dc:creator>M</dc:creator>
  <cp:lastModifiedBy>M</cp:lastModifiedBy>
  <cp:revision>3</cp:revision>
  <dcterms:created xsi:type="dcterms:W3CDTF">2019-10-01T18:35:07Z</dcterms:created>
  <dcterms:modified xsi:type="dcterms:W3CDTF">2019-10-01T19:00:15Z</dcterms:modified>
</cp:coreProperties>
</file>