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80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1" r:id="rId23"/>
    <p:sldId id="277" r:id="rId24"/>
    <p:sldId id="282" r:id="rId25"/>
    <p:sldId id="278" r:id="rId26"/>
    <p:sldId id="27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EE3A-C54F-42D7-BA00-FCBD580B403B}" type="datetimeFigureOut">
              <a:rPr lang="en-MY" smtClean="0"/>
              <a:t>23/10/2019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62A0-F18A-4FAC-9735-2B024E89F398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613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EE3A-C54F-42D7-BA00-FCBD580B403B}" type="datetimeFigureOut">
              <a:rPr lang="en-MY" smtClean="0"/>
              <a:t>23/10/2019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62A0-F18A-4FAC-9735-2B024E89F3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072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EE3A-C54F-42D7-BA00-FCBD580B403B}" type="datetimeFigureOut">
              <a:rPr lang="en-MY" smtClean="0"/>
              <a:t>23/10/2019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62A0-F18A-4FAC-9735-2B024E89F3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243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EE3A-C54F-42D7-BA00-FCBD580B403B}" type="datetimeFigureOut">
              <a:rPr lang="en-MY" smtClean="0"/>
              <a:t>23/10/2019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62A0-F18A-4FAC-9735-2B024E89F3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416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EE3A-C54F-42D7-BA00-FCBD580B403B}" type="datetimeFigureOut">
              <a:rPr lang="en-MY" smtClean="0"/>
              <a:t>23/10/2019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62A0-F18A-4FAC-9735-2B024E89F398}" type="slidenum">
              <a:rPr lang="en-MY" smtClean="0"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93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EE3A-C54F-42D7-BA00-FCBD580B403B}" type="datetimeFigureOut">
              <a:rPr lang="en-MY" smtClean="0"/>
              <a:t>23/10/2019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62A0-F18A-4FAC-9735-2B024E89F3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361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EE3A-C54F-42D7-BA00-FCBD580B403B}" type="datetimeFigureOut">
              <a:rPr lang="en-MY" smtClean="0"/>
              <a:t>23/10/2019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62A0-F18A-4FAC-9735-2B024E89F3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140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EE3A-C54F-42D7-BA00-FCBD580B403B}" type="datetimeFigureOut">
              <a:rPr lang="en-MY" smtClean="0"/>
              <a:t>23/10/2019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62A0-F18A-4FAC-9735-2B024E89F3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462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EE3A-C54F-42D7-BA00-FCBD580B403B}" type="datetimeFigureOut">
              <a:rPr lang="en-MY" smtClean="0"/>
              <a:t>23/10/2019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62A0-F18A-4FAC-9735-2B024E89F3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97898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ED6EE3A-C54F-42D7-BA00-FCBD580B403B}" type="datetimeFigureOut">
              <a:rPr lang="en-MY" smtClean="0"/>
              <a:t>23/10/2019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7362A0-F18A-4FAC-9735-2B024E89F3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20183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EE3A-C54F-42D7-BA00-FCBD580B403B}" type="datetimeFigureOut">
              <a:rPr lang="en-MY" smtClean="0"/>
              <a:t>23/10/2019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62A0-F18A-4FAC-9735-2B024E89F39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878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ED6EE3A-C54F-42D7-BA00-FCBD580B403B}" type="datetimeFigureOut">
              <a:rPr lang="en-MY" smtClean="0"/>
              <a:t>23/10/2019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7362A0-F18A-4FAC-9735-2B024E89F398}" type="slidenum">
              <a:rPr lang="en-MY" smtClean="0"/>
              <a:t>‹#›</a:t>
            </a:fld>
            <a:endParaRPr lang="en-MY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77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dirty="0"/>
              <a:t>Language-</a:t>
            </a:r>
            <a:r>
              <a:rPr lang="en-MY" dirty="0" err="1"/>
              <a:t>Centered</a:t>
            </a:r>
            <a:r>
              <a:rPr lang="en-MY" dirty="0"/>
              <a:t> Methods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452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/>
              <a:t>Theory of Language Teaching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/>
              <a:t>Audiolingual theory of language teaching is a mirror image of its theory of language </a:t>
            </a:r>
            <a:r>
              <a:rPr lang="en-MY" dirty="0" smtClean="0"/>
              <a:t>learning</a:t>
            </a:r>
          </a:p>
          <a:p>
            <a:pPr lvl="1"/>
            <a:r>
              <a:rPr lang="en-MY" dirty="0"/>
              <a:t>forming </a:t>
            </a:r>
            <a:r>
              <a:rPr lang="en-MY" dirty="0" smtClean="0"/>
              <a:t>habits	</a:t>
            </a:r>
          </a:p>
          <a:p>
            <a:pPr lvl="1"/>
            <a:r>
              <a:rPr lang="en-MY" dirty="0"/>
              <a:t>assimilate and </a:t>
            </a:r>
            <a:r>
              <a:rPr lang="en-MY" dirty="0" smtClean="0"/>
              <a:t>use</a:t>
            </a:r>
          </a:p>
          <a:p>
            <a:pPr lvl="1"/>
            <a:endParaRPr lang="en-MY" dirty="0" smtClean="0"/>
          </a:p>
          <a:p>
            <a:pPr lvl="1"/>
            <a:endParaRPr lang="en-MY" dirty="0"/>
          </a:p>
          <a:p>
            <a:r>
              <a:rPr lang="en-MY" sz="2800" dirty="0" smtClean="0"/>
              <a:t>Teaching= </a:t>
            </a:r>
            <a:r>
              <a:rPr lang="en-MY" dirty="0"/>
              <a:t>planned </a:t>
            </a:r>
            <a:r>
              <a:rPr lang="en-MY" dirty="0" smtClean="0"/>
              <a:t>presentation of </a:t>
            </a:r>
            <a:r>
              <a:rPr lang="en-MY" dirty="0"/>
              <a:t>those (</a:t>
            </a:r>
            <a:r>
              <a:rPr lang="en-MY" dirty="0" smtClean="0"/>
              <a:t>sub)systems</a:t>
            </a:r>
            <a:endParaRPr lang="en-MY" dirty="0"/>
          </a:p>
          <a:p>
            <a:r>
              <a:rPr lang="en-MY" dirty="0" smtClean="0"/>
              <a:t>Stages: </a:t>
            </a:r>
          </a:p>
          <a:p>
            <a:pPr lvl="1"/>
            <a:r>
              <a:rPr lang="en-MY" dirty="0" smtClean="0"/>
              <a:t>use a book to model linguistic input </a:t>
            </a:r>
          </a:p>
          <a:p>
            <a:pPr lvl="1"/>
            <a:r>
              <a:rPr lang="en-MY" dirty="0" smtClean="0"/>
              <a:t>Be a skilful </a:t>
            </a:r>
            <a:r>
              <a:rPr lang="en-MY" dirty="0"/>
              <a:t>manipulator of </a:t>
            </a:r>
            <a:r>
              <a:rPr lang="en-MY" dirty="0" smtClean="0"/>
              <a:t>questions</a:t>
            </a:r>
          </a:p>
          <a:p>
            <a:endParaRPr lang="en-MY" sz="7200" dirty="0"/>
          </a:p>
        </p:txBody>
      </p:sp>
    </p:spTree>
    <p:extLst>
      <p:ext uri="{BB962C8B-B14F-4D97-AF65-F5344CB8AC3E}">
        <p14:creationId xmlns:p14="http://schemas.microsoft.com/office/powerpoint/2010/main" val="300659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897" y="760396"/>
            <a:ext cx="10478703" cy="5030803"/>
          </a:xfrm>
        </p:spPr>
        <p:txBody>
          <a:bodyPr>
            <a:normAutofit/>
          </a:bodyPr>
          <a:lstStyle/>
          <a:p>
            <a:r>
              <a:rPr lang="en-MY" dirty="0" smtClean="0"/>
              <a:t>Linguistic input: </a:t>
            </a:r>
            <a:r>
              <a:rPr lang="en-MY" dirty="0"/>
              <a:t>in the form of </a:t>
            </a:r>
            <a:r>
              <a:rPr lang="en-MY" dirty="0" smtClean="0"/>
              <a:t>dialogues</a:t>
            </a:r>
          </a:p>
          <a:p>
            <a:r>
              <a:rPr lang="en-MY" dirty="0"/>
              <a:t>The emphasis on dialogues also takes care of the primacy of speech as well as the strict sequencing of four language skills in terms of </a:t>
            </a:r>
            <a:r>
              <a:rPr lang="en-MY" dirty="0" err="1"/>
              <a:t>Listening,Speaking,Reading,and</a:t>
            </a:r>
            <a:r>
              <a:rPr lang="en-MY" dirty="0"/>
              <a:t> Writing</a:t>
            </a:r>
            <a:r>
              <a:rPr lang="en-MY" dirty="0" smtClean="0"/>
              <a:t>.</a:t>
            </a:r>
          </a:p>
          <a:p>
            <a:r>
              <a:rPr lang="en-MY" dirty="0" smtClean="0"/>
              <a:t>Pattern practice:  the most important aspect of teaching </a:t>
            </a:r>
          </a:p>
          <a:p>
            <a:r>
              <a:rPr lang="en-MY" dirty="0"/>
              <a:t>habitual and </a:t>
            </a:r>
            <a:r>
              <a:rPr lang="en-MY" dirty="0" smtClean="0"/>
              <a:t>automatic performance of learners </a:t>
            </a:r>
          </a:p>
          <a:p>
            <a:r>
              <a:rPr lang="en-MY" dirty="0" smtClean="0"/>
              <a:t>Teacher….drilling patterns </a:t>
            </a:r>
          </a:p>
          <a:p>
            <a:endParaRPr lang="en-MY" dirty="0"/>
          </a:p>
          <a:p>
            <a:r>
              <a:rPr lang="en-MY" dirty="0"/>
              <a:t>structural linguistics + </a:t>
            </a:r>
            <a:r>
              <a:rPr lang="en-MY" dirty="0" err="1"/>
              <a:t>behavioral</a:t>
            </a:r>
            <a:r>
              <a:rPr lang="en-MY" dirty="0"/>
              <a:t> psychology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824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/>
              <a:t>Content Specifications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synthetic approach to </a:t>
            </a:r>
            <a:r>
              <a:rPr lang="en-MY" dirty="0" smtClean="0"/>
              <a:t>syllabus design</a:t>
            </a:r>
          </a:p>
          <a:p>
            <a:r>
              <a:rPr lang="en-MY" dirty="0" smtClean="0"/>
              <a:t>Including: </a:t>
            </a:r>
            <a:r>
              <a:rPr lang="en-MY" dirty="0"/>
              <a:t>discrete </a:t>
            </a:r>
            <a:r>
              <a:rPr lang="en-MY" dirty="0" smtClean="0"/>
              <a:t>items </a:t>
            </a:r>
            <a:r>
              <a:rPr lang="en-MY" dirty="0"/>
              <a:t>of grammatical and lexical </a:t>
            </a:r>
            <a:r>
              <a:rPr lang="en-MY" dirty="0" smtClean="0"/>
              <a:t>forms</a:t>
            </a:r>
          </a:p>
          <a:p>
            <a:endParaRPr lang="en-MY" dirty="0"/>
          </a:p>
          <a:p>
            <a:endParaRPr lang="en-MY" dirty="0" smtClean="0"/>
          </a:p>
          <a:p>
            <a:r>
              <a:rPr lang="en-MY" dirty="0" smtClean="0"/>
              <a:t>Teacher: </a:t>
            </a:r>
            <a:r>
              <a:rPr lang="en-MY" dirty="0"/>
              <a:t>presents the elements of language </a:t>
            </a:r>
            <a:r>
              <a:rPr lang="en-MY" dirty="0" smtClean="0"/>
              <a:t>forms</a:t>
            </a:r>
          </a:p>
          <a:p>
            <a:r>
              <a:rPr lang="en-MY" dirty="0" smtClean="0"/>
              <a:t>Learner: puts them </a:t>
            </a:r>
            <a:r>
              <a:rPr lang="en-MY" dirty="0"/>
              <a:t>together to figure out the totality of the language system</a:t>
            </a:r>
          </a:p>
        </p:txBody>
      </p:sp>
    </p:spTree>
    <p:extLst>
      <p:ext uri="{BB962C8B-B14F-4D97-AF65-F5344CB8AC3E}">
        <p14:creationId xmlns:p14="http://schemas.microsoft.com/office/powerpoint/2010/main" val="1660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Selection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495" y="1825625"/>
            <a:ext cx="11258862" cy="4351338"/>
          </a:xfrm>
        </p:spPr>
        <p:txBody>
          <a:bodyPr/>
          <a:lstStyle/>
          <a:p>
            <a:r>
              <a:rPr lang="en-MY" i="1" dirty="0"/>
              <a:t>frequency </a:t>
            </a:r>
            <a:r>
              <a:rPr lang="en-MY" dirty="0" smtClean="0"/>
              <a:t>: learners </a:t>
            </a:r>
            <a:r>
              <a:rPr lang="en-MY" dirty="0"/>
              <a:t>are likely to encounter</a:t>
            </a:r>
          </a:p>
          <a:p>
            <a:r>
              <a:rPr lang="en-MY" i="1" dirty="0" smtClean="0"/>
              <a:t>Range: </a:t>
            </a:r>
            <a:r>
              <a:rPr lang="en-MY" dirty="0" smtClean="0"/>
              <a:t>the </a:t>
            </a:r>
            <a:r>
              <a:rPr lang="en-MY" dirty="0"/>
              <a:t>spread of an item across texts </a:t>
            </a:r>
            <a:r>
              <a:rPr lang="en-MY" dirty="0" smtClean="0"/>
              <a:t>or contexts</a:t>
            </a:r>
          </a:p>
          <a:p>
            <a:r>
              <a:rPr lang="en-MY" dirty="0" smtClean="0"/>
              <a:t>Availability: the </a:t>
            </a:r>
            <a:r>
              <a:rPr lang="en-MY" dirty="0"/>
              <a:t>degree to which an item </a:t>
            </a:r>
            <a:r>
              <a:rPr lang="en-MY" dirty="0" smtClean="0"/>
              <a:t>is necessary </a:t>
            </a:r>
            <a:r>
              <a:rPr lang="en-MY" dirty="0"/>
              <a:t>and appropriate. </a:t>
            </a:r>
          </a:p>
        </p:txBody>
      </p:sp>
    </p:spTree>
    <p:extLst>
      <p:ext uri="{BB962C8B-B14F-4D97-AF65-F5344CB8AC3E}">
        <p14:creationId xmlns:p14="http://schemas.microsoft.com/office/powerpoint/2010/main" val="21679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Gradation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Complexity: from </a:t>
            </a:r>
            <a:r>
              <a:rPr lang="en-MY" dirty="0"/>
              <a:t>the easy to the </a:t>
            </a:r>
            <a:r>
              <a:rPr lang="en-MY" dirty="0" smtClean="0"/>
              <a:t>difficult</a:t>
            </a:r>
          </a:p>
          <a:p>
            <a:r>
              <a:rPr lang="en-MY" dirty="0" smtClean="0"/>
              <a:t>Regularity: </a:t>
            </a:r>
            <a:r>
              <a:rPr lang="en-MY" dirty="0"/>
              <a:t>from the </a:t>
            </a:r>
            <a:r>
              <a:rPr lang="en-MY" dirty="0" smtClean="0"/>
              <a:t>regular to </a:t>
            </a:r>
            <a:r>
              <a:rPr lang="en-MY" dirty="0"/>
              <a:t>the irregular</a:t>
            </a:r>
          </a:p>
          <a:p>
            <a:r>
              <a:rPr lang="en-MY" dirty="0" smtClean="0"/>
              <a:t>Productivity: </a:t>
            </a:r>
            <a:r>
              <a:rPr lang="en-MY" dirty="0"/>
              <a:t>from </a:t>
            </a:r>
            <a:r>
              <a:rPr lang="en-MY" dirty="0" smtClean="0"/>
              <a:t>the </a:t>
            </a:r>
            <a:r>
              <a:rPr lang="en-MY" dirty="0"/>
              <a:t>more useful to the less useful</a:t>
            </a:r>
          </a:p>
        </p:txBody>
      </p:sp>
    </p:spTree>
    <p:extLst>
      <p:ext uri="{BB962C8B-B14F-4D97-AF65-F5344CB8AC3E}">
        <p14:creationId xmlns:p14="http://schemas.microsoft.com/office/powerpoint/2010/main" val="387274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/>
              <a:t>CLASSROOM PROCEDURES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/>
              <a:t>The language – </a:t>
            </a:r>
            <a:r>
              <a:rPr lang="en-MY" dirty="0" err="1"/>
              <a:t>centered</a:t>
            </a:r>
            <a:r>
              <a:rPr lang="en-MY" dirty="0"/>
              <a:t> </a:t>
            </a:r>
            <a:r>
              <a:rPr lang="en-MY" dirty="0" err="1"/>
              <a:t>pedagogist</a:t>
            </a:r>
            <a:r>
              <a:rPr lang="en-MY" dirty="0"/>
              <a:t> adopted an almost exclusive form– based approach to input modifications. </a:t>
            </a:r>
            <a:endParaRPr lang="en-MY" dirty="0" smtClean="0"/>
          </a:p>
          <a:p>
            <a:endParaRPr lang="en-MY" dirty="0"/>
          </a:p>
          <a:p>
            <a:r>
              <a:rPr lang="en-MY" dirty="0" smtClean="0"/>
              <a:t>The </a:t>
            </a:r>
            <a:r>
              <a:rPr lang="en-MY" dirty="0"/>
              <a:t>language – </a:t>
            </a:r>
            <a:r>
              <a:rPr lang="en-MY" dirty="0" err="1"/>
              <a:t>centered</a:t>
            </a:r>
            <a:r>
              <a:rPr lang="en-MY" dirty="0"/>
              <a:t> </a:t>
            </a:r>
            <a:r>
              <a:rPr lang="en-MY" dirty="0" err="1"/>
              <a:t>pedagogist</a:t>
            </a:r>
            <a:r>
              <a:rPr lang="en-MY" dirty="0"/>
              <a:t> believe that form- based input modifications are not only necessary and but also sufficient for the development of linguistic as well as pragmatic knowledge /ability in the </a:t>
            </a:r>
            <a:r>
              <a:rPr lang="en-MY" dirty="0" smtClean="0"/>
              <a:t>L2. </a:t>
            </a:r>
          </a:p>
          <a:p>
            <a:endParaRPr lang="en-MY" dirty="0"/>
          </a:p>
          <a:p>
            <a:r>
              <a:rPr lang="en-MY" dirty="0"/>
              <a:t>The grammatical items of the target language are introduced to </a:t>
            </a:r>
            <a:r>
              <a:rPr lang="en-MY" dirty="0" smtClean="0"/>
              <a:t>the learners </a:t>
            </a:r>
            <a:r>
              <a:rPr lang="en-MY" dirty="0"/>
              <a:t>mostly through structural patterns.</a:t>
            </a:r>
          </a:p>
        </p:txBody>
      </p:sp>
    </p:spTree>
    <p:extLst>
      <p:ext uri="{BB962C8B-B14F-4D97-AF65-F5344CB8AC3E}">
        <p14:creationId xmlns:p14="http://schemas.microsoft.com/office/powerpoint/2010/main" val="178808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 smtClean="0"/>
              <a:t>Drills included:</a:t>
            </a:r>
          </a:p>
          <a:p>
            <a:pPr lvl="1"/>
            <a:r>
              <a:rPr lang="en-MY" dirty="0" smtClean="0"/>
              <a:t>Mechanical: </a:t>
            </a:r>
            <a:r>
              <a:rPr lang="en-MY" dirty="0"/>
              <a:t>automatic manipulative patterns aimed at habit formation</a:t>
            </a:r>
          </a:p>
          <a:p>
            <a:pPr lvl="1"/>
            <a:r>
              <a:rPr lang="en-MY" dirty="0" smtClean="0"/>
              <a:t>Meaningful: </a:t>
            </a:r>
            <a:r>
              <a:rPr lang="en-MY" dirty="0"/>
              <a:t>responses may be correctly expressed in </a:t>
            </a:r>
            <a:r>
              <a:rPr lang="en-MY" dirty="0" smtClean="0"/>
              <a:t>more than </a:t>
            </a:r>
            <a:r>
              <a:rPr lang="en-MY" dirty="0"/>
              <a:t>one way.</a:t>
            </a:r>
            <a:endParaRPr lang="en-MY" dirty="0" smtClean="0"/>
          </a:p>
          <a:p>
            <a:pPr lvl="1"/>
            <a:r>
              <a:rPr lang="en-MY" dirty="0" smtClean="0"/>
              <a:t>Communicative: </a:t>
            </a:r>
            <a:r>
              <a:rPr lang="en-MY" dirty="0"/>
              <a:t>help learners </a:t>
            </a:r>
            <a:r>
              <a:rPr lang="en-MY" dirty="0" smtClean="0"/>
              <a:t>transfer structural </a:t>
            </a:r>
            <a:r>
              <a:rPr lang="en-MY" dirty="0"/>
              <a:t>patterns to appropriate communicative </a:t>
            </a:r>
            <a:r>
              <a:rPr lang="en-MY" dirty="0" smtClean="0"/>
              <a:t>situations</a:t>
            </a:r>
          </a:p>
          <a:p>
            <a:pPr lvl="1"/>
            <a:endParaRPr lang="en-MY" dirty="0"/>
          </a:p>
          <a:p>
            <a:pPr lvl="1"/>
            <a:endParaRPr lang="en-MY" dirty="0" smtClean="0"/>
          </a:p>
          <a:p>
            <a:pPr lvl="1"/>
            <a:endParaRPr lang="en-MY" dirty="0"/>
          </a:p>
          <a:p>
            <a:pPr lvl="1"/>
            <a:r>
              <a:rPr lang="en-MY" dirty="0" smtClean="0"/>
              <a:t>So:</a:t>
            </a:r>
          </a:p>
          <a:p>
            <a:pPr lvl="1"/>
            <a:r>
              <a:rPr lang="en-MY" dirty="0" smtClean="0"/>
              <a:t>There is </a:t>
            </a:r>
            <a:r>
              <a:rPr lang="en-MY" dirty="0"/>
              <a:t>carefully </a:t>
            </a:r>
            <a:r>
              <a:rPr lang="en-MY" dirty="0" smtClean="0"/>
              <a:t>controlled linguistic input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140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/>
              <a:t>Interactional Activities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Ps:</a:t>
            </a:r>
          </a:p>
          <a:p>
            <a:r>
              <a:rPr lang="en-MY" i="1" dirty="0" smtClean="0"/>
              <a:t>presentation</a:t>
            </a:r>
            <a:r>
              <a:rPr lang="en-MY" dirty="0" smtClean="0"/>
              <a:t> </a:t>
            </a:r>
          </a:p>
          <a:p>
            <a:r>
              <a:rPr lang="en-MY" i="1" dirty="0" smtClean="0"/>
              <a:t>practice</a:t>
            </a:r>
          </a:p>
          <a:p>
            <a:r>
              <a:rPr lang="en-MY" i="1" dirty="0" smtClean="0"/>
              <a:t>production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935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Presentation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/>
              <a:t>already selected </a:t>
            </a:r>
            <a:r>
              <a:rPr lang="en-MY" dirty="0" smtClean="0"/>
              <a:t>and graded </a:t>
            </a:r>
            <a:r>
              <a:rPr lang="en-MY" dirty="0"/>
              <a:t>linguistic items are introduced through a carefully constructed </a:t>
            </a:r>
            <a:r>
              <a:rPr lang="en-MY" dirty="0" smtClean="0"/>
              <a:t>dialogue that </a:t>
            </a:r>
            <a:r>
              <a:rPr lang="en-MY" dirty="0"/>
              <a:t>contains several examples of the new items</a:t>
            </a:r>
            <a:r>
              <a:rPr lang="en-MY" dirty="0" smtClean="0"/>
              <a:t>.</a:t>
            </a:r>
          </a:p>
          <a:p>
            <a:r>
              <a:rPr lang="en-MY" dirty="0" smtClean="0"/>
              <a:t>The dialogue includes new </a:t>
            </a:r>
            <a:r>
              <a:rPr lang="en-MY" dirty="0"/>
              <a:t>insights into </a:t>
            </a:r>
            <a:r>
              <a:rPr lang="en-MY" dirty="0" smtClean="0"/>
              <a:t>the culture </a:t>
            </a:r>
            <a:r>
              <a:rPr lang="en-MY" dirty="0"/>
              <a:t>of the target language </a:t>
            </a:r>
            <a:r>
              <a:rPr lang="en-MY" dirty="0" smtClean="0"/>
              <a:t>community. </a:t>
            </a:r>
          </a:p>
          <a:p>
            <a:r>
              <a:rPr lang="en-MY" dirty="0" smtClean="0"/>
              <a:t>Memorization</a:t>
            </a:r>
          </a:p>
          <a:p>
            <a:r>
              <a:rPr lang="en-MY" dirty="0"/>
              <a:t>teacher acts as the language informant</a:t>
            </a:r>
          </a:p>
        </p:txBody>
      </p:sp>
    </p:spTree>
    <p:extLst>
      <p:ext uri="{BB962C8B-B14F-4D97-AF65-F5344CB8AC3E}">
        <p14:creationId xmlns:p14="http://schemas.microsoft.com/office/powerpoint/2010/main" val="22104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Practice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learners practice the new linguistic </a:t>
            </a:r>
            <a:r>
              <a:rPr lang="en-MY" dirty="0" smtClean="0"/>
              <a:t>items through </a:t>
            </a:r>
            <a:r>
              <a:rPr lang="en-MY" dirty="0"/>
              <a:t>mechanical, meaningful, or communicative </a:t>
            </a:r>
            <a:r>
              <a:rPr lang="en-MY" dirty="0" smtClean="0"/>
              <a:t>drills</a:t>
            </a:r>
          </a:p>
          <a:p>
            <a:endParaRPr lang="en-MY" dirty="0"/>
          </a:p>
          <a:p>
            <a:r>
              <a:rPr lang="en-MY" dirty="0"/>
              <a:t>isolated, decontextualized </a:t>
            </a:r>
            <a:r>
              <a:rPr lang="en-MY" dirty="0" smtClean="0"/>
              <a:t>sentences</a:t>
            </a:r>
          </a:p>
          <a:p>
            <a:r>
              <a:rPr lang="en-MY" dirty="0" smtClean="0"/>
              <a:t>Substitution tables</a:t>
            </a:r>
          </a:p>
          <a:p>
            <a:r>
              <a:rPr lang="en-MY" dirty="0"/>
              <a:t>language </a:t>
            </a:r>
            <a:r>
              <a:rPr lang="en-MY" dirty="0" smtClean="0"/>
              <a:t>skills are </a:t>
            </a:r>
            <a:r>
              <a:rPr lang="en-MY" dirty="0"/>
              <a:t>presented and practiced in isolation and in rigid </a:t>
            </a:r>
            <a:r>
              <a:rPr lang="en-MY" dirty="0" smtClean="0"/>
              <a:t>sequence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640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Language teaching methods evolve and improve over </a:t>
            </a:r>
            <a:r>
              <a:rPr lang="en-MY" dirty="0" smtClean="0"/>
              <a:t>time</a:t>
            </a:r>
          </a:p>
          <a:p>
            <a:endParaRPr lang="en-MY" dirty="0" smtClean="0"/>
          </a:p>
          <a:p>
            <a:r>
              <a:rPr lang="en-MY" dirty="0" smtClean="0"/>
              <a:t>experience + experimentation =</a:t>
            </a:r>
            <a:r>
              <a:rPr lang="en-MY" dirty="0"/>
              <a:t>development </a:t>
            </a:r>
            <a:r>
              <a:rPr lang="en-MY" dirty="0" smtClean="0"/>
              <a:t>of a </a:t>
            </a:r>
            <a:r>
              <a:rPr lang="en-MY" dirty="0"/>
              <a:t>new </a:t>
            </a:r>
            <a:r>
              <a:rPr lang="en-MY" dirty="0" smtClean="0"/>
              <a:t>method</a:t>
            </a:r>
          </a:p>
          <a:p>
            <a:endParaRPr lang="en-MY" dirty="0" smtClean="0"/>
          </a:p>
          <a:p>
            <a:r>
              <a:rPr lang="en-MY" dirty="0" smtClean="0"/>
              <a:t>There might be overlapping tendencies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906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Production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the opportunity to </a:t>
            </a:r>
            <a:r>
              <a:rPr lang="en-MY" dirty="0" smtClean="0"/>
              <a:t>roleplay dialogues </a:t>
            </a:r>
            <a:r>
              <a:rPr lang="en-MY" dirty="0"/>
              <a:t>similar to the ones introduced in </a:t>
            </a:r>
            <a:r>
              <a:rPr lang="en-MY" dirty="0" smtClean="0"/>
              <a:t>class</a:t>
            </a:r>
          </a:p>
          <a:p>
            <a:r>
              <a:rPr lang="en-MY" dirty="0"/>
              <a:t>modify the language they have memorized in </a:t>
            </a:r>
            <a:r>
              <a:rPr lang="en-MY" dirty="0" smtClean="0"/>
              <a:t>order to </a:t>
            </a:r>
            <a:r>
              <a:rPr lang="en-MY" dirty="0"/>
              <a:t>vary their production</a:t>
            </a:r>
            <a:r>
              <a:rPr lang="en-MY" dirty="0" smtClean="0"/>
              <a:t>.</a:t>
            </a:r>
          </a:p>
          <a:p>
            <a:endParaRPr lang="en-MY" dirty="0"/>
          </a:p>
          <a:p>
            <a:endParaRPr lang="en-MY" dirty="0" smtClean="0"/>
          </a:p>
          <a:p>
            <a:r>
              <a:rPr lang="en-MY" dirty="0"/>
              <a:t>interaction as a textual </a:t>
            </a:r>
            <a:r>
              <a:rPr lang="en-MY" dirty="0" smtClean="0"/>
              <a:t>activity neglecting it as interpersonal activity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040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/>
              <a:t>A CRITICAL </a:t>
            </a:r>
            <a:r>
              <a:rPr lang="en-MY" b="1" dirty="0" smtClean="0"/>
              <a:t>ASSESSMENT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r>
              <a:rPr lang="en-MY" dirty="0" smtClean="0"/>
              <a:t>Very </a:t>
            </a:r>
            <a:r>
              <a:rPr lang="en-MY" dirty="0" smtClean="0">
                <a:solidFill>
                  <a:srgbClr val="FF0000"/>
                </a:solidFill>
              </a:rPr>
              <a:t>teacher </a:t>
            </a:r>
            <a:r>
              <a:rPr lang="en-MY" dirty="0" smtClean="0">
                <a:solidFill>
                  <a:srgbClr val="FF0000"/>
                </a:solidFill>
              </a:rPr>
              <a:t>friendly</a:t>
            </a:r>
          </a:p>
          <a:p>
            <a:endParaRPr lang="en-MY" dirty="0"/>
          </a:p>
          <a:p>
            <a:r>
              <a:rPr lang="en-MY" dirty="0" smtClean="0">
                <a:solidFill>
                  <a:srgbClr val="FF0000"/>
                </a:solidFill>
              </a:rPr>
              <a:t>neat</a:t>
            </a:r>
            <a:r>
              <a:rPr lang="en-MY" dirty="0" smtClean="0"/>
              <a:t> </a:t>
            </a:r>
            <a:r>
              <a:rPr lang="en-MY" dirty="0" smtClean="0"/>
              <a:t>rules-of-thumb framework </a:t>
            </a:r>
            <a:r>
              <a:rPr lang="en-MY" dirty="0"/>
              <a:t>for </a:t>
            </a:r>
            <a:r>
              <a:rPr lang="en-MY" dirty="0" smtClean="0"/>
              <a:t>teachers </a:t>
            </a:r>
            <a:endParaRPr lang="en-MY" dirty="0" smtClean="0"/>
          </a:p>
          <a:p>
            <a:endParaRPr lang="en-MY" dirty="0" smtClean="0"/>
          </a:p>
          <a:p>
            <a:r>
              <a:rPr lang="en-MY" dirty="0"/>
              <a:t>used at all </a:t>
            </a:r>
            <a:r>
              <a:rPr lang="en-MY" dirty="0" smtClean="0">
                <a:solidFill>
                  <a:srgbClr val="FF0000"/>
                </a:solidFill>
              </a:rPr>
              <a:t>proficiency </a:t>
            </a:r>
            <a:r>
              <a:rPr lang="en-MY" dirty="0" smtClean="0">
                <a:solidFill>
                  <a:srgbClr val="FF0000"/>
                </a:solidFill>
              </a:rPr>
              <a:t>levels</a:t>
            </a:r>
          </a:p>
          <a:p>
            <a:endParaRPr lang="en-MY" dirty="0" smtClean="0"/>
          </a:p>
          <a:p>
            <a:r>
              <a:rPr lang="en-MY" dirty="0"/>
              <a:t>narrowly defined </a:t>
            </a:r>
            <a:r>
              <a:rPr lang="en-MY" dirty="0">
                <a:solidFill>
                  <a:srgbClr val="FF0000"/>
                </a:solidFill>
              </a:rPr>
              <a:t>objective</a:t>
            </a:r>
            <a:r>
              <a:rPr lang="en-MY" dirty="0"/>
              <a:t> of mastery </a:t>
            </a:r>
            <a:r>
              <a:rPr lang="en-MY" dirty="0" smtClean="0"/>
              <a:t>of grammatical </a:t>
            </a:r>
            <a:r>
              <a:rPr lang="en-MY" dirty="0" smtClean="0"/>
              <a:t>structures</a:t>
            </a: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27042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coherently designed syllabuses with </a:t>
            </a:r>
            <a:r>
              <a:rPr lang="en-MY" dirty="0">
                <a:solidFill>
                  <a:srgbClr val="FF0000"/>
                </a:solidFill>
              </a:rPr>
              <a:t>preselected and pre-sequenced </a:t>
            </a:r>
            <a:r>
              <a:rPr lang="en-MY" dirty="0" smtClean="0">
                <a:solidFill>
                  <a:srgbClr val="FF0000"/>
                </a:solidFill>
              </a:rPr>
              <a:t>items</a:t>
            </a:r>
          </a:p>
          <a:p>
            <a:endParaRPr lang="en-MY" dirty="0"/>
          </a:p>
          <a:p>
            <a:r>
              <a:rPr lang="en-MY" dirty="0"/>
              <a:t>Assessment of </a:t>
            </a:r>
            <a:r>
              <a:rPr lang="en-MY" dirty="0">
                <a:solidFill>
                  <a:srgbClr val="FF0000"/>
                </a:solidFill>
              </a:rPr>
              <a:t>discrete items </a:t>
            </a:r>
            <a:r>
              <a:rPr lang="en-MY" dirty="0"/>
              <a:t>of </a:t>
            </a:r>
            <a:r>
              <a:rPr lang="en-MY" dirty="0" smtClean="0"/>
              <a:t>language</a:t>
            </a:r>
          </a:p>
          <a:p>
            <a:endParaRPr lang="en-MY" dirty="0"/>
          </a:p>
          <a:p>
            <a:r>
              <a:rPr lang="en-MY" dirty="0">
                <a:solidFill>
                  <a:srgbClr val="FF0000"/>
                </a:solidFill>
              </a:rPr>
              <a:t>easy to train </a:t>
            </a:r>
            <a:r>
              <a:rPr lang="en-MY" dirty="0"/>
              <a:t>a large number of teachers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636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However…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 smtClean="0"/>
              <a:t>There is lack of knowledge </a:t>
            </a:r>
            <a:r>
              <a:rPr lang="en-MY" dirty="0" smtClean="0"/>
              <a:t>of </a:t>
            </a:r>
            <a:r>
              <a:rPr lang="en-MY" dirty="0" smtClean="0">
                <a:solidFill>
                  <a:srgbClr val="FF0000"/>
                </a:solidFill>
              </a:rPr>
              <a:t>appropriate use </a:t>
            </a:r>
            <a:endParaRPr lang="en-MY" dirty="0" smtClean="0">
              <a:solidFill>
                <a:srgbClr val="FF0000"/>
              </a:solidFill>
            </a:endParaRPr>
          </a:p>
          <a:p>
            <a:endParaRPr lang="en-MY" dirty="0" smtClean="0"/>
          </a:p>
          <a:p>
            <a:r>
              <a:rPr lang="en-MY" dirty="0"/>
              <a:t>teaching of usage does not </a:t>
            </a:r>
            <a:r>
              <a:rPr lang="en-MY" dirty="0" smtClean="0"/>
              <a:t>guarantee a </a:t>
            </a:r>
            <a:r>
              <a:rPr lang="en-MY" dirty="0">
                <a:solidFill>
                  <a:srgbClr val="FF0000"/>
                </a:solidFill>
              </a:rPr>
              <a:t>knowledge of </a:t>
            </a:r>
            <a:r>
              <a:rPr lang="en-MY" dirty="0" smtClean="0">
                <a:solidFill>
                  <a:srgbClr val="FF0000"/>
                </a:solidFill>
              </a:rPr>
              <a:t>use</a:t>
            </a:r>
          </a:p>
          <a:p>
            <a:endParaRPr lang="en-MY" dirty="0" smtClean="0"/>
          </a:p>
          <a:p>
            <a:r>
              <a:rPr lang="en-MY" dirty="0" smtClean="0"/>
              <a:t>Structural means can not work for </a:t>
            </a:r>
            <a:r>
              <a:rPr lang="en-MY" dirty="0" smtClean="0">
                <a:solidFill>
                  <a:srgbClr val="FF0000"/>
                </a:solidFill>
              </a:rPr>
              <a:t>communicative ends </a:t>
            </a:r>
            <a:endParaRPr lang="en-MY" dirty="0" smtClean="0">
              <a:solidFill>
                <a:srgbClr val="FF0000"/>
              </a:solidFill>
            </a:endParaRPr>
          </a:p>
          <a:p>
            <a:endParaRPr lang="en-MY" dirty="0" smtClean="0"/>
          </a:p>
          <a:p>
            <a:r>
              <a:rPr lang="en-MY" dirty="0" smtClean="0"/>
              <a:t>Students </a:t>
            </a:r>
            <a:r>
              <a:rPr lang="en-MY" dirty="0" smtClean="0">
                <a:solidFill>
                  <a:srgbClr val="FF0000"/>
                </a:solidFill>
              </a:rPr>
              <a:t>lack pragmatic </a:t>
            </a:r>
            <a:r>
              <a:rPr lang="en-MY" dirty="0" smtClean="0"/>
              <a:t>knowledge</a:t>
            </a:r>
            <a:endParaRPr lang="en-MY" dirty="0" smtClean="0"/>
          </a:p>
        </p:txBody>
      </p:sp>
    </p:spTree>
    <p:extLst>
      <p:ext uri="{BB962C8B-B14F-4D97-AF65-F5344CB8AC3E}">
        <p14:creationId xmlns:p14="http://schemas.microsoft.com/office/powerpoint/2010/main" val="165382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/>
              <a:t>There is </a:t>
            </a:r>
            <a:r>
              <a:rPr lang="en-MY" dirty="0">
                <a:solidFill>
                  <a:srgbClr val="FF0000"/>
                </a:solidFill>
              </a:rPr>
              <a:t>no internalization </a:t>
            </a:r>
            <a:r>
              <a:rPr lang="en-MY" dirty="0"/>
              <a:t>of the underlying language </a:t>
            </a:r>
            <a:r>
              <a:rPr lang="en-MY" dirty="0" smtClean="0"/>
              <a:t>system </a:t>
            </a:r>
          </a:p>
          <a:p>
            <a:endParaRPr lang="en-MY" dirty="0"/>
          </a:p>
          <a:p>
            <a:r>
              <a:rPr lang="en-MY" dirty="0"/>
              <a:t>Ignoring the </a:t>
            </a:r>
            <a:r>
              <a:rPr lang="en-MY" dirty="0">
                <a:solidFill>
                  <a:srgbClr val="FF0000"/>
                </a:solidFill>
              </a:rPr>
              <a:t>complexity of </a:t>
            </a:r>
            <a:r>
              <a:rPr lang="en-MY" dirty="0" smtClean="0">
                <a:solidFill>
                  <a:srgbClr val="FF0000"/>
                </a:solidFill>
              </a:rPr>
              <a:t>communication</a:t>
            </a:r>
          </a:p>
          <a:p>
            <a:endParaRPr lang="en-MY" dirty="0"/>
          </a:p>
          <a:p>
            <a:r>
              <a:rPr lang="en-MY" dirty="0"/>
              <a:t>Learners can not </a:t>
            </a:r>
            <a:r>
              <a:rPr lang="en-MY" dirty="0">
                <a:solidFill>
                  <a:srgbClr val="FF0000"/>
                </a:solidFill>
              </a:rPr>
              <a:t>transfer</a:t>
            </a:r>
            <a:r>
              <a:rPr lang="en-MY" dirty="0"/>
              <a:t> their knowledge of isolated items of grammar and vocabulary and automatically </a:t>
            </a:r>
            <a:r>
              <a:rPr lang="en-MY" dirty="0">
                <a:solidFill>
                  <a:srgbClr val="FF0000"/>
                </a:solidFill>
              </a:rPr>
              <a:t>apply</a:t>
            </a:r>
            <a:r>
              <a:rPr lang="en-MY" dirty="0"/>
              <a:t> it to real-life communicative situations outside the classroom.  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122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14" y="-96887"/>
            <a:ext cx="10515600" cy="1325563"/>
          </a:xfrm>
        </p:spPr>
        <p:txBody>
          <a:bodyPr/>
          <a:lstStyle/>
          <a:p>
            <a:r>
              <a:rPr lang="en-MY" dirty="0" smtClean="0"/>
              <a:t>Positive points: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265" y="1909713"/>
            <a:ext cx="10824411" cy="4948287"/>
          </a:xfrm>
        </p:spPr>
        <p:txBody>
          <a:bodyPr>
            <a:normAutofit/>
          </a:bodyPr>
          <a:lstStyle/>
          <a:p>
            <a:r>
              <a:rPr lang="en-MY" dirty="0"/>
              <a:t>“Language learning does involve learning </a:t>
            </a:r>
            <a:r>
              <a:rPr lang="en-MY" dirty="0">
                <a:solidFill>
                  <a:srgbClr val="FF0000"/>
                </a:solidFill>
              </a:rPr>
              <a:t>individual items</a:t>
            </a:r>
            <a:r>
              <a:rPr lang="en-MY" dirty="0"/>
              <a:t>” (</a:t>
            </a:r>
            <a:r>
              <a:rPr lang="en-MY" dirty="0" err="1"/>
              <a:t>Spolsky</a:t>
            </a:r>
            <a:r>
              <a:rPr lang="en-MY" dirty="0" smtClean="0"/>
              <a:t>, 1989</a:t>
            </a:r>
            <a:r>
              <a:rPr lang="en-MY" dirty="0"/>
              <a:t>, p. 61) just the way </a:t>
            </a:r>
            <a:r>
              <a:rPr lang="en-MY" dirty="0" err="1"/>
              <a:t>behaviorists</a:t>
            </a:r>
            <a:r>
              <a:rPr lang="en-MY" dirty="0"/>
              <a:t> advocated.</a:t>
            </a:r>
          </a:p>
          <a:p>
            <a:r>
              <a:rPr lang="en-MY" dirty="0"/>
              <a:t> An explicit focus on the formal properties of the language might </a:t>
            </a:r>
            <a:r>
              <a:rPr lang="en-MY" dirty="0" smtClean="0"/>
              <a:t>help the </a:t>
            </a:r>
            <a:r>
              <a:rPr lang="en-MY" dirty="0"/>
              <a:t>learner </a:t>
            </a:r>
            <a:r>
              <a:rPr lang="en-MY" dirty="0">
                <a:solidFill>
                  <a:srgbClr val="FF0000"/>
                </a:solidFill>
              </a:rPr>
              <a:t>systematically examine, understand, and organize </a:t>
            </a:r>
            <a:r>
              <a:rPr lang="en-MY" dirty="0"/>
              <a:t>the </a:t>
            </a:r>
            <a:r>
              <a:rPr lang="en-MY" dirty="0" smtClean="0"/>
              <a:t>linguistic system </a:t>
            </a:r>
            <a:r>
              <a:rPr lang="en-MY" dirty="0"/>
              <a:t>of the language (Bialystok, 1988).</a:t>
            </a:r>
          </a:p>
          <a:p>
            <a:r>
              <a:rPr lang="en-MY" dirty="0"/>
              <a:t> Explicit teaching of forms or structures of the target language is </a:t>
            </a:r>
            <a:r>
              <a:rPr lang="en-MY" dirty="0" smtClean="0"/>
              <a:t>beneficial to </a:t>
            </a:r>
            <a:r>
              <a:rPr lang="en-MY" dirty="0"/>
              <a:t>learners </a:t>
            </a:r>
            <a:r>
              <a:rPr lang="en-MY" dirty="0">
                <a:solidFill>
                  <a:srgbClr val="FF0000"/>
                </a:solidFill>
              </a:rPr>
              <a:t>at a particular point </a:t>
            </a:r>
            <a:r>
              <a:rPr lang="en-MY" dirty="0"/>
              <a:t>in their acquisition of the </a:t>
            </a:r>
            <a:r>
              <a:rPr lang="en-MY" dirty="0" smtClean="0"/>
              <a:t>target language </a:t>
            </a:r>
            <a:r>
              <a:rPr lang="en-MY" dirty="0"/>
              <a:t>(Stern, 1983).</a:t>
            </a:r>
          </a:p>
          <a:p>
            <a:r>
              <a:rPr lang="en-MY" dirty="0"/>
              <a:t> A manipulative, repetition-reinforcement instructional procedure </a:t>
            </a:r>
            <a:r>
              <a:rPr lang="en-MY" dirty="0" smtClean="0"/>
              <a:t>may be </a:t>
            </a:r>
            <a:r>
              <a:rPr lang="en-MY" dirty="0"/>
              <a:t>adequate at the </a:t>
            </a:r>
            <a:r>
              <a:rPr lang="en-MY" dirty="0">
                <a:solidFill>
                  <a:srgbClr val="FF0000"/>
                </a:solidFill>
              </a:rPr>
              <a:t>early stages</a:t>
            </a:r>
            <a:r>
              <a:rPr lang="en-MY" dirty="0"/>
              <a:t> of second and foreign language </a:t>
            </a:r>
            <a:r>
              <a:rPr lang="en-MY" dirty="0" smtClean="0"/>
              <a:t>learning (</a:t>
            </a:r>
            <a:r>
              <a:rPr lang="en-MY" dirty="0"/>
              <a:t>Rivers, 1972).</a:t>
            </a:r>
          </a:p>
          <a:p>
            <a:r>
              <a:rPr lang="en-MY" dirty="0"/>
              <a:t> “There must be some aspects of language </a:t>
            </a:r>
            <a:r>
              <a:rPr lang="en-MY" dirty="0" smtClean="0"/>
              <a:t>learning </a:t>
            </a:r>
            <a:r>
              <a:rPr lang="en-MY" dirty="0"/>
              <a:t>which have to </a:t>
            </a:r>
            <a:r>
              <a:rPr lang="en-MY" dirty="0" smtClean="0"/>
              <a:t>do with </a:t>
            </a:r>
            <a:r>
              <a:rPr lang="en-MY" dirty="0">
                <a:solidFill>
                  <a:srgbClr val="FF0000"/>
                </a:solidFill>
              </a:rPr>
              <a:t>habit formation</a:t>
            </a:r>
            <a:r>
              <a:rPr lang="en-MY" dirty="0"/>
              <a:t>” (</a:t>
            </a:r>
            <a:r>
              <a:rPr lang="en-MY" dirty="0" err="1"/>
              <a:t>Widdowson</a:t>
            </a:r>
            <a:r>
              <a:rPr lang="en-MY" dirty="0"/>
              <a:t>, 1990, p. 11).</a:t>
            </a:r>
          </a:p>
        </p:txBody>
      </p:sp>
    </p:spTree>
    <p:extLst>
      <p:ext uri="{BB962C8B-B14F-4D97-AF65-F5344CB8AC3E}">
        <p14:creationId xmlns:p14="http://schemas.microsoft.com/office/powerpoint/2010/main" val="1228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Some modifications: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 smtClean="0"/>
              <a:t>‘Creative memory’ </a:t>
            </a:r>
            <a:r>
              <a:rPr lang="en-MY" dirty="0" smtClean="0"/>
              <a:t>mode</a:t>
            </a:r>
          </a:p>
          <a:p>
            <a:endParaRPr lang="en-MY" dirty="0"/>
          </a:p>
          <a:p>
            <a:r>
              <a:rPr lang="en-MY" dirty="0"/>
              <a:t>use pattern practice </a:t>
            </a:r>
            <a:r>
              <a:rPr lang="en-MY" dirty="0" smtClean="0"/>
              <a:t>in context</a:t>
            </a:r>
            <a:r>
              <a:rPr lang="en-MY" dirty="0" smtClean="0"/>
              <a:t>.</a:t>
            </a:r>
          </a:p>
          <a:p>
            <a:endParaRPr lang="en-MY" dirty="0" smtClean="0"/>
          </a:p>
          <a:p>
            <a:r>
              <a:rPr lang="en-MY" dirty="0" smtClean="0"/>
              <a:t>Do not limit students to the </a:t>
            </a:r>
            <a:r>
              <a:rPr lang="en-MY" dirty="0"/>
              <a:t>vocabulary introduced in the </a:t>
            </a:r>
            <a:r>
              <a:rPr lang="en-MY" dirty="0" smtClean="0"/>
              <a:t>text</a:t>
            </a:r>
          </a:p>
          <a:p>
            <a:endParaRPr lang="en-MY" dirty="0" smtClean="0"/>
          </a:p>
          <a:p>
            <a:r>
              <a:rPr lang="en-MY" dirty="0" smtClean="0"/>
              <a:t>Use language according to needs rather than master </a:t>
            </a:r>
            <a:endParaRPr lang="en-MY" dirty="0" smtClean="0"/>
          </a:p>
          <a:p>
            <a:endParaRPr lang="en-MY" dirty="0" smtClean="0"/>
          </a:p>
          <a:p>
            <a:r>
              <a:rPr lang="en-MY" dirty="0"/>
              <a:t>give more </a:t>
            </a:r>
            <a:r>
              <a:rPr lang="en-MY" dirty="0" smtClean="0"/>
              <a:t>attention to </a:t>
            </a:r>
            <a:r>
              <a:rPr lang="en-MY" dirty="0"/>
              <a:t>features of </a:t>
            </a:r>
            <a:r>
              <a:rPr lang="en-MY" dirty="0" smtClean="0"/>
              <a:t>discourse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7484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 smtClean="0"/>
              <a:t>Audiolingual Method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/>
              <a:t>illustrates the essential characteristics of language-</a:t>
            </a:r>
            <a:r>
              <a:rPr lang="en-MY" dirty="0" err="1"/>
              <a:t>centered</a:t>
            </a:r>
            <a:r>
              <a:rPr lang="en-MY" dirty="0"/>
              <a:t> </a:t>
            </a:r>
            <a:r>
              <a:rPr lang="en-MY" dirty="0" smtClean="0"/>
              <a:t>methods</a:t>
            </a:r>
          </a:p>
          <a:p>
            <a:endParaRPr lang="en-MY" dirty="0"/>
          </a:p>
          <a:p>
            <a:endParaRPr lang="en-MY" dirty="0" smtClean="0"/>
          </a:p>
          <a:p>
            <a:r>
              <a:rPr lang="en-MY" i="1" dirty="0" smtClean="0"/>
              <a:t>structural–situational method:</a:t>
            </a:r>
          </a:p>
          <a:p>
            <a:r>
              <a:rPr lang="en-MY" i="1" dirty="0" smtClean="0"/>
              <a:t>Selection</a:t>
            </a:r>
          </a:p>
          <a:p>
            <a:r>
              <a:rPr lang="en-MY" i="1" dirty="0" smtClean="0"/>
              <a:t>Gradation</a:t>
            </a:r>
          </a:p>
          <a:p>
            <a:r>
              <a:rPr lang="en-MY" i="1" dirty="0" smtClean="0"/>
              <a:t>presentation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2871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 smtClean="0"/>
              <a:t>Selection: choice </a:t>
            </a:r>
            <a:r>
              <a:rPr lang="en-MY" dirty="0"/>
              <a:t>of lexical and grammatical </a:t>
            </a:r>
            <a:r>
              <a:rPr lang="en-MY" dirty="0" smtClean="0"/>
              <a:t>content</a:t>
            </a:r>
          </a:p>
          <a:p>
            <a:r>
              <a:rPr lang="en-MY" dirty="0" smtClean="0"/>
              <a:t>Gradation: organization and </a:t>
            </a:r>
            <a:r>
              <a:rPr lang="en-MY" dirty="0"/>
              <a:t>sequencing of </a:t>
            </a:r>
            <a:r>
              <a:rPr lang="en-MY" dirty="0" smtClean="0"/>
              <a:t>content</a:t>
            </a:r>
            <a:endParaRPr lang="en-MY" dirty="0"/>
          </a:p>
          <a:p>
            <a:r>
              <a:rPr lang="en-MY" dirty="0" smtClean="0"/>
              <a:t>Presentation: aims </a:t>
            </a:r>
            <a:r>
              <a:rPr lang="en-MY" dirty="0"/>
              <a:t>and activities </a:t>
            </a:r>
            <a:r>
              <a:rPr lang="en-MY" dirty="0" smtClean="0"/>
              <a:t>of classroom teaching</a:t>
            </a:r>
          </a:p>
          <a:p>
            <a:endParaRPr lang="en-MY" dirty="0"/>
          </a:p>
          <a:p>
            <a:endParaRPr lang="en-MY" dirty="0" smtClean="0"/>
          </a:p>
          <a:p>
            <a:r>
              <a:rPr lang="en-MY" dirty="0" smtClean="0"/>
              <a:t>Other program under this category:</a:t>
            </a:r>
          </a:p>
          <a:p>
            <a:r>
              <a:rPr lang="en-MY" dirty="0"/>
              <a:t>Army </a:t>
            </a:r>
            <a:r>
              <a:rPr lang="en-MY" dirty="0" smtClean="0"/>
              <a:t>Specialized Training </a:t>
            </a:r>
            <a:r>
              <a:rPr lang="en-MY" dirty="0"/>
              <a:t>Program (ASTP</a:t>
            </a:r>
            <a:r>
              <a:rPr lang="en-MY" dirty="0" smtClean="0"/>
              <a:t>)</a:t>
            </a:r>
          </a:p>
          <a:p>
            <a:r>
              <a:rPr lang="en-MY" i="1" dirty="0"/>
              <a:t>structural–situational method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265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/>
              <a:t>Theory of Language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/>
              <a:t>by American structural linguists during the </a:t>
            </a:r>
            <a:r>
              <a:rPr lang="en-MY" dirty="0" smtClean="0"/>
              <a:t>1950s</a:t>
            </a:r>
          </a:p>
          <a:p>
            <a:r>
              <a:rPr lang="en-MY" dirty="0"/>
              <a:t>language as a system of systems consisting of several hierarchically</a:t>
            </a:r>
          </a:p>
          <a:p>
            <a:r>
              <a:rPr lang="en-MY" dirty="0"/>
              <a:t>linked building blocks</a:t>
            </a:r>
            <a:r>
              <a:rPr lang="en-MY" dirty="0" smtClean="0"/>
              <a:t>: </a:t>
            </a:r>
          </a:p>
          <a:p>
            <a:pPr lvl="1"/>
            <a:r>
              <a:rPr lang="en-MY" dirty="0" smtClean="0"/>
              <a:t>Phonemes</a:t>
            </a:r>
          </a:p>
          <a:p>
            <a:pPr lvl="1"/>
            <a:r>
              <a:rPr lang="en-MY" dirty="0" smtClean="0"/>
              <a:t>Morphemes </a:t>
            </a:r>
          </a:p>
          <a:p>
            <a:pPr lvl="1"/>
            <a:r>
              <a:rPr lang="en-MY" dirty="0" smtClean="0"/>
              <a:t>Phrases</a:t>
            </a:r>
          </a:p>
          <a:p>
            <a:pPr lvl="1"/>
            <a:r>
              <a:rPr lang="en-MY" dirty="0" smtClean="0"/>
              <a:t>Clauses </a:t>
            </a:r>
          </a:p>
          <a:p>
            <a:pPr lvl="1"/>
            <a:r>
              <a:rPr lang="en-MY" dirty="0" smtClean="0"/>
              <a:t>Sentences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577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 smtClean="0"/>
              <a:t>They are linearly connected: </a:t>
            </a:r>
          </a:p>
          <a:p>
            <a:r>
              <a:rPr lang="en-MY" dirty="0"/>
              <a:t>phonemes </a:t>
            </a:r>
            <a:r>
              <a:rPr lang="en-MY" dirty="0" smtClean="0"/>
              <a:t>…….morphemes……….phrases………</a:t>
            </a:r>
          </a:p>
          <a:p>
            <a:endParaRPr lang="en-MY" dirty="0"/>
          </a:p>
          <a:p>
            <a:r>
              <a:rPr lang="en-MY" dirty="0"/>
              <a:t>language </a:t>
            </a:r>
            <a:r>
              <a:rPr lang="en-MY" dirty="0" smtClean="0"/>
              <a:t>is aural–oral……importance of listening </a:t>
            </a:r>
            <a:r>
              <a:rPr lang="en-MY" dirty="0"/>
              <a:t>and </a:t>
            </a:r>
            <a:r>
              <a:rPr lang="en-MY" dirty="0" smtClean="0"/>
              <a:t>speaking</a:t>
            </a:r>
          </a:p>
          <a:p>
            <a:endParaRPr lang="en-MY" dirty="0"/>
          </a:p>
          <a:p>
            <a:r>
              <a:rPr lang="en-MY" dirty="0" smtClean="0"/>
              <a:t>Speech = the basis of language </a:t>
            </a:r>
          </a:p>
          <a:p>
            <a:r>
              <a:rPr lang="en-MY" dirty="0" smtClean="0"/>
              <a:t>Structure = the heart of speech  </a:t>
            </a:r>
          </a:p>
          <a:p>
            <a:r>
              <a:rPr lang="en-MY" dirty="0" smtClean="0"/>
              <a:t>Every language has a </a:t>
            </a:r>
            <a:r>
              <a:rPr lang="en-MY" dirty="0"/>
              <a:t>finite number of structural </a:t>
            </a:r>
            <a:r>
              <a:rPr lang="en-MY" dirty="0" smtClean="0"/>
              <a:t>patterns: can be analysed,</a:t>
            </a:r>
            <a:endParaRPr lang="en-MY" dirty="0"/>
          </a:p>
          <a:p>
            <a:r>
              <a:rPr lang="en-MY" dirty="0"/>
              <a:t>described, systematized, and graded, and </a:t>
            </a:r>
            <a:r>
              <a:rPr lang="en-MY" dirty="0" smtClean="0"/>
              <a:t>be learnt and taught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7748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/>
              <a:t>Theory of Language Learning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825625"/>
            <a:ext cx="12057089" cy="4351338"/>
          </a:xfrm>
        </p:spPr>
        <p:txBody>
          <a:bodyPr/>
          <a:lstStyle/>
          <a:p>
            <a:r>
              <a:rPr lang="en-MY" dirty="0" smtClean="0"/>
              <a:t>Based on </a:t>
            </a:r>
            <a:r>
              <a:rPr lang="en-MY" i="1" dirty="0" smtClean="0"/>
              <a:t>behaviourism</a:t>
            </a:r>
            <a:endParaRPr lang="en-MY" dirty="0"/>
          </a:p>
          <a:p>
            <a:r>
              <a:rPr lang="en-MY" dirty="0" smtClean="0"/>
              <a:t>They rejected </a:t>
            </a:r>
            <a:r>
              <a:rPr lang="en-MY" dirty="0"/>
              <a:t>explanation of </a:t>
            </a:r>
            <a:r>
              <a:rPr lang="en-MY" dirty="0" smtClean="0"/>
              <a:t>human </a:t>
            </a:r>
            <a:r>
              <a:rPr lang="en-MY" dirty="0" err="1" smtClean="0"/>
              <a:t>behavior</a:t>
            </a:r>
            <a:r>
              <a:rPr lang="en-MY" dirty="0" smtClean="0"/>
              <a:t> </a:t>
            </a:r>
            <a:r>
              <a:rPr lang="en-MY" dirty="0"/>
              <a:t>in terms of emotive feelings or mental </a:t>
            </a:r>
            <a:r>
              <a:rPr lang="en-MY" dirty="0" smtClean="0"/>
              <a:t>processes</a:t>
            </a:r>
          </a:p>
          <a:p>
            <a:endParaRPr lang="en-MY" dirty="0"/>
          </a:p>
          <a:p>
            <a:r>
              <a:rPr lang="en-MY" dirty="0"/>
              <a:t>human </a:t>
            </a:r>
            <a:r>
              <a:rPr lang="en-MY" dirty="0" err="1"/>
              <a:t>behavior</a:t>
            </a:r>
            <a:r>
              <a:rPr lang="en-MY" dirty="0"/>
              <a:t> </a:t>
            </a:r>
            <a:r>
              <a:rPr lang="en-MY" dirty="0" smtClean="0"/>
              <a:t>= series </a:t>
            </a:r>
            <a:r>
              <a:rPr lang="en-MY" dirty="0"/>
              <a:t>of </a:t>
            </a:r>
            <a:r>
              <a:rPr lang="en-MY" dirty="0" smtClean="0"/>
              <a:t>stimuli….trigger </a:t>
            </a:r>
            <a:r>
              <a:rPr lang="en-MY" dirty="0"/>
              <a:t>a series of corresponding responses</a:t>
            </a:r>
            <a:r>
              <a:rPr lang="en-MY" dirty="0" smtClean="0"/>
              <a:t>.</a:t>
            </a:r>
          </a:p>
          <a:p>
            <a:endParaRPr lang="en-MY" dirty="0"/>
          </a:p>
          <a:p>
            <a:r>
              <a:rPr lang="en-MY" dirty="0" smtClean="0"/>
              <a:t>Learning= </a:t>
            </a:r>
            <a:r>
              <a:rPr lang="en-MY" dirty="0"/>
              <a:t>stimulus, response, and reinforcement</a:t>
            </a:r>
          </a:p>
        </p:txBody>
      </p:sp>
    </p:spTree>
    <p:extLst>
      <p:ext uri="{BB962C8B-B14F-4D97-AF65-F5344CB8AC3E}">
        <p14:creationId xmlns:p14="http://schemas.microsoft.com/office/powerpoint/2010/main" val="30663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MY" dirty="0" smtClean="0"/>
              <a:t>Assumptions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84" y="1169233"/>
            <a:ext cx="11024016" cy="5007730"/>
          </a:xfrm>
        </p:spPr>
        <p:txBody>
          <a:bodyPr>
            <a:normAutofit/>
          </a:bodyPr>
          <a:lstStyle/>
          <a:p>
            <a:r>
              <a:rPr lang="en-MY" dirty="0"/>
              <a:t>1. Learning to speak a language is the same as learning to ride a bicycle or drive a car. </a:t>
            </a:r>
            <a:endParaRPr lang="en-MY" dirty="0" smtClean="0"/>
          </a:p>
          <a:p>
            <a:endParaRPr lang="en-MY" dirty="0" smtClean="0"/>
          </a:p>
          <a:p>
            <a:r>
              <a:rPr lang="en-MY" dirty="0" smtClean="0"/>
              <a:t>2</a:t>
            </a:r>
            <a:r>
              <a:rPr lang="en-MY" dirty="0"/>
              <a:t>. Language learning is just a process of mechanical habit formation through </a:t>
            </a:r>
            <a:r>
              <a:rPr lang="en-MY" dirty="0" smtClean="0"/>
              <a:t>repetition</a:t>
            </a:r>
            <a:r>
              <a:rPr lang="en-MY" dirty="0"/>
              <a:t> </a:t>
            </a:r>
            <a:r>
              <a:rPr lang="en-MY" dirty="0" smtClean="0"/>
              <a:t>(overlearning), (practice and make it second nature) </a:t>
            </a:r>
            <a:endParaRPr lang="en-MY" dirty="0" smtClean="0"/>
          </a:p>
          <a:p>
            <a:endParaRPr lang="en-MY" dirty="0"/>
          </a:p>
          <a:p>
            <a:r>
              <a:rPr lang="en-MY" dirty="0" smtClean="0"/>
              <a:t>3</a:t>
            </a:r>
            <a:r>
              <a:rPr lang="en-MY" dirty="0"/>
              <a:t>. Habit formation takes place by means of analogy </a:t>
            </a:r>
            <a:r>
              <a:rPr lang="en-MY" dirty="0" smtClean="0"/>
              <a:t>(</a:t>
            </a:r>
            <a:r>
              <a:rPr lang="en-MY" dirty="0"/>
              <a:t>perception of similarities and </a:t>
            </a:r>
            <a:r>
              <a:rPr lang="en-MY" dirty="0" smtClean="0"/>
              <a:t>differences) rather </a:t>
            </a:r>
            <a:r>
              <a:rPr lang="en-MY" dirty="0"/>
              <a:t>than </a:t>
            </a:r>
            <a:r>
              <a:rPr lang="en-MY" dirty="0" smtClean="0"/>
              <a:t>analysis (</a:t>
            </a:r>
            <a:r>
              <a:rPr lang="en-MY" dirty="0"/>
              <a:t>problem </a:t>
            </a:r>
            <a:r>
              <a:rPr lang="en-MY" dirty="0" smtClean="0"/>
              <a:t>solving). Inductive rather than deductive = pattern practice </a:t>
            </a:r>
          </a:p>
        </p:txBody>
      </p:sp>
    </p:spTree>
    <p:extLst>
      <p:ext uri="{BB962C8B-B14F-4D97-AF65-F5344CB8AC3E}">
        <p14:creationId xmlns:p14="http://schemas.microsoft.com/office/powerpoint/2010/main" val="5443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4. Language learning is a linear</a:t>
            </a:r>
            <a:r>
              <a:rPr lang="en-MY" dirty="0" smtClean="0"/>
              <a:t>, incremental, additive </a:t>
            </a:r>
            <a:r>
              <a:rPr lang="en-MY" dirty="0"/>
              <a:t>process. mastering of one discrete item at a time and moving to the next </a:t>
            </a:r>
            <a:endParaRPr lang="en-MY" dirty="0" smtClean="0"/>
          </a:p>
          <a:p>
            <a:endParaRPr lang="en-MY" dirty="0"/>
          </a:p>
          <a:p>
            <a:r>
              <a:rPr lang="en-MY" dirty="0"/>
              <a:t>5. Discrete items of language should be introduced in carefully constructed dialogues embedded in a carefully selected linguistic and cultural context.  Language should not be separated from culture. 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050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204</TotalTime>
  <Words>1047</Words>
  <Application>Microsoft Office PowerPoint</Application>
  <PresentationFormat>Widescreen</PresentationFormat>
  <Paragraphs>167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Calibri</vt:lpstr>
      <vt:lpstr>Calibri Light</vt:lpstr>
      <vt:lpstr>Retrospect</vt:lpstr>
      <vt:lpstr>Language-Centered Methods</vt:lpstr>
      <vt:lpstr>PowerPoint Presentation</vt:lpstr>
      <vt:lpstr>Audiolingual Method</vt:lpstr>
      <vt:lpstr>PowerPoint Presentation</vt:lpstr>
      <vt:lpstr>Theory of Language</vt:lpstr>
      <vt:lpstr>PowerPoint Presentation</vt:lpstr>
      <vt:lpstr>Theory of Language Learning</vt:lpstr>
      <vt:lpstr>Assumptions </vt:lpstr>
      <vt:lpstr>PowerPoint Presentation</vt:lpstr>
      <vt:lpstr>Theory of Language Teaching</vt:lpstr>
      <vt:lpstr>PowerPoint Presentation</vt:lpstr>
      <vt:lpstr>Content Specifications</vt:lpstr>
      <vt:lpstr>Selection </vt:lpstr>
      <vt:lpstr>Gradation </vt:lpstr>
      <vt:lpstr>CLASSROOM PROCEDURES</vt:lpstr>
      <vt:lpstr>PowerPoint Presentation</vt:lpstr>
      <vt:lpstr>Interactional Activities</vt:lpstr>
      <vt:lpstr>Presentation </vt:lpstr>
      <vt:lpstr>Practice </vt:lpstr>
      <vt:lpstr>Production </vt:lpstr>
      <vt:lpstr>A CRITICAL ASSESSMENT </vt:lpstr>
      <vt:lpstr>PowerPoint Presentation</vt:lpstr>
      <vt:lpstr>However…</vt:lpstr>
      <vt:lpstr>PowerPoint Presentation</vt:lpstr>
      <vt:lpstr>Positive points:</vt:lpstr>
      <vt:lpstr>Some modifications: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Language-Centered Methods</dc:title>
  <dc:creator>M</dc:creator>
  <cp:lastModifiedBy>M</cp:lastModifiedBy>
  <cp:revision>38</cp:revision>
  <dcterms:created xsi:type="dcterms:W3CDTF">2019-09-21T03:36:38Z</dcterms:created>
  <dcterms:modified xsi:type="dcterms:W3CDTF">2019-10-23T03:25:15Z</dcterms:modified>
</cp:coreProperties>
</file>