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71" r:id="rId2"/>
    <p:sldId id="272" r:id="rId3"/>
    <p:sldId id="273" r:id="rId4"/>
    <p:sldId id="274" r:id="rId5"/>
    <p:sldId id="297" r:id="rId6"/>
    <p:sldId id="276" r:id="rId7"/>
    <p:sldId id="277" r:id="rId8"/>
    <p:sldId id="278" r:id="rId9"/>
    <p:sldId id="279" r:id="rId10"/>
    <p:sldId id="280" r:id="rId11"/>
    <p:sldId id="281" r:id="rId12"/>
    <p:sldId id="282" r:id="rId13"/>
    <p:sldId id="283" r:id="rId14"/>
    <p:sldId id="285" r:id="rId15"/>
    <p:sldId id="299" r:id="rId16"/>
    <p:sldId id="286" r:id="rId17"/>
    <p:sldId id="287" r:id="rId18"/>
    <p:sldId id="288" r:id="rId19"/>
    <p:sldId id="289" r:id="rId20"/>
    <p:sldId id="290" r:id="rId21"/>
    <p:sldId id="292" r:id="rId22"/>
    <p:sldId id="293" r:id="rId23"/>
    <p:sldId id="256" r:id="rId24"/>
    <p:sldId id="257" r:id="rId25"/>
    <p:sldId id="258" r:id="rId26"/>
    <p:sldId id="294" r:id="rId27"/>
    <p:sldId id="298" r:id="rId28"/>
    <p:sldId id="259" r:id="rId29"/>
    <p:sldId id="260" r:id="rId30"/>
    <p:sldId id="295" r:id="rId31"/>
    <p:sldId id="261" r:id="rId32"/>
    <p:sldId id="262" r:id="rId33"/>
    <p:sldId id="263" r:id="rId34"/>
    <p:sldId id="264" r:id="rId35"/>
    <p:sldId id="265" r:id="rId36"/>
    <p:sldId id="266" r:id="rId37"/>
    <p:sldId id="296" r:id="rId38"/>
    <p:sldId id="268" r:id="rId39"/>
    <p:sldId id="269" r:id="rId40"/>
    <p:sldId id="27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AF0D5D-188A-4663-8F48-C744F3559CE8}"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0FCE-03EE-45C2-A422-A171D8AEB86B}"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F0D5D-188A-4663-8F48-C744F3559CE8}"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F0D5D-188A-4663-8F48-C744F3559CE8}"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F0D5D-188A-4663-8F48-C744F3559CE8}"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F0D5D-188A-4663-8F48-C744F3559CE8}"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0FCE-03EE-45C2-A422-A171D8AEB86B}"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AF0D5D-188A-4663-8F48-C744F3559CE8}"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AF0D5D-188A-4663-8F48-C744F3559CE8}"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70FCE-03EE-45C2-A422-A171D8AEB86B}"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AF0D5D-188A-4663-8F48-C744F3559CE8}"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F0D5D-188A-4663-8F48-C744F3559CE8}"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AF0D5D-188A-4663-8F48-C744F3559CE8}"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70FCE-03EE-45C2-A422-A171D8AEB86B}"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AF0D5D-188A-4663-8F48-C744F3559CE8}"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70FCE-03EE-45C2-A422-A171D8AEB8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4AF0D5D-188A-4663-8F48-C744F3559CE8}" type="datetimeFigureOut">
              <a:rPr lang="en-US" smtClean="0"/>
              <a:t>11/14/2019</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0470FCE-03EE-45C2-A422-A171D8AEB86B}"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667000"/>
            <a:ext cx="8229600" cy="1143000"/>
          </a:xfrm>
        </p:spPr>
        <p:txBody>
          <a:bodyPr/>
          <a:lstStyle/>
          <a:p>
            <a:r>
              <a:rPr lang="en-US" dirty="0" smtClean="0"/>
              <a:t>Learning-centered methods</a:t>
            </a:r>
            <a:endParaRPr lang="en-US" dirty="0"/>
          </a:p>
        </p:txBody>
      </p:sp>
    </p:spTree>
    <p:extLst>
      <p:ext uri="{BB962C8B-B14F-4D97-AF65-F5344CB8AC3E}">
        <p14:creationId xmlns:p14="http://schemas.microsoft.com/office/powerpoint/2010/main" val="159777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400" u="sng" dirty="0" smtClean="0"/>
              <a:t>Language </a:t>
            </a:r>
            <a:r>
              <a:rPr lang="en-US" sz="2400" u="sng" dirty="0"/>
              <a:t>development is comprehension based not production based </a:t>
            </a:r>
          </a:p>
          <a:p>
            <a:pPr marL="0" indent="0" algn="just">
              <a:buNone/>
            </a:pPr>
            <a:r>
              <a:rPr lang="en-US" sz="2000" dirty="0" smtClean="0"/>
              <a:t>It </a:t>
            </a:r>
            <a:r>
              <a:rPr lang="en-US" sz="2000" dirty="0"/>
              <a:t>makes sense empirically to emphasize on comprehension over production at least in the initial stages of L2 development because it has three advantages </a:t>
            </a:r>
            <a:r>
              <a:rPr lang="en-US" sz="2000" dirty="0" smtClean="0"/>
              <a:t>:</a:t>
            </a:r>
          </a:p>
          <a:p>
            <a:pPr marL="0" indent="0" algn="just">
              <a:buNone/>
            </a:pPr>
            <a:endParaRPr lang="en-US" sz="2000" dirty="0"/>
          </a:p>
          <a:p>
            <a:pPr marL="457200" indent="-457200" algn="just">
              <a:buFont typeface="+mj-lt"/>
              <a:buAutoNum type="arabicPeriod"/>
            </a:pPr>
            <a:r>
              <a:rPr lang="en-US" sz="2000" dirty="0" smtClean="0"/>
              <a:t>Cognitive</a:t>
            </a:r>
            <a:r>
              <a:rPr lang="en-US" sz="2000" dirty="0"/>
              <a:t>; concentrating on one task at a </a:t>
            </a:r>
            <a:r>
              <a:rPr lang="en-US" sz="2000" dirty="0" smtClean="0"/>
              <a:t>time.</a:t>
            </a:r>
            <a:endParaRPr lang="en-US" sz="2000" dirty="0"/>
          </a:p>
          <a:p>
            <a:pPr marL="457200" indent="-457200" algn="just">
              <a:buFont typeface="+mj-lt"/>
              <a:buAutoNum type="arabicPeriod"/>
            </a:pPr>
            <a:r>
              <a:rPr lang="en-US" sz="2000" dirty="0" smtClean="0"/>
              <a:t>Affectively (emotionally</a:t>
            </a:r>
            <a:r>
              <a:rPr lang="en-US" sz="2000" dirty="0"/>
              <a:t>); speaking in public create frightening and embarrassment among L2 learners according to this principle they have to speak only when they feel </a:t>
            </a:r>
            <a:r>
              <a:rPr lang="en-US" sz="2000" dirty="0" smtClean="0"/>
              <a:t>ready.</a:t>
            </a:r>
            <a:endParaRPr lang="en-US" sz="2000" dirty="0"/>
          </a:p>
          <a:p>
            <a:pPr marL="457200" indent="-457200" algn="just">
              <a:buFont typeface="+mj-lt"/>
              <a:buAutoNum type="arabicPeriod"/>
            </a:pPr>
            <a:r>
              <a:rPr lang="en-US" sz="2000" dirty="0" smtClean="0"/>
              <a:t>Communicative</a:t>
            </a:r>
            <a:r>
              <a:rPr lang="en-US" sz="2000" dirty="0"/>
              <a:t>; listening skill is important in method. listening is inherently interactive because the listeners try to understand messages and use them in speaking then, it can improve listening skill as well as </a:t>
            </a:r>
            <a:r>
              <a:rPr lang="en-US" sz="2000" dirty="0" smtClean="0"/>
              <a:t>speaking.</a:t>
            </a:r>
            <a:endParaRPr lang="en-US" sz="2000" dirty="0"/>
          </a:p>
          <a:p>
            <a:pPr marL="0" indent="0">
              <a:buNone/>
            </a:pPr>
            <a:endParaRPr lang="en-US" sz="2000" dirty="0"/>
          </a:p>
        </p:txBody>
      </p:sp>
    </p:spTree>
    <p:extLst>
      <p:ext uri="{BB962C8B-B14F-4D97-AF65-F5344CB8AC3E}">
        <p14:creationId xmlns:p14="http://schemas.microsoft.com/office/powerpoint/2010/main" val="17750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400" dirty="0" err="1" smtClean="0"/>
              <a:t>Prabhu</a:t>
            </a:r>
            <a:r>
              <a:rPr lang="en-US" sz="2400" dirty="0" smtClean="0"/>
              <a:t> </a:t>
            </a:r>
            <a:r>
              <a:rPr lang="en-US" sz="2400" dirty="0"/>
              <a:t>lists four factors to explain the importance of comprehension </a:t>
            </a:r>
            <a:r>
              <a:rPr lang="en-US" sz="2400" dirty="0" smtClean="0"/>
              <a:t>overproduction:</a:t>
            </a:r>
          </a:p>
          <a:p>
            <a:pPr marL="0" indent="0">
              <a:buNone/>
            </a:pPr>
            <a:endParaRPr lang="en-US" sz="2000" dirty="0"/>
          </a:p>
          <a:p>
            <a:pPr marL="457200" indent="-457200" algn="just">
              <a:buFont typeface="+mj-lt"/>
              <a:buAutoNum type="arabicPeriod"/>
            </a:pPr>
            <a:r>
              <a:rPr lang="en-US" sz="2000" dirty="0" smtClean="0"/>
              <a:t>Production </a:t>
            </a:r>
            <a:r>
              <a:rPr lang="en-US" sz="2000" dirty="0"/>
              <a:t>involves public display of language then it causes anxiety and insecurity but comprehension involves safe and private activities</a:t>
            </a:r>
          </a:p>
          <a:p>
            <a:pPr marL="457200" indent="-457200" algn="just">
              <a:buFont typeface="+mj-lt"/>
              <a:buAutoNum type="arabicPeriod"/>
            </a:pPr>
            <a:r>
              <a:rPr lang="en-US" sz="2000" dirty="0" smtClean="0"/>
              <a:t>Production </a:t>
            </a:r>
            <a:r>
              <a:rPr lang="en-US" sz="2000" dirty="0"/>
              <a:t>involves creating, comprehension involves language features that are already presented</a:t>
            </a:r>
          </a:p>
          <a:p>
            <a:pPr marL="457200" indent="-457200" algn="just">
              <a:buFont typeface="+mj-lt"/>
              <a:buAutoNum type="arabicPeriod"/>
            </a:pPr>
            <a:r>
              <a:rPr lang="en-US" sz="2000" dirty="0" smtClean="0"/>
              <a:t>Production </a:t>
            </a:r>
            <a:r>
              <a:rPr lang="en-US" sz="2000" dirty="0"/>
              <a:t>demands verbal accuracy, comprehension let the learner to be imprecise </a:t>
            </a:r>
          </a:p>
          <a:p>
            <a:pPr marL="457200" indent="-457200" algn="just">
              <a:buFont typeface="+mj-lt"/>
              <a:buAutoNum type="arabicPeriod"/>
            </a:pPr>
            <a:r>
              <a:rPr lang="en-US" sz="2000" dirty="0" smtClean="0"/>
              <a:t>Learners </a:t>
            </a:r>
            <a:r>
              <a:rPr lang="en-US" sz="2000" dirty="0"/>
              <a:t>may not have full control over production but comprehension is controlled by the learners and it is adjustable</a:t>
            </a:r>
          </a:p>
          <a:p>
            <a:pPr marL="0" indent="0">
              <a:buNone/>
            </a:pPr>
            <a:endParaRPr lang="en-US" sz="2000" dirty="0"/>
          </a:p>
        </p:txBody>
      </p:sp>
    </p:spTree>
    <p:extLst>
      <p:ext uri="{BB962C8B-B14F-4D97-AF65-F5344CB8AC3E}">
        <p14:creationId xmlns:p14="http://schemas.microsoft.com/office/powerpoint/2010/main" val="533706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000" dirty="0"/>
              <a:t>Learning Centered pathologists believe that when comprehension is achieved, speaking and writing abilities and productions emerge automatically and gradually in several stages</a:t>
            </a:r>
            <a:r>
              <a:rPr lang="en-US" sz="2000" dirty="0" smtClean="0"/>
              <a:t>:</a:t>
            </a:r>
          </a:p>
          <a:p>
            <a:pPr marL="0" indent="0" algn="just">
              <a:buNone/>
            </a:pPr>
            <a:endParaRPr lang="en-US" sz="2000" dirty="0"/>
          </a:p>
          <a:p>
            <a:pPr marL="457200" indent="-457200" algn="just">
              <a:buFont typeface="+mj-lt"/>
              <a:buAutoNum type="alphaLcParenR"/>
            </a:pPr>
            <a:r>
              <a:rPr lang="en-US" sz="2000" dirty="0" smtClean="0"/>
              <a:t>nonverbal </a:t>
            </a:r>
            <a:r>
              <a:rPr lang="en-US" sz="2000" dirty="0"/>
              <a:t>communication </a:t>
            </a:r>
          </a:p>
          <a:p>
            <a:pPr marL="457200" indent="-457200" algn="just">
              <a:buFont typeface="+mj-lt"/>
              <a:buAutoNum type="alphaLcParenR"/>
            </a:pPr>
            <a:r>
              <a:rPr lang="en-US" sz="2000" dirty="0" smtClean="0"/>
              <a:t>response </a:t>
            </a:r>
            <a:r>
              <a:rPr lang="en-US" sz="2000" dirty="0"/>
              <a:t>with single words </a:t>
            </a:r>
          </a:p>
          <a:p>
            <a:pPr marL="457200" indent="-457200" algn="just">
              <a:buFont typeface="+mj-lt"/>
              <a:buAutoNum type="alphaLcParenR"/>
            </a:pPr>
            <a:r>
              <a:rPr lang="en-US" sz="2000" dirty="0" smtClean="0"/>
              <a:t>combination </a:t>
            </a:r>
            <a:r>
              <a:rPr lang="en-US" sz="2000" dirty="0"/>
              <a:t>of two or three words </a:t>
            </a:r>
          </a:p>
          <a:p>
            <a:pPr marL="457200" indent="-457200" algn="just">
              <a:buFont typeface="+mj-lt"/>
              <a:buAutoNum type="alphaLcParenR"/>
            </a:pPr>
            <a:r>
              <a:rPr lang="en-US" sz="2000" dirty="0" smtClean="0"/>
              <a:t>phrases </a:t>
            </a:r>
            <a:endParaRPr lang="en-US" sz="2000" dirty="0"/>
          </a:p>
          <a:p>
            <a:pPr marL="457200" indent="-457200" algn="just">
              <a:buFont typeface="+mj-lt"/>
              <a:buAutoNum type="alphaLcParenR"/>
            </a:pPr>
            <a:r>
              <a:rPr lang="en-US" sz="2000" dirty="0" smtClean="0"/>
              <a:t>sentences </a:t>
            </a:r>
            <a:endParaRPr lang="en-US" sz="2000" dirty="0"/>
          </a:p>
          <a:p>
            <a:pPr marL="457200" indent="-457200" algn="just">
              <a:buFont typeface="+mj-lt"/>
              <a:buAutoNum type="alphaLcParenR"/>
            </a:pPr>
            <a:r>
              <a:rPr lang="en-US" sz="2000" dirty="0" smtClean="0"/>
              <a:t>more </a:t>
            </a:r>
            <a:r>
              <a:rPr lang="en-US" sz="2000" dirty="0"/>
              <a:t>complex discourses </a:t>
            </a:r>
          </a:p>
          <a:p>
            <a:pPr marL="0" indent="0" algn="just">
              <a:buNone/>
            </a:pPr>
            <a:endParaRPr lang="en-US" sz="2000" dirty="0" smtClean="0"/>
          </a:p>
          <a:p>
            <a:pPr algn="just">
              <a:buFont typeface="Wingdings" panose="05000000000000000000" pitchFamily="2" charset="2"/>
              <a:buChar char="ü"/>
            </a:pPr>
            <a:r>
              <a:rPr lang="en-US" sz="2000" dirty="0" smtClean="0"/>
              <a:t>Because </a:t>
            </a:r>
            <a:r>
              <a:rPr lang="en-US" sz="2000" dirty="0"/>
              <a:t>of the emphasis on comprehension, learning </a:t>
            </a:r>
            <a:r>
              <a:rPr lang="en-US" sz="2000" dirty="0" smtClean="0"/>
              <a:t>-Centered </a:t>
            </a:r>
            <a:r>
              <a:rPr lang="en-US" sz="2000" dirty="0"/>
              <a:t>pathologist minimize the importance of learner out puts and productions including speaking and writing skills</a:t>
            </a:r>
          </a:p>
          <a:p>
            <a:pPr marL="0" indent="0">
              <a:buNone/>
            </a:pPr>
            <a:endParaRPr lang="en-US" sz="2000" dirty="0"/>
          </a:p>
        </p:txBody>
      </p:sp>
    </p:spTree>
    <p:extLst>
      <p:ext uri="{BB962C8B-B14F-4D97-AF65-F5344CB8AC3E}">
        <p14:creationId xmlns:p14="http://schemas.microsoft.com/office/powerpoint/2010/main" val="908461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2400" u="sng" dirty="0"/>
              <a:t>Language development is cyclical </a:t>
            </a:r>
            <a:r>
              <a:rPr lang="en-US" sz="2400" u="sng" dirty="0" smtClean="0"/>
              <a:t>and </a:t>
            </a:r>
            <a:r>
              <a:rPr lang="en-US" sz="2400" u="sng" dirty="0"/>
              <a:t>parallel not sequential and additive </a:t>
            </a:r>
          </a:p>
          <a:p>
            <a:pPr marL="0" indent="0" algn="just">
              <a:buNone/>
            </a:pPr>
            <a:r>
              <a:rPr lang="en-US" sz="2000" dirty="0"/>
              <a:t>development of L2 knowledge/ability is not a linear, discrete, addictive process but is a cyclical and holistic process consisting of several transitional and parallel systems</a:t>
            </a:r>
            <a:r>
              <a:rPr lang="en-US" sz="2000" dirty="0" smtClean="0"/>
              <a:t>.</a:t>
            </a:r>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r>
              <a:rPr lang="en-US" sz="2000" dirty="0" smtClean="0"/>
              <a:t>Linearity </a:t>
            </a:r>
            <a:r>
              <a:rPr lang="en-US" sz="2000" dirty="0"/>
              <a:t>and </a:t>
            </a:r>
            <a:r>
              <a:rPr lang="en-US" sz="2000" dirty="0" err="1"/>
              <a:t>systematicity</a:t>
            </a:r>
            <a:r>
              <a:rPr lang="en-US" sz="2000" dirty="0"/>
              <a:t> involve two false </a:t>
            </a:r>
            <a:r>
              <a:rPr lang="en-US" sz="2000" dirty="0" smtClean="0"/>
              <a:t>assumptions:</a:t>
            </a:r>
          </a:p>
          <a:p>
            <a:pPr marL="0" indent="0" algn="just">
              <a:buNone/>
            </a:pPr>
            <a:r>
              <a:rPr lang="en-US" sz="2000" dirty="0" smtClean="0"/>
              <a:t> </a:t>
            </a:r>
            <a:endParaRPr lang="en-US" sz="2000" dirty="0"/>
          </a:p>
          <a:p>
            <a:pPr marL="457200" indent="-457200" algn="just">
              <a:buFont typeface="+mj-lt"/>
              <a:buAutoNum type="alphaLcParenR"/>
            </a:pPr>
            <a:r>
              <a:rPr lang="en-US" sz="2000" dirty="0" smtClean="0"/>
              <a:t>isomorphism </a:t>
            </a:r>
            <a:r>
              <a:rPr lang="en-US" sz="2000" dirty="0"/>
              <a:t>(similarity) between descriptive grammar and </a:t>
            </a:r>
            <a:r>
              <a:rPr lang="en-US" sz="2000" dirty="0" smtClean="0"/>
              <a:t>internal system</a:t>
            </a:r>
            <a:endParaRPr lang="en-US" sz="2000" dirty="0"/>
          </a:p>
          <a:p>
            <a:pPr marL="457200" indent="-457200" algn="just">
              <a:buFont typeface="+mj-lt"/>
              <a:buAutoNum type="alphaLcParenR"/>
            </a:pPr>
            <a:r>
              <a:rPr lang="en-US" sz="2000" dirty="0" smtClean="0"/>
              <a:t>correspondence </a:t>
            </a:r>
            <a:r>
              <a:rPr lang="en-US" sz="2000" dirty="0"/>
              <a:t>between the grammatical progression in teaching and developmental sequence of the Internal system</a:t>
            </a:r>
          </a:p>
          <a:p>
            <a:pPr marL="0" indent="0">
              <a:buNone/>
            </a:pPr>
            <a:endParaRPr lang="en-US" sz="2000" dirty="0"/>
          </a:p>
        </p:txBody>
      </p:sp>
    </p:spTree>
    <p:extLst>
      <p:ext uri="{BB962C8B-B14F-4D97-AF65-F5344CB8AC3E}">
        <p14:creationId xmlns:p14="http://schemas.microsoft.com/office/powerpoint/2010/main" val="632863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3200" b="1" dirty="0" smtClean="0"/>
              <a:t>Theory  </a:t>
            </a:r>
            <a:r>
              <a:rPr lang="en-US" sz="3200" b="1" dirty="0"/>
              <a:t>of  language </a:t>
            </a:r>
            <a:r>
              <a:rPr lang="en-US" sz="3200" b="1" dirty="0" smtClean="0"/>
              <a:t>teaching:</a:t>
            </a:r>
          </a:p>
          <a:p>
            <a:pPr marL="0" indent="0">
              <a:buNone/>
            </a:pPr>
            <a:endParaRPr lang="en-US" sz="2800" b="1" dirty="0"/>
          </a:p>
          <a:p>
            <a:pPr marL="0" indent="0" algn="just">
              <a:buNone/>
            </a:pPr>
            <a:r>
              <a:rPr lang="en-US" sz="2000" dirty="0" smtClean="0"/>
              <a:t>The </a:t>
            </a:r>
            <a:r>
              <a:rPr lang="en-US" sz="2000" dirty="0"/>
              <a:t>Learning Centered pathologists believe that language is best taught when it is being used to transmit messages not when it is explicitly  taught for conscious so, teachers should try to keep the learners attention on information content rather than linguistic form then, the theory of language teaching is teacher fronted</a:t>
            </a:r>
            <a:r>
              <a:rPr lang="en-US" sz="2000" dirty="0" smtClean="0"/>
              <a:t>.</a:t>
            </a:r>
          </a:p>
          <a:p>
            <a:pPr marL="0" indent="0" algn="just">
              <a:buNone/>
            </a:pPr>
            <a:endParaRPr lang="en-US" sz="2000" dirty="0"/>
          </a:p>
          <a:p>
            <a:pPr marL="0" indent="0">
              <a:buNone/>
            </a:pPr>
            <a:endParaRPr lang="en-US" sz="2000" dirty="0"/>
          </a:p>
        </p:txBody>
      </p:sp>
    </p:spTree>
    <p:extLst>
      <p:ext uri="{BB962C8B-B14F-4D97-AF65-F5344CB8AC3E}">
        <p14:creationId xmlns:p14="http://schemas.microsoft.com/office/powerpoint/2010/main" val="97064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105400"/>
          </a:xfrm>
        </p:spPr>
        <p:txBody>
          <a:bodyPr/>
          <a:lstStyle/>
          <a:p>
            <a:pPr marL="0" lvl="0" indent="0" algn="just">
              <a:buClr>
                <a:srgbClr val="AD0101"/>
              </a:buClr>
              <a:buNone/>
            </a:pPr>
            <a:r>
              <a:rPr lang="en-US" sz="2000" dirty="0" smtClean="0">
                <a:solidFill>
                  <a:srgbClr val="303030"/>
                </a:solidFill>
              </a:rPr>
              <a:t>The teacher in the class:</a:t>
            </a:r>
          </a:p>
          <a:p>
            <a:pPr lvl="0" algn="just">
              <a:buClr>
                <a:srgbClr val="AD0101"/>
              </a:buClr>
            </a:pPr>
            <a:r>
              <a:rPr lang="en-US" sz="2000" dirty="0" smtClean="0">
                <a:solidFill>
                  <a:srgbClr val="303030"/>
                </a:solidFill>
              </a:rPr>
              <a:t>follows meaning focused activities</a:t>
            </a:r>
          </a:p>
          <a:p>
            <a:pPr lvl="0" algn="just">
              <a:buClr>
                <a:srgbClr val="AD0101"/>
              </a:buClr>
            </a:pPr>
            <a:r>
              <a:rPr lang="en-US" sz="2000" dirty="0" smtClean="0">
                <a:solidFill>
                  <a:srgbClr val="303030"/>
                </a:solidFill>
              </a:rPr>
              <a:t>provides </a:t>
            </a:r>
            <a:r>
              <a:rPr lang="en-US" sz="2000" dirty="0">
                <a:solidFill>
                  <a:srgbClr val="303030"/>
                </a:solidFill>
              </a:rPr>
              <a:t>comprehensible </a:t>
            </a:r>
            <a:r>
              <a:rPr lang="en-US" sz="2000" dirty="0" smtClean="0">
                <a:solidFill>
                  <a:srgbClr val="303030"/>
                </a:solidFill>
              </a:rPr>
              <a:t>input </a:t>
            </a:r>
            <a:endParaRPr lang="en-US" sz="2000" dirty="0">
              <a:solidFill>
                <a:srgbClr val="303030"/>
              </a:solidFill>
            </a:endParaRPr>
          </a:p>
          <a:p>
            <a:pPr lvl="0" algn="just">
              <a:buClr>
                <a:srgbClr val="AD0101"/>
              </a:buClr>
            </a:pPr>
            <a:r>
              <a:rPr lang="en-US" sz="2000" dirty="0" smtClean="0">
                <a:solidFill>
                  <a:srgbClr val="303030"/>
                </a:solidFill>
              </a:rPr>
              <a:t>integrates </a:t>
            </a:r>
            <a:r>
              <a:rPr lang="en-US" sz="2000" dirty="0">
                <a:solidFill>
                  <a:srgbClr val="303030"/>
                </a:solidFill>
              </a:rPr>
              <a:t>language skills</a:t>
            </a:r>
          </a:p>
          <a:p>
            <a:pPr lvl="0" algn="just">
              <a:buClr>
                <a:srgbClr val="AD0101"/>
              </a:buClr>
            </a:pPr>
            <a:r>
              <a:rPr lang="en-US" sz="2000" dirty="0" smtClean="0">
                <a:solidFill>
                  <a:srgbClr val="303030"/>
                </a:solidFill>
              </a:rPr>
              <a:t>makes </a:t>
            </a:r>
            <a:r>
              <a:rPr lang="en-US" sz="2000" dirty="0">
                <a:solidFill>
                  <a:srgbClr val="303030"/>
                </a:solidFill>
              </a:rPr>
              <a:t>incidental correction </a:t>
            </a:r>
          </a:p>
          <a:p>
            <a:endParaRPr lang="en-US" dirty="0"/>
          </a:p>
        </p:txBody>
      </p:sp>
    </p:spTree>
    <p:extLst>
      <p:ext uri="{BB962C8B-B14F-4D97-AF65-F5344CB8AC3E}">
        <p14:creationId xmlns:p14="http://schemas.microsoft.com/office/powerpoint/2010/main" val="3844269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400" u="sng" dirty="0" smtClean="0"/>
              <a:t>The </a:t>
            </a:r>
            <a:r>
              <a:rPr lang="en-US" sz="2400" u="sng" dirty="0"/>
              <a:t>teacher follows meaning focused activities</a:t>
            </a:r>
          </a:p>
          <a:p>
            <a:pPr marL="0" indent="0" algn="just">
              <a:buNone/>
            </a:pPr>
            <a:r>
              <a:rPr lang="en-US" sz="2000" dirty="0"/>
              <a:t>The learners attention should be focused on communicative activities and problem solving tasks not on grammatical exercises.</a:t>
            </a:r>
          </a:p>
          <a:p>
            <a:pPr marL="0" indent="0" algn="just">
              <a:buNone/>
            </a:pPr>
            <a:r>
              <a:rPr lang="en-US" sz="2000" dirty="0" smtClean="0"/>
              <a:t>In </a:t>
            </a:r>
            <a:r>
              <a:rPr lang="en-US" sz="2000" dirty="0"/>
              <a:t>the absence of any explicit focus on the grammar vocabulary gain importance because with more vocabulary will be more comprehension and hopefully more language </a:t>
            </a:r>
            <a:r>
              <a:rPr lang="en-US" sz="2000" dirty="0" smtClean="0"/>
              <a:t>development.</a:t>
            </a:r>
            <a:endParaRPr lang="en-US" sz="2000" dirty="0"/>
          </a:p>
          <a:p>
            <a:pPr marL="0" indent="0">
              <a:buNone/>
            </a:pPr>
            <a:endParaRPr lang="en-US" sz="2000" dirty="0"/>
          </a:p>
          <a:p>
            <a:pPr marL="0" indent="0">
              <a:buNone/>
            </a:pPr>
            <a:r>
              <a:rPr lang="en-US" sz="2400" u="sng" dirty="0" smtClean="0"/>
              <a:t>The </a:t>
            </a:r>
            <a:r>
              <a:rPr lang="en-US" sz="2400" u="sng" dirty="0"/>
              <a:t>teacher provides comprehensible in put</a:t>
            </a:r>
          </a:p>
          <a:p>
            <a:pPr marL="0" indent="0" algn="just">
              <a:buNone/>
            </a:pPr>
            <a:r>
              <a:rPr lang="en-US" sz="2000" dirty="0"/>
              <a:t>T</a:t>
            </a:r>
            <a:r>
              <a:rPr lang="en-US" sz="2000" dirty="0" smtClean="0"/>
              <a:t>eachers </a:t>
            </a:r>
            <a:r>
              <a:rPr lang="en-US" sz="2000" dirty="0"/>
              <a:t>should provide reasonably challenging comprehensible in put to exercise language control not in a systematic way but naturally and incidentally. the exercises should be regulated based on ongoing </a:t>
            </a:r>
            <a:r>
              <a:rPr lang="en-US" sz="2000" dirty="0" smtClean="0"/>
              <a:t>feedback.</a:t>
            </a:r>
            <a:endParaRPr lang="en-US" sz="2000" dirty="0"/>
          </a:p>
          <a:p>
            <a:pPr marL="0" indent="0">
              <a:buNone/>
            </a:pPr>
            <a:endParaRPr lang="en-US" sz="2000" dirty="0"/>
          </a:p>
        </p:txBody>
      </p:sp>
    </p:spTree>
    <p:extLst>
      <p:ext uri="{BB962C8B-B14F-4D97-AF65-F5344CB8AC3E}">
        <p14:creationId xmlns:p14="http://schemas.microsoft.com/office/powerpoint/2010/main" val="1692582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400" u="sng" dirty="0" smtClean="0"/>
              <a:t>The </a:t>
            </a:r>
            <a:r>
              <a:rPr lang="en-US" sz="2400" u="sng" dirty="0"/>
              <a:t>teacher integrates languages skills</a:t>
            </a:r>
          </a:p>
          <a:p>
            <a:pPr marL="0" indent="0" algn="just">
              <a:buNone/>
            </a:pPr>
            <a:r>
              <a:rPr lang="en-US" sz="2000" dirty="0" smtClean="0"/>
              <a:t>According </a:t>
            </a:r>
            <a:r>
              <a:rPr lang="en-US" sz="2000" dirty="0"/>
              <a:t>to the principal of comprehension before production, the focus is on listening and the reading  skills, learning centered </a:t>
            </a:r>
            <a:r>
              <a:rPr lang="en-US" sz="2000" dirty="0" err="1"/>
              <a:t>pedagogists</a:t>
            </a:r>
            <a:r>
              <a:rPr lang="en-US" sz="2000" dirty="0"/>
              <a:t> don’t believe in teaching listening, speaking, reading and writing skills in a strict sequence, the teacher is expected to integrate them whenever </a:t>
            </a:r>
            <a:r>
              <a:rPr lang="en-US" sz="2000" dirty="0" smtClean="0"/>
              <a:t>possible.</a:t>
            </a:r>
            <a:endParaRPr lang="en-US" sz="2000" dirty="0"/>
          </a:p>
          <a:p>
            <a:pPr marL="0" indent="0">
              <a:buNone/>
            </a:pPr>
            <a:endParaRPr lang="en-US" sz="2000" dirty="0"/>
          </a:p>
          <a:p>
            <a:pPr marL="0" indent="0">
              <a:buNone/>
            </a:pPr>
            <a:r>
              <a:rPr lang="en-US" sz="2400" u="sng" dirty="0" smtClean="0"/>
              <a:t>The </a:t>
            </a:r>
            <a:r>
              <a:rPr lang="en-US" sz="2400" u="sng" dirty="0"/>
              <a:t>teacher makes incidental correction</a:t>
            </a:r>
          </a:p>
          <a:p>
            <a:pPr marL="0" indent="0" algn="just">
              <a:buNone/>
            </a:pPr>
            <a:r>
              <a:rPr lang="en-US" sz="2000" dirty="0" smtClean="0"/>
              <a:t>The </a:t>
            </a:r>
            <a:r>
              <a:rPr lang="en-US" sz="2000" dirty="0"/>
              <a:t>learning centered pathology is designed to encourage initial speech production in single words or short phrases thereby minimizing learner errors and learners will not be forced to communicate before they are able ready and willing, but, they will have some errors, in this case the error correction should be </a:t>
            </a:r>
            <a:r>
              <a:rPr lang="en-US" sz="2000" dirty="0" smtClean="0"/>
              <a:t>incidental.</a:t>
            </a:r>
            <a:endParaRPr lang="en-US" sz="2000" dirty="0"/>
          </a:p>
          <a:p>
            <a:pPr marL="0" indent="0">
              <a:buNone/>
            </a:pPr>
            <a:endParaRPr lang="en-US" sz="2000" dirty="0"/>
          </a:p>
        </p:txBody>
      </p:sp>
    </p:spTree>
    <p:extLst>
      <p:ext uri="{BB962C8B-B14F-4D97-AF65-F5344CB8AC3E}">
        <p14:creationId xmlns:p14="http://schemas.microsoft.com/office/powerpoint/2010/main" val="3074250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000" dirty="0"/>
              <a:t> </a:t>
            </a:r>
            <a:r>
              <a:rPr lang="en-US" sz="2400" dirty="0" smtClean="0"/>
              <a:t>Incident </a:t>
            </a:r>
            <a:r>
              <a:rPr lang="en-US" sz="2400" dirty="0"/>
              <a:t>error correction in contrast to systematic correction </a:t>
            </a:r>
            <a:r>
              <a:rPr lang="en-US" sz="2400" dirty="0" smtClean="0"/>
              <a:t>is:</a:t>
            </a:r>
          </a:p>
          <a:p>
            <a:pPr marL="0" indent="0">
              <a:buNone/>
            </a:pPr>
            <a:endParaRPr lang="en-US" sz="2000" dirty="0"/>
          </a:p>
          <a:p>
            <a:pPr algn="just"/>
            <a:r>
              <a:rPr lang="en-US" sz="2000" dirty="0" smtClean="0"/>
              <a:t>confined </a:t>
            </a:r>
            <a:r>
              <a:rPr lang="en-US" sz="2000" dirty="0"/>
              <a:t>to particular tokens (notes) </a:t>
            </a:r>
          </a:p>
          <a:p>
            <a:pPr algn="just"/>
            <a:r>
              <a:rPr lang="en-US" sz="2000" dirty="0" smtClean="0"/>
              <a:t>only </a:t>
            </a:r>
            <a:r>
              <a:rPr lang="en-US" sz="2000" dirty="0"/>
              <a:t>responsive not leading to any preventive or preemptive action </a:t>
            </a:r>
          </a:p>
          <a:p>
            <a:pPr algn="just"/>
            <a:r>
              <a:rPr lang="en-US" sz="2000" dirty="0" smtClean="0"/>
              <a:t>facilitating </a:t>
            </a:r>
            <a:r>
              <a:rPr lang="en-US" sz="2000" dirty="0"/>
              <a:t>(the correction should not be more important than other aspects) </a:t>
            </a:r>
          </a:p>
          <a:p>
            <a:pPr algn="just"/>
            <a:r>
              <a:rPr lang="en-US" sz="2000" dirty="0" smtClean="0"/>
              <a:t>transitory </a:t>
            </a:r>
            <a:r>
              <a:rPr lang="en-US" sz="2000" dirty="0"/>
              <a:t>(drawing attention to itself only for a moment not long like systematic correction)</a:t>
            </a:r>
          </a:p>
          <a:p>
            <a:pPr marL="0" indent="0">
              <a:buNone/>
            </a:pPr>
            <a:endParaRPr lang="en-US" sz="2000" dirty="0"/>
          </a:p>
        </p:txBody>
      </p:sp>
    </p:spTree>
    <p:extLst>
      <p:ext uri="{BB962C8B-B14F-4D97-AF65-F5344CB8AC3E}">
        <p14:creationId xmlns:p14="http://schemas.microsoft.com/office/powerpoint/2010/main" val="409856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800" b="1" dirty="0"/>
              <a:t>content </a:t>
            </a:r>
            <a:r>
              <a:rPr lang="en-US" sz="2800" b="1" dirty="0" smtClean="0"/>
              <a:t>specifications</a:t>
            </a:r>
          </a:p>
          <a:p>
            <a:pPr marL="0" indent="0">
              <a:buNone/>
            </a:pPr>
            <a:endParaRPr lang="en-US" sz="2800" dirty="0"/>
          </a:p>
          <a:p>
            <a:pPr marL="0" indent="0">
              <a:buNone/>
            </a:pPr>
            <a:r>
              <a:rPr lang="en-US" sz="2000" b="1" dirty="0"/>
              <a:t>Learner Centered: </a:t>
            </a:r>
            <a:r>
              <a:rPr lang="en-US" sz="2000" dirty="0"/>
              <a:t>productive based syllabus</a:t>
            </a:r>
          </a:p>
          <a:p>
            <a:pPr marL="0" indent="0">
              <a:buNone/>
            </a:pPr>
            <a:r>
              <a:rPr lang="en-US" sz="2000" b="1" dirty="0"/>
              <a:t>learning Centered: </a:t>
            </a:r>
            <a:r>
              <a:rPr lang="en-US" sz="2000" dirty="0"/>
              <a:t>process based syllabus  </a:t>
            </a:r>
          </a:p>
          <a:p>
            <a:pPr marL="0" indent="0" algn="just">
              <a:buNone/>
            </a:pPr>
            <a:r>
              <a:rPr lang="en-US" sz="2000" dirty="0"/>
              <a:t>The process based syllabus provides communicative activities and unpredictable classroom interactions, therefore, the syllabus is not very important in fact the NA has not even formulated any new syllabus it borrows learner centered syllabus but CTP has formulated its own syllabus that consists of open-ended topics, tasks and situations.</a:t>
            </a:r>
          </a:p>
          <a:p>
            <a:pPr marL="0" indent="0" algn="just">
              <a:buNone/>
            </a:pPr>
            <a:r>
              <a:rPr lang="en-US" sz="2000" dirty="0"/>
              <a:t>I</a:t>
            </a:r>
            <a:r>
              <a:rPr lang="en-US" sz="2000" dirty="0" smtClean="0"/>
              <a:t>t </a:t>
            </a:r>
            <a:r>
              <a:rPr lang="en-US" sz="2000" dirty="0"/>
              <a:t>gives teachers freedom and flexibility to select topics and tasks, the purpose of the textbook is providing a context for discourse creation rather than a content for language manipulation. </a:t>
            </a:r>
          </a:p>
          <a:p>
            <a:pPr marL="0" indent="0">
              <a:buNone/>
            </a:pPr>
            <a:endParaRPr lang="en-US" sz="2000" dirty="0"/>
          </a:p>
        </p:txBody>
      </p:sp>
    </p:spTree>
    <p:extLst>
      <p:ext uri="{BB962C8B-B14F-4D97-AF65-F5344CB8AC3E}">
        <p14:creationId xmlns:p14="http://schemas.microsoft.com/office/powerpoint/2010/main" val="153253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57200"/>
            <a:ext cx="8229600" cy="5668963"/>
          </a:xfrm>
        </p:spPr>
        <p:txBody>
          <a:bodyPr>
            <a:normAutofit/>
          </a:bodyPr>
          <a:lstStyle/>
          <a:p>
            <a:pPr marL="0" indent="0" algn="just">
              <a:buNone/>
            </a:pPr>
            <a:r>
              <a:rPr lang="en-US" sz="2000" dirty="0"/>
              <a:t>Similarity between </a:t>
            </a:r>
            <a:r>
              <a:rPr lang="en-US" sz="2000" dirty="0" smtClean="0"/>
              <a:t>language-centered </a:t>
            </a:r>
            <a:r>
              <a:rPr lang="en-US" sz="2000" dirty="0"/>
              <a:t>method and </a:t>
            </a:r>
            <a:r>
              <a:rPr lang="en-US" sz="2000" dirty="0" smtClean="0"/>
              <a:t>learner-centered </a:t>
            </a:r>
            <a:r>
              <a:rPr lang="en-US" sz="2000" dirty="0"/>
              <a:t>method</a:t>
            </a:r>
            <a:r>
              <a:rPr lang="en-US" sz="2000" dirty="0" smtClean="0"/>
              <a:t>:</a:t>
            </a:r>
          </a:p>
          <a:p>
            <a:pPr marL="0" indent="0" algn="just">
              <a:buNone/>
            </a:pPr>
            <a:endParaRPr lang="en-US" sz="2000" dirty="0"/>
          </a:p>
          <a:p>
            <a:pPr algn="just"/>
            <a:r>
              <a:rPr lang="en-US" sz="2000" dirty="0" smtClean="0"/>
              <a:t>they </a:t>
            </a:r>
            <a:r>
              <a:rPr lang="en-US" sz="2000" dirty="0"/>
              <a:t>both focus on linguistic properties as the basic element in the target language rather than the process of learning as the basic point of L2 development </a:t>
            </a:r>
          </a:p>
          <a:p>
            <a:pPr algn="just"/>
            <a:r>
              <a:rPr lang="en-US" sz="2000" dirty="0"/>
              <a:t>they both follow the same methodological classroom procedure “presentation </a:t>
            </a:r>
            <a:r>
              <a:rPr lang="en-US" sz="2000" dirty="0" smtClean="0"/>
              <a:t>- </a:t>
            </a:r>
            <a:r>
              <a:rPr lang="en-US" sz="2000" dirty="0"/>
              <a:t>practice </a:t>
            </a:r>
            <a:r>
              <a:rPr lang="en-US" sz="2000" dirty="0" smtClean="0"/>
              <a:t>- </a:t>
            </a:r>
            <a:r>
              <a:rPr lang="en-US" sz="2000" dirty="0"/>
              <a:t>product”</a:t>
            </a:r>
          </a:p>
          <a:p>
            <a:pPr marL="0" indent="0">
              <a:buNone/>
            </a:pPr>
            <a:endParaRPr lang="en-US" sz="2000" dirty="0"/>
          </a:p>
        </p:txBody>
      </p:sp>
    </p:spTree>
    <p:extLst>
      <p:ext uri="{BB962C8B-B14F-4D97-AF65-F5344CB8AC3E}">
        <p14:creationId xmlns:p14="http://schemas.microsoft.com/office/powerpoint/2010/main" val="60737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lgn="just">
              <a:buNone/>
            </a:pPr>
            <a:r>
              <a:rPr lang="en-US" sz="1800" dirty="0" smtClean="0"/>
              <a:t>Fragrance </a:t>
            </a:r>
            <a:r>
              <a:rPr lang="en-US" sz="1800" dirty="0"/>
              <a:t>of learning centered syllabus </a:t>
            </a:r>
            <a:r>
              <a:rPr lang="en-US" sz="1800" dirty="0" smtClean="0"/>
              <a:t>:</a:t>
            </a:r>
            <a:endParaRPr lang="en-US" sz="1800" dirty="0"/>
          </a:p>
          <a:p>
            <a:pPr marL="0" indent="0" algn="just">
              <a:buNone/>
            </a:pPr>
            <a:r>
              <a:rPr lang="en-US" sz="1800" dirty="0" smtClean="0">
                <a:solidFill>
                  <a:srgbClr val="FF0000"/>
                </a:solidFill>
              </a:rPr>
              <a:t>Student </a:t>
            </a:r>
            <a:r>
              <a:rPr lang="en-US" sz="1800" dirty="0">
                <a:solidFill>
                  <a:srgbClr val="FF0000"/>
                </a:solidFill>
              </a:rPr>
              <a:t>in the class </a:t>
            </a:r>
          </a:p>
          <a:p>
            <a:pPr marL="0" indent="0" algn="just">
              <a:buNone/>
            </a:pPr>
            <a:r>
              <a:rPr lang="en-US" sz="1800" dirty="0"/>
              <a:t>a) personal identification </a:t>
            </a:r>
          </a:p>
          <a:p>
            <a:pPr marL="0" indent="0" algn="just">
              <a:buNone/>
            </a:pPr>
            <a:r>
              <a:rPr lang="en-US" sz="1800" dirty="0"/>
              <a:t>b) description of school environment </a:t>
            </a:r>
          </a:p>
          <a:p>
            <a:pPr marL="0" indent="0" algn="just">
              <a:buNone/>
            </a:pPr>
            <a:r>
              <a:rPr lang="en-US" sz="1800" dirty="0"/>
              <a:t>c) classes </a:t>
            </a:r>
          </a:p>
          <a:p>
            <a:pPr marL="0" indent="0" algn="just">
              <a:buNone/>
            </a:pPr>
            <a:r>
              <a:rPr lang="en-US" sz="1800" dirty="0"/>
              <a:t>d) telling time </a:t>
            </a:r>
          </a:p>
          <a:p>
            <a:pPr marL="0" indent="0" algn="just">
              <a:buNone/>
            </a:pPr>
            <a:r>
              <a:rPr lang="en-US" sz="1800" dirty="0" smtClean="0">
                <a:solidFill>
                  <a:srgbClr val="FF0000"/>
                </a:solidFill>
              </a:rPr>
              <a:t>Personal </a:t>
            </a:r>
            <a:r>
              <a:rPr lang="en-US" sz="1800" dirty="0">
                <a:solidFill>
                  <a:srgbClr val="FF0000"/>
                </a:solidFill>
              </a:rPr>
              <a:t>details</a:t>
            </a:r>
          </a:p>
          <a:p>
            <a:pPr marL="0" indent="0" algn="just">
              <a:buNone/>
            </a:pPr>
            <a:r>
              <a:rPr lang="en-US" sz="1800" dirty="0"/>
              <a:t>a) finding items of information relevant to a particular situation </a:t>
            </a:r>
          </a:p>
          <a:p>
            <a:pPr marL="0" indent="0" algn="just">
              <a:buNone/>
            </a:pPr>
            <a:r>
              <a:rPr lang="en-US" sz="1800" dirty="0"/>
              <a:t>b) constructing curriculum vitae from personal descriptions </a:t>
            </a:r>
          </a:p>
          <a:p>
            <a:pPr marL="0" indent="0" algn="just">
              <a:buNone/>
            </a:pPr>
            <a:r>
              <a:rPr lang="en-US" sz="1800" dirty="0"/>
              <a:t>c) organizing / reorganizing a curriculum Vitae for a given purpose </a:t>
            </a:r>
          </a:p>
          <a:p>
            <a:pPr marL="0" indent="0" algn="just">
              <a:buNone/>
            </a:pPr>
            <a:r>
              <a:rPr lang="en-US" sz="1800" dirty="0"/>
              <a:t>d) working out ways of tracing the owners of objects </a:t>
            </a:r>
          </a:p>
          <a:p>
            <a:pPr marL="0" indent="0" algn="just">
              <a:buNone/>
            </a:pPr>
            <a:r>
              <a:rPr lang="en-US" sz="1800" dirty="0" smtClean="0">
                <a:solidFill>
                  <a:srgbClr val="FF0000"/>
                </a:solidFill>
              </a:rPr>
              <a:t>Role -plays</a:t>
            </a:r>
            <a:endParaRPr lang="en-US" sz="1800" dirty="0">
              <a:solidFill>
                <a:srgbClr val="FF0000"/>
              </a:solidFill>
            </a:endParaRPr>
          </a:p>
          <a:p>
            <a:pPr marL="0" indent="0" algn="just">
              <a:buNone/>
            </a:pPr>
            <a:r>
              <a:rPr lang="en-US" sz="1800" dirty="0"/>
              <a:t> a) ask direction </a:t>
            </a:r>
          </a:p>
          <a:p>
            <a:pPr marL="0" indent="0" algn="just">
              <a:buNone/>
            </a:pPr>
            <a:r>
              <a:rPr lang="en-US" sz="1800" dirty="0"/>
              <a:t>b) shop </a:t>
            </a:r>
          </a:p>
          <a:p>
            <a:pPr marL="0" indent="0" algn="just">
              <a:buNone/>
            </a:pPr>
            <a:r>
              <a:rPr lang="en-US" sz="1800" dirty="0"/>
              <a:t>c) get a hotel room </a:t>
            </a:r>
          </a:p>
          <a:p>
            <a:pPr marL="0" indent="0" algn="just">
              <a:buNone/>
            </a:pPr>
            <a:r>
              <a:rPr lang="en-US" sz="1800" dirty="0"/>
              <a:t>d) deal with bureaucrats; passport, visa, drivers license </a:t>
            </a:r>
          </a:p>
          <a:p>
            <a:pPr marL="0" indent="0">
              <a:buNone/>
            </a:pPr>
            <a:endParaRPr lang="en-US" sz="1800" dirty="0"/>
          </a:p>
        </p:txBody>
      </p:sp>
    </p:spTree>
    <p:extLst>
      <p:ext uri="{BB962C8B-B14F-4D97-AF65-F5344CB8AC3E}">
        <p14:creationId xmlns:p14="http://schemas.microsoft.com/office/powerpoint/2010/main" val="2250505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a:buNone/>
            </a:pPr>
            <a:r>
              <a:rPr lang="en-US" sz="2000" dirty="0"/>
              <a:t>Then learning Centered pathologist provide very little guidance for the  teachers, they need to keep in mind 3 requirements, they can only teach:</a:t>
            </a:r>
          </a:p>
          <a:p>
            <a:pPr>
              <a:buFont typeface="Wingdings" panose="05000000000000000000" pitchFamily="2" charset="2"/>
              <a:buChar char="ü"/>
            </a:pPr>
            <a:r>
              <a:rPr lang="en-US" sz="2000" dirty="0" smtClean="0"/>
              <a:t>what </a:t>
            </a:r>
            <a:r>
              <a:rPr lang="en-US" sz="2000" dirty="0"/>
              <a:t>is learnable </a:t>
            </a:r>
          </a:p>
          <a:p>
            <a:pPr>
              <a:buFont typeface="Wingdings" panose="05000000000000000000" pitchFamily="2" charset="2"/>
              <a:buChar char="ü"/>
            </a:pPr>
            <a:r>
              <a:rPr lang="en-US" sz="2000" dirty="0" smtClean="0"/>
              <a:t>what </a:t>
            </a:r>
            <a:r>
              <a:rPr lang="en-US" sz="2000" dirty="0"/>
              <a:t>is portable </a:t>
            </a:r>
          </a:p>
          <a:p>
            <a:pPr>
              <a:buFont typeface="Wingdings" panose="05000000000000000000" pitchFamily="2" charset="2"/>
              <a:buChar char="ü"/>
            </a:pPr>
            <a:r>
              <a:rPr lang="en-US" sz="2000" dirty="0" smtClean="0"/>
              <a:t>what </a:t>
            </a:r>
            <a:r>
              <a:rPr lang="en-US" sz="2000" dirty="0"/>
              <a:t>has not been acquired </a:t>
            </a:r>
          </a:p>
          <a:p>
            <a:pPr marL="0" indent="0" algn="just">
              <a:buNone/>
            </a:pPr>
            <a:r>
              <a:rPr lang="en-US" sz="2000" dirty="0"/>
              <a:t>A practically difficulty is that some times we do not know that what is learnable,  portable and what has been acquired, also without any objective criteria determining the difficulty of the tasks is almost impossible.</a:t>
            </a:r>
          </a:p>
          <a:p>
            <a:pPr marL="0" indent="0">
              <a:buNone/>
            </a:pPr>
            <a:endParaRPr lang="en-US" sz="2000" dirty="0"/>
          </a:p>
        </p:txBody>
      </p:sp>
    </p:spTree>
    <p:extLst>
      <p:ext uri="{BB962C8B-B14F-4D97-AF65-F5344CB8AC3E}">
        <p14:creationId xmlns:p14="http://schemas.microsoft.com/office/powerpoint/2010/main" val="1265833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2000" dirty="0" err="1"/>
              <a:t>Prabhu</a:t>
            </a:r>
            <a:r>
              <a:rPr lang="en-US" sz="2000" dirty="0"/>
              <a:t> has 5 </a:t>
            </a:r>
            <a:r>
              <a:rPr lang="en-US" sz="2000" dirty="0" smtClean="0"/>
              <a:t>measures </a:t>
            </a:r>
            <a:r>
              <a:rPr lang="en-US" sz="2000" dirty="0"/>
              <a:t>of task complexity, according to him we should take into account:  </a:t>
            </a:r>
          </a:p>
          <a:p>
            <a:pPr algn="just"/>
            <a:r>
              <a:rPr lang="en-US" sz="2000" dirty="0" smtClean="0"/>
              <a:t>the </a:t>
            </a:r>
            <a:r>
              <a:rPr lang="en-US" sz="2000" dirty="0"/>
              <a:t>amount of information needed for the learner to handle a task </a:t>
            </a:r>
          </a:p>
          <a:p>
            <a:pPr algn="just"/>
            <a:r>
              <a:rPr lang="en-US" sz="2000" dirty="0" smtClean="0"/>
              <a:t>the </a:t>
            </a:r>
            <a:r>
              <a:rPr lang="en-US" sz="2000" dirty="0"/>
              <a:t>“distance” between the information provided and information to be arrived at as task outcome </a:t>
            </a:r>
          </a:p>
          <a:p>
            <a:pPr algn="just"/>
            <a:r>
              <a:rPr lang="en-US" sz="2000" dirty="0" smtClean="0"/>
              <a:t>the </a:t>
            </a:r>
            <a:r>
              <a:rPr lang="en-US" sz="2000" dirty="0"/>
              <a:t>degree of precision called for in solving a task </a:t>
            </a:r>
          </a:p>
          <a:p>
            <a:pPr algn="just"/>
            <a:r>
              <a:rPr lang="en-US" sz="2000" dirty="0" smtClean="0"/>
              <a:t>the </a:t>
            </a:r>
            <a:r>
              <a:rPr lang="en-US" sz="2000" dirty="0"/>
              <a:t>learner’s familiarity with purposes of a task</a:t>
            </a:r>
          </a:p>
          <a:p>
            <a:pPr algn="just"/>
            <a:r>
              <a:rPr lang="en-US" sz="2000" dirty="0" smtClean="0"/>
              <a:t>the </a:t>
            </a:r>
            <a:r>
              <a:rPr lang="en-US" sz="2000" dirty="0"/>
              <a:t>degree of abstractness embedded in the task </a:t>
            </a:r>
          </a:p>
          <a:p>
            <a:pPr marL="0" indent="0" algn="just">
              <a:buNone/>
            </a:pPr>
            <a:r>
              <a:rPr lang="en-US" sz="2000" dirty="0"/>
              <a:t>Despite criticism about sequencing, Learning-Centered pathologists argued that a lack of informed and clear criteria for sequencing linguistic in put need not to be a hindrance. sequencing is important in language and learner-Centered pedagogies which are content-driven.</a:t>
            </a:r>
          </a:p>
          <a:p>
            <a:pPr marL="0" indent="0">
              <a:buNone/>
            </a:pPr>
            <a:endParaRPr lang="en-US" sz="2000" dirty="0"/>
          </a:p>
        </p:txBody>
      </p:sp>
    </p:spTree>
    <p:extLst>
      <p:ext uri="{BB962C8B-B14F-4D97-AF65-F5344CB8AC3E}">
        <p14:creationId xmlns:p14="http://schemas.microsoft.com/office/powerpoint/2010/main" val="597579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lstStyle/>
          <a:p>
            <a:pPr>
              <a:buNone/>
            </a:pPr>
            <a:r>
              <a:rPr lang="en-US" sz="3600" dirty="0" smtClean="0"/>
              <a:t>Classroom Procedures:</a:t>
            </a:r>
          </a:p>
          <a:p>
            <a:pPr marL="514350" indent="-514350" algn="just">
              <a:buFont typeface="+mj-lt"/>
              <a:buAutoNum type="arabicPeriod"/>
            </a:pPr>
            <a:r>
              <a:rPr lang="en-US" sz="2400" dirty="0" smtClean="0"/>
              <a:t>Input Modifications</a:t>
            </a:r>
          </a:p>
          <a:p>
            <a:pPr marL="514350" indent="-514350" algn="just">
              <a:buFont typeface="+mj-lt"/>
              <a:buAutoNum type="arabicPeriod"/>
            </a:pPr>
            <a:r>
              <a:rPr lang="en-US" sz="2400" dirty="0" smtClean="0"/>
              <a:t>Interactional Activities</a:t>
            </a:r>
          </a:p>
          <a:p>
            <a:pPr marL="514350" indent="-514350" algn="just">
              <a:buNone/>
            </a:pPr>
            <a:endParaRPr lang="en-US" sz="2400" dirty="0" smtClean="0"/>
          </a:p>
          <a:p>
            <a:pPr marL="514350" indent="-514350" algn="just">
              <a:buNone/>
            </a:pPr>
            <a:r>
              <a:rPr lang="en-US" sz="2800" b="1" dirty="0" smtClean="0"/>
              <a:t>1. Input modifications</a:t>
            </a:r>
          </a:p>
          <a:p>
            <a:pPr marL="514350" indent="-514350" algn="just">
              <a:buNone/>
            </a:pPr>
            <a:r>
              <a:rPr lang="en-US" sz="2400" dirty="0" smtClean="0"/>
              <a:t>Primary objective of learning-centered pedagogy:</a:t>
            </a:r>
          </a:p>
          <a:p>
            <a:pPr marL="0" indent="0" algn="just">
              <a:buNone/>
            </a:pPr>
            <a:r>
              <a:rPr lang="en-US" sz="2400" dirty="0"/>
              <a:t>e</a:t>
            </a:r>
            <a:r>
              <a:rPr lang="en-US" sz="2400" dirty="0" smtClean="0"/>
              <a:t>ncouraging learners to </a:t>
            </a:r>
            <a:r>
              <a:rPr lang="en-US" sz="2400" dirty="0" smtClean="0"/>
              <a:t>have intense </a:t>
            </a:r>
            <a:r>
              <a:rPr lang="en-US" sz="2400" dirty="0" smtClean="0"/>
              <a:t>contact with reasonably challenging, </a:t>
            </a:r>
            <a:r>
              <a:rPr lang="en-US" sz="2400" u="sng" dirty="0" smtClean="0"/>
              <a:t>comprehensible input.</a:t>
            </a:r>
          </a:p>
          <a:p>
            <a:pPr marL="514350" indent="-514350" algn="just">
              <a:buNone/>
            </a:pPr>
            <a:endParaRPr lang="en-US" sz="2400" dirty="0" smtClean="0"/>
          </a:p>
          <a:p>
            <a:pPr marL="514350" indent="-514350" algn="just">
              <a:buNone/>
            </a:pPr>
            <a:r>
              <a:rPr lang="en-US" sz="2400" dirty="0" smtClean="0"/>
              <a:t>Input → meaning-based</a:t>
            </a:r>
          </a:p>
          <a:p>
            <a:pPr marL="514350" indent="-514350">
              <a:buNone/>
            </a:pPr>
            <a:endParaRPr lang="en-US" sz="2400" dirty="0" smtClean="0"/>
          </a:p>
          <a:p>
            <a:pPr marL="514350" indent="-514350">
              <a:buNone/>
            </a:pPr>
            <a:endParaRPr lang="en-US" sz="2000" dirty="0" smtClean="0"/>
          </a:p>
          <a:p>
            <a:pPr marL="514350" indent="-514350">
              <a:buNone/>
            </a:pP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2400" dirty="0" smtClean="0"/>
              <a:t>It consists of procedures like:</a:t>
            </a:r>
          </a:p>
          <a:p>
            <a:pPr algn="just"/>
            <a:r>
              <a:rPr lang="en-US" sz="2400" dirty="0" smtClean="0"/>
              <a:t>problem-posing</a:t>
            </a:r>
          </a:p>
          <a:p>
            <a:pPr algn="just"/>
            <a:r>
              <a:rPr lang="en-US" sz="2400" dirty="0" smtClean="0"/>
              <a:t>Problem-solving</a:t>
            </a:r>
          </a:p>
          <a:p>
            <a:pPr algn="just"/>
            <a:r>
              <a:rPr lang="en-US" sz="2400" dirty="0" smtClean="0"/>
              <a:t>Communicative tasks</a:t>
            </a:r>
          </a:p>
          <a:p>
            <a:pPr algn="just">
              <a:buNone/>
            </a:pPr>
            <a:endParaRPr lang="en-US" sz="2400" dirty="0"/>
          </a:p>
          <a:p>
            <a:pPr algn="just">
              <a:buFont typeface="Wingdings" pitchFamily="2" charset="2"/>
              <a:buChar char="§"/>
            </a:pPr>
            <a:r>
              <a:rPr lang="en-US" sz="2400" dirty="0" smtClean="0"/>
              <a:t>They all are set to create opportunities for the learner to engage in a </a:t>
            </a:r>
            <a:r>
              <a:rPr lang="en-US" sz="2400" u="sng" dirty="0" smtClean="0"/>
              <a:t>teacher-directed</a:t>
            </a:r>
            <a:r>
              <a:rPr lang="en-US" sz="2400" dirty="0" smtClean="0"/>
              <a:t> interaction by giving manageable linguistic input.</a:t>
            </a:r>
          </a:p>
          <a:p>
            <a:pPr>
              <a:buNone/>
            </a:pPr>
            <a:endParaRPr lang="en-US" sz="2400" dirty="0" smtClean="0"/>
          </a:p>
          <a:p>
            <a:pPr>
              <a:buNone/>
            </a:pPr>
            <a:endParaRPr lang="en-US" sz="2400" dirty="0" smtClean="0"/>
          </a:p>
          <a:p>
            <a:pPr>
              <a:buNone/>
            </a:pPr>
            <a:endParaRPr lang="en-US" sz="2400" dirty="0"/>
          </a:p>
          <a:p>
            <a:pPr>
              <a:buNone/>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lgn="just">
              <a:buNone/>
            </a:pPr>
            <a:r>
              <a:rPr lang="en-US" sz="2400" dirty="0" err="1" smtClean="0"/>
              <a:t>Prabhu</a:t>
            </a:r>
            <a:r>
              <a:rPr lang="en-US" sz="2400" dirty="0" smtClean="0"/>
              <a:t> categorizes meaning-based activities into three types:</a:t>
            </a:r>
          </a:p>
          <a:p>
            <a:pPr algn="just">
              <a:buNone/>
            </a:pPr>
            <a:endParaRPr lang="en-US" sz="2400" dirty="0" smtClean="0"/>
          </a:p>
          <a:p>
            <a:pPr marL="0" indent="0" algn="just">
              <a:buFont typeface="+mj-lt"/>
              <a:buAutoNum type="arabicPeriod"/>
            </a:pPr>
            <a:r>
              <a:rPr lang="en-US" sz="2000" b="1" dirty="0" smtClean="0"/>
              <a:t> Information-gap activity: </a:t>
            </a:r>
            <a:r>
              <a:rPr lang="en-US" sz="2000" dirty="0" smtClean="0"/>
              <a:t>transference of given information decoded and encoded  from one form to another</a:t>
            </a:r>
          </a:p>
          <a:p>
            <a:pPr marL="0" indent="0" algn="just">
              <a:buFont typeface="+mj-lt"/>
              <a:buAutoNum type="arabicPeriod"/>
            </a:pPr>
            <a:r>
              <a:rPr lang="en-US" sz="2000" b="1" dirty="0" smtClean="0"/>
              <a:t> Reasoning-gap activity: </a:t>
            </a:r>
            <a:r>
              <a:rPr lang="en-US" sz="2000" dirty="0" smtClean="0"/>
              <a:t>deriving new information from relationships and patterns in the given information</a:t>
            </a:r>
          </a:p>
          <a:p>
            <a:pPr marL="0" indent="0" algn="just">
              <a:buFont typeface="+mj-lt"/>
              <a:buAutoNum type="arabicPeriod"/>
            </a:pPr>
            <a:r>
              <a:rPr lang="en-US" sz="2000" b="1" dirty="0" smtClean="0"/>
              <a:t> Opinion-gap activity: </a:t>
            </a:r>
            <a:r>
              <a:rPr lang="en-US" sz="2000" dirty="0" smtClean="0"/>
              <a:t>articulating a personal preference, feeling or attitude in response to a particular theme, topic or task</a:t>
            </a:r>
          </a:p>
          <a:p>
            <a:pPr marL="457200" indent="-457200">
              <a:buNone/>
            </a:pPr>
            <a:endParaRPr lang="en-US" sz="2000" dirty="0"/>
          </a:p>
          <a:p>
            <a:pPr marL="457200" indent="-457200">
              <a:buNone/>
            </a:pP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2000" dirty="0"/>
              <a:t>Natural Approach:</a:t>
            </a:r>
          </a:p>
          <a:p>
            <a:pPr algn="just"/>
            <a:r>
              <a:rPr lang="en-US" sz="2000" dirty="0"/>
              <a:t>Followed all these types of activities</a:t>
            </a:r>
          </a:p>
          <a:p>
            <a:pPr algn="just"/>
            <a:r>
              <a:rPr lang="en-US" sz="2000" dirty="0"/>
              <a:t>Introduced an affective-humanistic dimension to classroom activities for creating or increasing learners emotional involvement</a:t>
            </a:r>
          </a:p>
          <a:p>
            <a:pPr algn="just"/>
            <a:r>
              <a:rPr lang="en-US" sz="2000" dirty="0"/>
              <a:t>Believes “repetition” and “paraphrase” by the teacher will increase the comprehensibility of the </a:t>
            </a:r>
            <a:r>
              <a:rPr lang="en-US" sz="2000" dirty="0" smtClean="0"/>
              <a:t>input</a:t>
            </a:r>
            <a:endParaRPr lang="en-US" sz="2000" dirty="0"/>
          </a:p>
          <a:p>
            <a:pPr marL="0" indent="0" algn="just">
              <a:buNone/>
            </a:pPr>
            <a:endParaRPr lang="en-US" sz="2000" dirty="0" smtClean="0"/>
          </a:p>
          <a:p>
            <a:pPr marL="0" indent="0" algn="just">
              <a:buNone/>
            </a:pPr>
            <a:r>
              <a:rPr lang="en-US" sz="2000" dirty="0" smtClean="0"/>
              <a:t>CTP</a:t>
            </a:r>
            <a:r>
              <a:rPr lang="en-US" sz="2000" dirty="0"/>
              <a:t>:</a:t>
            </a:r>
          </a:p>
          <a:p>
            <a:pPr algn="just"/>
            <a:r>
              <a:rPr lang="en-US" sz="2000" dirty="0"/>
              <a:t>Preferred reasoning-gap activity only</a:t>
            </a:r>
          </a:p>
          <a:p>
            <a:pPr algn="just"/>
            <a:r>
              <a:rPr lang="en-US" sz="2000" dirty="0"/>
              <a:t>Believes that appropriate linguistic assistance by the teacher in a pre-task will provide the regulation of comprehensible input </a:t>
            </a:r>
          </a:p>
        </p:txBody>
      </p:sp>
    </p:spTree>
    <p:extLst>
      <p:ext uri="{BB962C8B-B14F-4D97-AF65-F5344CB8AC3E}">
        <p14:creationId xmlns:p14="http://schemas.microsoft.com/office/powerpoint/2010/main" val="1403483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181600"/>
          </a:xfrm>
        </p:spPr>
        <p:txBody>
          <a:bodyPr/>
          <a:lstStyle/>
          <a:p>
            <a:pPr marL="0" lvl="0" indent="0" algn="just">
              <a:buClr>
                <a:srgbClr val="AD0101"/>
              </a:buClr>
              <a:buNone/>
            </a:pPr>
            <a:r>
              <a:rPr lang="en-US" sz="2000" dirty="0">
                <a:solidFill>
                  <a:srgbClr val="303030"/>
                </a:solidFill>
              </a:rPr>
              <a:t>In the context of </a:t>
            </a:r>
            <a:r>
              <a:rPr lang="en-US" sz="2000" u="sng" dirty="0">
                <a:solidFill>
                  <a:srgbClr val="FF0000"/>
                </a:solidFill>
              </a:rPr>
              <a:t>regulating language input</a:t>
            </a:r>
            <a:r>
              <a:rPr lang="en-US" sz="2000" dirty="0">
                <a:solidFill>
                  <a:srgbClr val="303030"/>
                </a:solidFill>
              </a:rPr>
              <a:t>, </a:t>
            </a:r>
            <a:r>
              <a:rPr lang="en-US" sz="2000" dirty="0" err="1">
                <a:solidFill>
                  <a:srgbClr val="303030"/>
                </a:solidFill>
              </a:rPr>
              <a:t>Prabhu</a:t>
            </a:r>
            <a:r>
              <a:rPr lang="en-US" sz="2000" dirty="0">
                <a:solidFill>
                  <a:srgbClr val="303030"/>
                </a:solidFill>
              </a:rPr>
              <a:t> introduces the concept of </a:t>
            </a:r>
            <a:r>
              <a:rPr lang="en-US" sz="2000" i="1" dirty="0">
                <a:solidFill>
                  <a:srgbClr val="303030"/>
                </a:solidFill>
              </a:rPr>
              <a:t>reasonable challenge</a:t>
            </a:r>
            <a:r>
              <a:rPr lang="en-US" sz="2000" dirty="0">
                <a:solidFill>
                  <a:srgbClr val="303030"/>
                </a:solidFill>
              </a:rPr>
              <a:t>. The concept relates to both the cognitive difficulty and the linguistic complexity of the task. Therefore, the teacher must be aware of them through ongoing feedback from </a:t>
            </a:r>
            <a:r>
              <a:rPr lang="en-US" sz="2000" dirty="0" smtClean="0">
                <a:solidFill>
                  <a:srgbClr val="303030"/>
                </a:solidFill>
              </a:rPr>
              <a:t>learner.</a:t>
            </a:r>
            <a:endParaRPr lang="en-US" sz="2000" dirty="0">
              <a:solidFill>
                <a:srgbClr val="303030"/>
              </a:solidFill>
            </a:endParaRPr>
          </a:p>
          <a:p>
            <a:endParaRPr lang="en-US" dirty="0"/>
          </a:p>
        </p:txBody>
      </p:sp>
    </p:spTree>
    <p:extLst>
      <p:ext uri="{BB962C8B-B14F-4D97-AF65-F5344CB8AC3E}">
        <p14:creationId xmlns:p14="http://schemas.microsoft.com/office/powerpoint/2010/main" val="1542139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buNone/>
            </a:pPr>
            <a:endParaRPr lang="en-US" sz="2000" dirty="0" smtClean="0"/>
          </a:p>
          <a:p>
            <a:pPr algn="just">
              <a:buFont typeface="Wingdings" pitchFamily="2" charset="2"/>
              <a:buChar char="ü"/>
            </a:pPr>
            <a:r>
              <a:rPr lang="en-US" sz="2000" b="1" dirty="0" smtClean="0"/>
              <a:t>Such a regulation is to make sure that the learner perceives the task to be challenging but attainable</a:t>
            </a:r>
          </a:p>
          <a:p>
            <a:pPr algn="just">
              <a:buNone/>
            </a:pPr>
            <a:r>
              <a:rPr lang="en-US" sz="2000" dirty="0" smtClean="0"/>
              <a:t>Within such context:</a:t>
            </a:r>
          </a:p>
          <a:p>
            <a:pPr algn="just">
              <a:buFont typeface="Wingdings" pitchFamily="2" charset="2"/>
              <a:buChar char="Ø"/>
            </a:pPr>
            <a:r>
              <a:rPr lang="en-US" sz="2000" dirty="0" smtClean="0"/>
              <a:t>The linguistic input available in the classroom comes mostly from the teacher.</a:t>
            </a:r>
          </a:p>
          <a:p>
            <a:pPr algn="just">
              <a:buFont typeface="Wingdings" pitchFamily="2" charset="2"/>
              <a:buChar char="Ø"/>
            </a:pPr>
            <a:r>
              <a:rPr lang="en-US" sz="2000" dirty="0" smtClean="0"/>
              <a:t>The teacher speaks only the target language</a:t>
            </a:r>
          </a:p>
          <a:p>
            <a:pPr algn="just">
              <a:buFont typeface="Wingdings" pitchFamily="2" charset="2"/>
              <a:buChar char="Ø"/>
            </a:pPr>
            <a:r>
              <a:rPr lang="en-US" sz="2000" dirty="0" smtClean="0"/>
              <a:t>The learners use either their first language or the second</a:t>
            </a:r>
          </a:p>
          <a:p>
            <a:pPr algn="just">
              <a:buFont typeface="Wingdings" pitchFamily="2" charset="2"/>
              <a:buChar char="Ø"/>
            </a:pPr>
            <a:r>
              <a:rPr lang="en-US" sz="2000" dirty="0" smtClean="0"/>
              <a:t>If the learners choose to respond in the still-developing target language, their errors are not to be corrected unless an incidental correction can be offered</a:t>
            </a:r>
          </a:p>
          <a:p>
            <a:pPr algn="just">
              <a:buFont typeface="Wingdings" pitchFamily="2" charset="2"/>
              <a:buChar char="Ø"/>
            </a:pPr>
            <a:r>
              <a:rPr lang="en-US" sz="2000" dirty="0" smtClean="0"/>
              <a:t>Only very little interactive talk exists among the learners themselves because the learner’s output is considered secondary to L2 development</a:t>
            </a:r>
          </a:p>
          <a:p>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buNone/>
            </a:pPr>
            <a:r>
              <a:rPr lang="en-US" sz="2800" b="1" dirty="0" smtClean="0"/>
              <a:t>2. Interactional Activities</a:t>
            </a:r>
          </a:p>
          <a:p>
            <a:pPr indent="0" algn="just">
              <a:buNone/>
            </a:pPr>
            <a:r>
              <a:rPr lang="en-US" sz="2200" dirty="0" smtClean="0"/>
              <a:t>Studies showed meaning-focused input modifications by themselves do not lead to the development of desired levels of language knowledge/ability. It is the </a:t>
            </a:r>
            <a:r>
              <a:rPr lang="en-US" sz="2200" u="sng" dirty="0" smtClean="0"/>
              <a:t>meaningful interaction</a:t>
            </a:r>
            <a:r>
              <a:rPr lang="en-US" sz="2200" dirty="0" smtClean="0"/>
              <a:t> that accelerates the learning process.</a:t>
            </a:r>
          </a:p>
          <a:p>
            <a:pPr indent="0" algn="just">
              <a:buNone/>
            </a:pPr>
            <a:r>
              <a:rPr lang="en-US" sz="2200" dirty="0" smtClean="0"/>
              <a:t>Learning-centered </a:t>
            </a:r>
            <a:r>
              <a:rPr lang="en-US" sz="2200" dirty="0" err="1" smtClean="0"/>
              <a:t>pedagogists</a:t>
            </a:r>
            <a:r>
              <a:rPr lang="en-US" sz="2200" dirty="0" smtClean="0"/>
              <a:t> attach a very low priority to negotiated interaction between participants in the classroom. According to them: two way interaction is not essential for language development, what is essential is </a:t>
            </a:r>
            <a:r>
              <a:rPr lang="en-US" sz="2200" u="sng" dirty="0" smtClean="0"/>
              <a:t>teacher talk</a:t>
            </a:r>
            <a:r>
              <a:rPr lang="en-US" sz="2200" dirty="0"/>
              <a:t>.</a:t>
            </a:r>
            <a:endParaRPr lang="en-US" sz="22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000" dirty="0"/>
              <a:t> </a:t>
            </a:r>
            <a:r>
              <a:rPr lang="en-US" sz="2400" dirty="0" smtClean="0"/>
              <a:t>Learning-Centered is </a:t>
            </a:r>
            <a:r>
              <a:rPr lang="en-US" sz="2400" dirty="0"/>
              <a:t>divided into two different methods</a:t>
            </a:r>
            <a:r>
              <a:rPr lang="en-US" sz="2400" dirty="0" smtClean="0"/>
              <a:t>:</a:t>
            </a:r>
          </a:p>
          <a:p>
            <a:pPr marL="0" indent="0">
              <a:buNone/>
            </a:pPr>
            <a:endParaRPr lang="en-US" sz="2400" dirty="0"/>
          </a:p>
          <a:p>
            <a:pPr marL="457200" indent="-457200" algn="just">
              <a:buFont typeface="+mj-lt"/>
              <a:buAutoNum type="arabicPeriod"/>
            </a:pPr>
            <a:r>
              <a:rPr lang="en-US" sz="2000" dirty="0" smtClean="0"/>
              <a:t>natural </a:t>
            </a:r>
            <a:r>
              <a:rPr lang="en-US" sz="2000" dirty="0"/>
              <a:t>approach (NA); </a:t>
            </a:r>
            <a:r>
              <a:rPr lang="en-US" sz="2000" dirty="0" err="1"/>
              <a:t>Krashen</a:t>
            </a:r>
            <a:r>
              <a:rPr lang="en-US" sz="2000" dirty="0"/>
              <a:t> and </a:t>
            </a:r>
            <a:r>
              <a:rPr lang="en-US" sz="2000" dirty="0" err="1"/>
              <a:t>Terrel</a:t>
            </a:r>
            <a:r>
              <a:rPr lang="en-US" sz="2000" dirty="0"/>
              <a:t>. when the learners are not directly focused on learning process the L2 can be acquired better </a:t>
            </a:r>
          </a:p>
          <a:p>
            <a:pPr marL="457200" indent="-457200" algn="just">
              <a:buFont typeface="+mj-lt"/>
              <a:buAutoNum type="arabicPeriod"/>
            </a:pPr>
            <a:r>
              <a:rPr lang="en-US" sz="2000" dirty="0" smtClean="0"/>
              <a:t>communicational </a:t>
            </a:r>
            <a:r>
              <a:rPr lang="en-US" sz="2000" dirty="0"/>
              <a:t>approach almost the same as NA based on belief that grammar teaching can take place in the absence of any explicit focus on it. this method developed during a research project which is called communicational teaching Project </a:t>
            </a:r>
            <a:r>
              <a:rPr lang="en-US" sz="2000" dirty="0" smtClean="0"/>
              <a:t>(CTP)</a:t>
            </a:r>
            <a:endParaRPr lang="en-US" sz="2000" dirty="0"/>
          </a:p>
          <a:p>
            <a:pPr marL="0" indent="0">
              <a:buNone/>
            </a:pPr>
            <a:endParaRPr lang="en-US" sz="2000" dirty="0"/>
          </a:p>
        </p:txBody>
      </p:sp>
    </p:spTree>
    <p:extLst>
      <p:ext uri="{BB962C8B-B14F-4D97-AF65-F5344CB8AC3E}">
        <p14:creationId xmlns:p14="http://schemas.microsoft.com/office/powerpoint/2010/main" val="2614350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lvl="0" indent="0" algn="just">
              <a:buNone/>
            </a:pPr>
            <a:r>
              <a:rPr lang="en-US" sz="2400" dirty="0">
                <a:solidFill>
                  <a:prstClr val="black"/>
                </a:solidFill>
              </a:rPr>
              <a:t>Interrelated and overlapping dimensions of classroom interaction which make noticing potential language input and recognizing form-function relationships embedded in the input easier for learners are: </a:t>
            </a:r>
            <a:endParaRPr lang="en-US" sz="2400" dirty="0" smtClean="0">
              <a:solidFill>
                <a:prstClr val="black"/>
              </a:solidFill>
            </a:endParaRPr>
          </a:p>
          <a:p>
            <a:pPr marL="0" lvl="0" indent="0">
              <a:buNone/>
            </a:pPr>
            <a:endParaRPr lang="en-US" sz="2400" dirty="0">
              <a:solidFill>
                <a:prstClr val="black"/>
              </a:solidFill>
            </a:endParaRPr>
          </a:p>
          <a:p>
            <a:pPr marL="457200" lvl="0" indent="-457200">
              <a:buFont typeface="Wingdings" pitchFamily="2" charset="2"/>
              <a:buChar char="ü"/>
            </a:pPr>
            <a:r>
              <a:rPr lang="en-US" sz="2400" dirty="0">
                <a:solidFill>
                  <a:srgbClr val="FF0000"/>
                </a:solidFill>
              </a:rPr>
              <a:t>Interaction as a textual activity</a:t>
            </a:r>
          </a:p>
          <a:p>
            <a:pPr marL="457200" lvl="0" indent="-457200">
              <a:buFont typeface="Wingdings" pitchFamily="2" charset="2"/>
              <a:buChar char="ü"/>
            </a:pPr>
            <a:r>
              <a:rPr lang="en-US" sz="2400" dirty="0">
                <a:solidFill>
                  <a:srgbClr val="FF0000"/>
                </a:solidFill>
              </a:rPr>
              <a:t>Interaction as an interpersonal activity</a:t>
            </a:r>
          </a:p>
          <a:p>
            <a:pPr marL="457200" lvl="0" indent="-457200">
              <a:buFont typeface="Wingdings" pitchFamily="2" charset="2"/>
              <a:buChar char="ü"/>
            </a:pPr>
            <a:r>
              <a:rPr lang="en-US" sz="2400" dirty="0">
                <a:solidFill>
                  <a:srgbClr val="FF0000"/>
                </a:solidFill>
              </a:rPr>
              <a:t>Interaction as an ideational activity</a:t>
            </a:r>
          </a:p>
          <a:p>
            <a:pPr marL="0" indent="0">
              <a:buNone/>
            </a:pPr>
            <a:endParaRPr lang="en-US" sz="2000" dirty="0"/>
          </a:p>
        </p:txBody>
      </p:sp>
    </p:spTree>
    <p:extLst>
      <p:ext uri="{BB962C8B-B14F-4D97-AF65-F5344CB8AC3E}">
        <p14:creationId xmlns:p14="http://schemas.microsoft.com/office/powerpoint/2010/main" val="1937020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Font typeface="Wingdings" pitchFamily="2" charset="2"/>
              <a:buChar char="ü"/>
            </a:pPr>
            <a:r>
              <a:rPr lang="en-US" sz="2800" dirty="0" smtClean="0"/>
              <a:t>Interaction as a textual activity</a:t>
            </a:r>
          </a:p>
          <a:p>
            <a:pPr indent="0" algn="just">
              <a:spcBef>
                <a:spcPts val="600"/>
              </a:spcBef>
              <a:buNone/>
            </a:pPr>
            <a:r>
              <a:rPr lang="en-US" sz="2000" dirty="0" smtClean="0"/>
              <a:t>In this type of activity there is a predominance of the teacher’s role in providing not only </a:t>
            </a:r>
            <a:r>
              <a:rPr lang="en-US" sz="2000" i="1" dirty="0" smtClean="0"/>
              <a:t>reasonably challenging input</a:t>
            </a:r>
            <a:r>
              <a:rPr lang="en-US" sz="2000" dirty="0" smtClean="0"/>
              <a:t> but also linguistic and controversial cues that help the learner to participate in classroom interactions.</a:t>
            </a:r>
          </a:p>
          <a:p>
            <a:pPr indent="0" algn="just">
              <a:spcBef>
                <a:spcPts val="600"/>
              </a:spcBef>
              <a:buNone/>
            </a:pPr>
            <a:endParaRPr lang="en-US" sz="2000" dirty="0"/>
          </a:p>
          <a:p>
            <a:pPr indent="0" algn="just">
              <a:spcBef>
                <a:spcPts val="600"/>
              </a:spcBef>
              <a:buNone/>
            </a:pPr>
            <a:endParaRPr lang="en-US" sz="2000" dirty="0" smtClean="0"/>
          </a:p>
          <a:p>
            <a:pPr>
              <a:buNone/>
            </a:pPr>
            <a:endParaRPr lang="en-US" sz="1800" dirty="0"/>
          </a:p>
          <a:p>
            <a:pPr indent="0" algn="just">
              <a:buNone/>
            </a:pPr>
            <a:r>
              <a:rPr lang="en-US" sz="2000" dirty="0" smtClean="0"/>
              <a:t>(The focus of the interaction is understanding the intended message. However, it’s not possible to ignore the textual realization of the message content in general and the syntactic and semantic features of the language input in particular.) </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400" dirty="0" err="1" smtClean="0"/>
              <a:t>Krashen</a:t>
            </a:r>
            <a:r>
              <a:rPr lang="en-US" sz="2400" dirty="0" smtClean="0"/>
              <a:t> and Terrell suggested several procedures that encourage learner participation and early production:</a:t>
            </a:r>
          </a:p>
          <a:p>
            <a:pPr marL="457200" indent="-457200" algn="just">
              <a:buFont typeface="+mj-lt"/>
              <a:buAutoNum type="arabicPeriod"/>
            </a:pPr>
            <a:r>
              <a:rPr lang="en-US" sz="2400" b="1" dirty="0" smtClean="0"/>
              <a:t>Open-ended sentence</a:t>
            </a:r>
            <a:r>
              <a:rPr lang="en-US" sz="2400" dirty="0" smtClean="0"/>
              <a:t> (a sentence with an open slot given to provide learner’s contribution)</a:t>
            </a:r>
          </a:p>
          <a:p>
            <a:pPr marL="457200" indent="-457200" algn="just">
              <a:buFont typeface="+mj-lt"/>
              <a:buAutoNum type="arabicPeriod"/>
            </a:pPr>
            <a:r>
              <a:rPr lang="en-US" sz="2400" b="1" dirty="0" smtClean="0"/>
              <a:t>Open dialog </a:t>
            </a:r>
            <a:r>
              <a:rPr lang="en-US" sz="2400" dirty="0" smtClean="0"/>
              <a:t>(two and three lined dialogs provided to lead creative production by the learners)</a:t>
            </a:r>
          </a:p>
          <a:p>
            <a:pPr marL="457200" indent="-457200" algn="just">
              <a:buFont typeface="+mj-lt"/>
              <a:buAutoNum type="arabicPeriod"/>
            </a:pPr>
            <a:r>
              <a:rPr lang="en-US" sz="2400" b="1" dirty="0" smtClean="0"/>
              <a:t>Association</a:t>
            </a:r>
            <a:r>
              <a:rPr lang="en-US" sz="2400" dirty="0" smtClean="0"/>
              <a:t> (activities intended to get students to participate in conversations about activities they enjoy doing)</a:t>
            </a:r>
          </a:p>
          <a:p>
            <a:pPr marL="457200" indent="-457200" algn="just">
              <a:buNone/>
            </a:pPr>
            <a:endParaRPr lang="en-US" sz="2400" dirty="0"/>
          </a:p>
          <a:p>
            <a:pPr marL="0" indent="0" algn="just">
              <a:buFont typeface="Wingdings" pitchFamily="2" charset="2"/>
              <a:buChar char="Ø"/>
            </a:pPr>
            <a:r>
              <a:rPr lang="en-US" sz="2400" dirty="0" smtClean="0"/>
              <a:t>  The teacher is expected to make comments and ask simple questions based on the learner’s response because the focus is on teacher input rather than learner output</a:t>
            </a:r>
            <a:r>
              <a:rPr lang="en-US" dirty="0"/>
              <a:t>.</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Font typeface="Wingdings" pitchFamily="2" charset="2"/>
              <a:buChar char="ü"/>
            </a:pPr>
            <a:r>
              <a:rPr lang="en-US" sz="2800" dirty="0" smtClean="0"/>
              <a:t>Interaction as an interpersonal activity</a:t>
            </a:r>
          </a:p>
          <a:p>
            <a:pPr marL="0" indent="0">
              <a:buNone/>
            </a:pPr>
            <a:endParaRPr lang="en-US" sz="2800" dirty="0" smtClean="0"/>
          </a:p>
          <a:p>
            <a:pPr algn="just">
              <a:buFont typeface="Wingdings" pitchFamily="2" charset="2"/>
              <a:buChar char="§"/>
            </a:pPr>
            <a:r>
              <a:rPr lang="en-US" sz="2400" dirty="0" smtClean="0"/>
              <a:t>It offers opportunities to establish and maintain social relationships and individual identities through pair and/or group activities.</a:t>
            </a:r>
          </a:p>
          <a:p>
            <a:pPr algn="just">
              <a:buFont typeface="Wingdings" pitchFamily="2" charset="2"/>
              <a:buChar char="§"/>
            </a:pPr>
            <a:r>
              <a:rPr lang="en-US" sz="2400" dirty="0" smtClean="0"/>
              <a:t>It enhances personal rapport and lowers the affective filter.</a:t>
            </a:r>
          </a:p>
          <a:p>
            <a:pPr>
              <a:buNone/>
            </a:pPr>
            <a:endParaRPr lang="en-US"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buNone/>
            </a:pPr>
            <a:r>
              <a:rPr lang="en-US" sz="2000" dirty="0">
                <a:solidFill>
                  <a:prstClr val="black"/>
                </a:solidFill>
              </a:rPr>
              <a:t>Natural Approach:</a:t>
            </a:r>
          </a:p>
          <a:p>
            <a:pPr lvl="0" indent="0" algn="just">
              <a:buNone/>
            </a:pPr>
            <a:r>
              <a:rPr lang="en-US" sz="2000" dirty="0">
                <a:solidFill>
                  <a:prstClr val="black"/>
                </a:solidFill>
              </a:rPr>
              <a:t>NA introduces affective-humanistic activities (involving the learner’s wants, needs, feelings and emotions) which are carried out through:</a:t>
            </a:r>
          </a:p>
          <a:p>
            <a:pPr lvl="0" algn="just">
              <a:buFont typeface="Courier New" pitchFamily="49" charset="0"/>
              <a:buChar char="o"/>
            </a:pPr>
            <a:r>
              <a:rPr lang="en-US" sz="2000" dirty="0">
                <a:solidFill>
                  <a:prstClr val="black"/>
                </a:solidFill>
              </a:rPr>
              <a:t>Dialogs</a:t>
            </a:r>
          </a:p>
          <a:p>
            <a:pPr lvl="0" algn="just">
              <a:buFont typeface="Courier New" pitchFamily="49" charset="0"/>
              <a:buChar char="o"/>
            </a:pPr>
            <a:r>
              <a:rPr lang="en-US" sz="2000" dirty="0">
                <a:solidFill>
                  <a:prstClr val="black"/>
                </a:solidFill>
              </a:rPr>
              <a:t>Role-plays</a:t>
            </a:r>
          </a:p>
          <a:p>
            <a:pPr lvl="0" algn="just">
              <a:buFont typeface="Courier New" pitchFamily="49" charset="0"/>
              <a:buChar char="o"/>
            </a:pPr>
            <a:r>
              <a:rPr lang="en-US" sz="2000" dirty="0" smtClean="0">
                <a:solidFill>
                  <a:prstClr val="black"/>
                </a:solidFill>
              </a:rPr>
              <a:t>Interviews</a:t>
            </a:r>
            <a:endParaRPr lang="en-US" sz="2400" dirty="0" smtClean="0"/>
          </a:p>
          <a:p>
            <a:pPr marL="0" indent="0" algn="just">
              <a:buNone/>
            </a:pPr>
            <a:endParaRPr lang="en-US" sz="2400" dirty="0"/>
          </a:p>
          <a:p>
            <a:pPr marL="0" indent="0" algn="just">
              <a:buNone/>
            </a:pPr>
            <a:r>
              <a:rPr lang="en-US" sz="2400" dirty="0" err="1" smtClean="0"/>
              <a:t>Krashen</a:t>
            </a:r>
            <a:r>
              <a:rPr lang="en-US" sz="2400" dirty="0" smtClean="0"/>
              <a:t> and Terrell pointed out that these affective-humanistic activities have several advantages which have the potential to:</a:t>
            </a:r>
          </a:p>
          <a:p>
            <a:pPr algn="just"/>
            <a:r>
              <a:rPr lang="en-US" sz="2400" dirty="0" smtClean="0"/>
              <a:t>lower affective filters</a:t>
            </a:r>
          </a:p>
          <a:p>
            <a:pPr algn="just"/>
            <a:r>
              <a:rPr lang="en-US" sz="2400" dirty="0" smtClean="0"/>
              <a:t>provide opportunities for interaction in the target language</a:t>
            </a:r>
          </a:p>
          <a:p>
            <a:pPr algn="just"/>
            <a:r>
              <a:rPr lang="en-US" sz="2400" dirty="0" smtClean="0"/>
              <a:t>allow the use of routines and patterns</a:t>
            </a:r>
          </a:p>
          <a:p>
            <a:pPr algn="just"/>
            <a:r>
              <a:rPr lang="en-US" sz="2400" dirty="0" smtClean="0"/>
              <a:t>provide comprehensible input</a:t>
            </a:r>
          </a:p>
          <a:p>
            <a:pPr>
              <a:buNone/>
            </a:pP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buNone/>
            </a:pPr>
            <a:r>
              <a:rPr lang="en-US" sz="2000" dirty="0">
                <a:solidFill>
                  <a:prstClr val="black"/>
                </a:solidFill>
              </a:rPr>
              <a:t>CTP:</a:t>
            </a:r>
          </a:p>
          <a:p>
            <a:pPr lvl="0" algn="just"/>
            <a:r>
              <a:rPr lang="en-US" sz="2000" dirty="0">
                <a:solidFill>
                  <a:prstClr val="black"/>
                </a:solidFill>
              </a:rPr>
              <a:t>Affective-humanistic activities are relatively more teacher-directed than the NA.</a:t>
            </a:r>
          </a:p>
          <a:p>
            <a:pPr lvl="0" algn="just"/>
            <a:r>
              <a:rPr lang="en-US" sz="2000" dirty="0">
                <a:solidFill>
                  <a:prstClr val="black"/>
                </a:solidFill>
              </a:rPr>
              <a:t>Interaction as interpersonal activity through pair and group work is avoided mainly because of a risk of fossilization. (</a:t>
            </a:r>
            <a:r>
              <a:rPr lang="en-US" sz="2000" dirty="0" err="1">
                <a:solidFill>
                  <a:prstClr val="black"/>
                </a:solidFill>
              </a:rPr>
              <a:t>Prabhu</a:t>
            </a:r>
            <a:r>
              <a:rPr lang="en-US" sz="2000" dirty="0">
                <a:solidFill>
                  <a:prstClr val="black"/>
                </a:solidFill>
              </a:rPr>
              <a:t>, 1987) </a:t>
            </a:r>
            <a:endParaRPr lang="en-US" sz="2000" dirty="0" smtClean="0">
              <a:solidFill>
                <a:prstClr val="black"/>
              </a:solidFill>
            </a:endParaRPr>
          </a:p>
          <a:p>
            <a:pPr lvl="0" algn="just"/>
            <a:endParaRPr lang="en-US" sz="2400" dirty="0" smtClean="0"/>
          </a:p>
          <a:p>
            <a:pPr>
              <a:buNone/>
            </a:pPr>
            <a:endParaRPr lang="en-US" sz="2400" dirty="0" smtClean="0"/>
          </a:p>
          <a:p>
            <a:pPr marL="0" indent="0">
              <a:buNone/>
            </a:pPr>
            <a:r>
              <a:rPr lang="en-US" sz="2000" dirty="0" smtClean="0"/>
              <a:t>However, empirical evidence suggests that this fear of fossilization is not well founded, because:</a:t>
            </a:r>
            <a:endParaRPr lang="en-US" sz="2400" dirty="0" smtClean="0"/>
          </a:p>
          <a:p>
            <a:pPr algn="just"/>
            <a:r>
              <a:rPr lang="en-US" sz="2000" dirty="0" smtClean="0"/>
              <a:t>learner-learner interaction produces more opportunities for negotiation of meaning than teacher-learner interactions</a:t>
            </a:r>
          </a:p>
          <a:p>
            <a:pPr algn="just"/>
            <a:r>
              <a:rPr lang="en-US" sz="2000" dirty="0" smtClean="0"/>
              <a:t>contribution leads to better comprehension and eventually to quicker system development</a:t>
            </a:r>
          </a:p>
          <a:p>
            <a:pPr algn="just"/>
            <a:r>
              <a:rPr lang="en-US" sz="2000" dirty="0" smtClean="0"/>
              <a:t>avoiding learner-learner interaction may be depriving the learner of language output that can feed back into the input loop.</a:t>
            </a:r>
            <a:endParaRPr 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buFont typeface="Wingdings" pitchFamily="2" charset="2"/>
              <a:buChar char="ü"/>
            </a:pPr>
            <a:r>
              <a:rPr lang="en-US" sz="2800" dirty="0" smtClean="0"/>
              <a:t>Interaction as an ideational activity</a:t>
            </a:r>
          </a:p>
          <a:p>
            <a:pPr indent="0" algn="just">
              <a:buNone/>
            </a:pPr>
            <a:r>
              <a:rPr lang="en-US" sz="2400" dirty="0" smtClean="0"/>
              <a:t>It pertains to sharing personal experiences of learners in terms of cultural and word knowledge.</a:t>
            </a:r>
          </a:p>
          <a:p>
            <a:pPr indent="0" algn="just">
              <a:buNone/>
            </a:pPr>
            <a:r>
              <a:rPr lang="en-US" sz="2400" dirty="0" smtClean="0"/>
              <a:t>As a meaningful interaction it provides opportunities for learners to:</a:t>
            </a:r>
          </a:p>
          <a:p>
            <a:pPr marL="685800" algn="just"/>
            <a:r>
              <a:rPr lang="en-US" sz="2400" dirty="0" smtClean="0"/>
              <a:t>discuss topics that are relevant and interesting to them</a:t>
            </a:r>
          </a:p>
          <a:p>
            <a:pPr marL="685800" algn="just"/>
            <a:r>
              <a:rPr lang="en-US" sz="2400" dirty="0" smtClean="0"/>
              <a:t>express their own opinions and feelings</a:t>
            </a:r>
          </a:p>
          <a:p>
            <a:pPr marL="685800" algn="just"/>
            <a:r>
              <a:rPr lang="en-US" sz="2400" dirty="0" smtClean="0"/>
              <a:t>interpret and evaluate the views of others</a:t>
            </a:r>
          </a:p>
          <a:p>
            <a:pPr>
              <a:buNone/>
            </a:pP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a:buNone/>
            </a:pPr>
            <a:r>
              <a:rPr lang="en-US" sz="2000" dirty="0">
                <a:solidFill>
                  <a:prstClr val="black"/>
                </a:solidFill>
              </a:rPr>
              <a:t>Natural Approach:</a:t>
            </a:r>
          </a:p>
          <a:p>
            <a:pPr marL="0" lvl="0" indent="0" algn="just">
              <a:buNone/>
            </a:pPr>
            <a:r>
              <a:rPr lang="en-US" sz="2000" dirty="0">
                <a:solidFill>
                  <a:prstClr val="black"/>
                </a:solidFill>
              </a:rPr>
              <a:t>The affective-humanistic activities do not sufficiently address  the issue of interaction as an ideational activity:</a:t>
            </a:r>
          </a:p>
          <a:p>
            <a:pPr lvl="0" algn="just"/>
            <a:r>
              <a:rPr lang="en-US" sz="2000" dirty="0">
                <a:solidFill>
                  <a:prstClr val="black"/>
                </a:solidFill>
              </a:rPr>
              <a:t>The NA remains a classroom </a:t>
            </a:r>
            <a:r>
              <a:rPr lang="en-US" sz="2000" dirty="0" smtClean="0">
                <a:solidFill>
                  <a:prstClr val="black"/>
                </a:solidFill>
              </a:rPr>
              <a:t>method</a:t>
            </a:r>
            <a:endParaRPr lang="en-US" sz="2000" dirty="0">
              <a:solidFill>
                <a:prstClr val="black"/>
              </a:solidFill>
            </a:endParaRPr>
          </a:p>
          <a:p>
            <a:pPr lvl="0" algn="just"/>
            <a:r>
              <a:rPr lang="en-US" sz="2000" dirty="0">
                <a:solidFill>
                  <a:prstClr val="black"/>
                </a:solidFill>
              </a:rPr>
              <a:t>Interactional activities in NA are not designed to be interesting and practically relevant to the learners</a:t>
            </a:r>
            <a:r>
              <a:rPr lang="en-US" sz="2000" dirty="0" smtClean="0">
                <a:solidFill>
                  <a:prstClr val="black"/>
                </a:solidFill>
              </a:rPr>
              <a:t>.</a:t>
            </a:r>
          </a:p>
          <a:p>
            <a:pPr marL="0" lvl="0" indent="0" algn="just">
              <a:buNone/>
            </a:pPr>
            <a:endParaRPr lang="en-US" sz="2000" dirty="0">
              <a:solidFill>
                <a:prstClr val="black"/>
              </a:solidFill>
            </a:endParaRPr>
          </a:p>
          <a:p>
            <a:pPr marL="0" lvl="0" indent="0" algn="just">
              <a:buNone/>
            </a:pPr>
            <a:endParaRPr lang="en-US" sz="2000" dirty="0">
              <a:solidFill>
                <a:prstClr val="black"/>
              </a:solidFill>
            </a:endParaRPr>
          </a:p>
          <a:p>
            <a:pPr lvl="0" algn="just">
              <a:buNone/>
            </a:pPr>
            <a:r>
              <a:rPr lang="en-US" sz="2000" dirty="0">
                <a:solidFill>
                  <a:prstClr val="black"/>
                </a:solidFill>
              </a:rPr>
              <a:t>CTP:</a:t>
            </a:r>
          </a:p>
          <a:p>
            <a:pPr lvl="0" algn="just"/>
            <a:r>
              <a:rPr lang="en-US" sz="2000" dirty="0">
                <a:solidFill>
                  <a:prstClr val="black"/>
                </a:solidFill>
              </a:rPr>
              <a:t>What the CTP class offers in plenty is interaction as textual activity where the aim is to develop the learner’s linguistic knowledge and not his pragmatic knowledge.</a:t>
            </a:r>
          </a:p>
          <a:p>
            <a:pPr lvl="0" algn="just"/>
            <a:r>
              <a:rPr lang="en-US" sz="2000" dirty="0">
                <a:solidFill>
                  <a:prstClr val="black"/>
                </a:solidFill>
              </a:rPr>
              <a:t>The focus of CTP is not on “communicative competence” in the sense of achieving social or situational </a:t>
            </a:r>
            <a:r>
              <a:rPr lang="en-US" sz="2000" dirty="0" err="1">
                <a:solidFill>
                  <a:prstClr val="black"/>
                </a:solidFill>
              </a:rPr>
              <a:t>appropriacy</a:t>
            </a:r>
            <a:r>
              <a:rPr lang="en-US" sz="2000" dirty="0">
                <a:solidFill>
                  <a:prstClr val="black"/>
                </a:solidFill>
              </a:rPr>
              <a:t>, but rather on “grammatical competence” itself.</a:t>
            </a:r>
          </a:p>
          <a:p>
            <a:pPr marL="0" indent="0">
              <a:buNone/>
            </a:pPr>
            <a:endParaRPr lang="en-US" sz="2000" dirty="0"/>
          </a:p>
        </p:txBody>
      </p:sp>
    </p:spTree>
    <p:extLst>
      <p:ext uri="{BB962C8B-B14F-4D97-AF65-F5344CB8AC3E}">
        <p14:creationId xmlns:p14="http://schemas.microsoft.com/office/powerpoint/2010/main" val="19041975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sz="3600" dirty="0" smtClean="0"/>
              <a:t>Critical Assessment</a:t>
            </a:r>
          </a:p>
          <a:p>
            <a:pPr>
              <a:buNone/>
            </a:pPr>
            <a:endParaRPr lang="en-US" sz="2800" dirty="0" smtClean="0"/>
          </a:p>
          <a:p>
            <a:pPr>
              <a:buNone/>
            </a:pPr>
            <a:r>
              <a:rPr lang="en-US" sz="2800" dirty="0" smtClean="0"/>
              <a:t>Pros and cons of learning-centered pedagogy:</a:t>
            </a:r>
          </a:p>
          <a:p>
            <a:pPr>
              <a:buNone/>
            </a:pPr>
            <a:r>
              <a:rPr lang="en-US" sz="2400" dirty="0" smtClean="0"/>
              <a:t>Pros:</a:t>
            </a:r>
          </a:p>
          <a:p>
            <a:pPr algn="just"/>
            <a:r>
              <a:rPr lang="en-US" sz="2000" dirty="0" smtClean="0"/>
              <a:t>It tried to seriously and systematically formulate theoretical principles and classroom procedures needed to translate and abstract idea into a workable preposition.</a:t>
            </a:r>
          </a:p>
          <a:p>
            <a:pPr algn="just"/>
            <a:r>
              <a:rPr lang="en-US" sz="2000" dirty="0" smtClean="0"/>
              <a:t>It attempted fundamental methodological changes rather than the superficial curricular modifications.</a:t>
            </a:r>
          </a:p>
          <a:p>
            <a:pPr algn="just"/>
            <a:r>
              <a:rPr lang="en-US" sz="2000" dirty="0" smtClean="0"/>
              <a:t>It directed our attention to the process of learning rather than the product of teaching.</a:t>
            </a:r>
          </a:p>
          <a:p>
            <a:pPr>
              <a:buNone/>
            </a:pPr>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sz="2400" dirty="0" smtClean="0"/>
              <a:t>Cons:</a:t>
            </a:r>
          </a:p>
          <a:p>
            <a:pPr algn="just"/>
            <a:r>
              <a:rPr lang="en-US" sz="2000" dirty="0" smtClean="0"/>
              <a:t>The maximization of incidental learning and teacher input, and the marginalization of intentional learning and learner output render learning-centered methods empirically unfounded  and pedagogically unsound.</a:t>
            </a:r>
          </a:p>
          <a:p>
            <a:pPr algn="just"/>
            <a:r>
              <a:rPr lang="en-US" sz="2000" dirty="0" smtClean="0"/>
              <a:t>The input modification advocated by learning-centered pedagogies create only limited interactional opportunities because they largely promote interaction as textual activity, neglecting interaction as interpersonal and ideational activities.</a:t>
            </a:r>
          </a:p>
          <a:p>
            <a:pPr>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200" b="1" dirty="0" smtClean="0"/>
              <a:t>Theory </a:t>
            </a:r>
            <a:r>
              <a:rPr lang="en-US" sz="3200" b="1" dirty="0"/>
              <a:t>of language: </a:t>
            </a:r>
            <a:endParaRPr lang="en-US" sz="3200" b="1" dirty="0" smtClean="0"/>
          </a:p>
          <a:p>
            <a:pPr marL="0" indent="0">
              <a:buNone/>
            </a:pPr>
            <a:endParaRPr lang="en-US" sz="3200" b="1" dirty="0" smtClean="0"/>
          </a:p>
          <a:p>
            <a:pPr marL="0" indent="0" algn="just">
              <a:buNone/>
            </a:pPr>
            <a:r>
              <a:rPr lang="en-US" sz="2000" dirty="0" smtClean="0"/>
              <a:t>Like </a:t>
            </a:r>
            <a:r>
              <a:rPr lang="en-US" sz="2000" dirty="0"/>
              <a:t>learner-centered pedagogy they use Chomsky’s cognitive theory and Holiday’s functional Theory.</a:t>
            </a:r>
          </a:p>
          <a:p>
            <a:pPr marL="0" indent="0" algn="just">
              <a:buNone/>
            </a:pPr>
            <a:r>
              <a:rPr lang="en-US" sz="2000" dirty="0" smtClean="0"/>
              <a:t>There </a:t>
            </a:r>
            <a:r>
              <a:rPr lang="en-US" sz="2000" dirty="0"/>
              <a:t>is a difference between NA and CTP method; NA concerned with communicational and interactional purposes but CTP concerned with formal and Academic purposes.</a:t>
            </a: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2586410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lstStyle/>
          <a:p>
            <a:pPr>
              <a:buNone/>
            </a:pPr>
            <a:r>
              <a:rPr lang="en-US" sz="2800" dirty="0" smtClean="0"/>
              <a:t>Conclusion</a:t>
            </a:r>
          </a:p>
          <a:p>
            <a:pPr>
              <a:buNone/>
            </a:pPr>
            <a:endParaRPr lang="en-US" dirty="0" smtClean="0"/>
          </a:p>
          <a:p>
            <a:pPr indent="0" algn="just">
              <a:buNone/>
            </a:pPr>
            <a:r>
              <a:rPr lang="en-US" sz="2400" dirty="0" smtClean="0"/>
              <a:t>The methodological aspects of learning-centered pedagogy are innovative and the certain aspects of its classroom implementation bore close resemblance to the pedagogic orientation than it seeks to replace. There were also several issues that learning-centered </a:t>
            </a:r>
            <a:r>
              <a:rPr lang="en-US" sz="2400" dirty="0" err="1" smtClean="0"/>
              <a:t>pedagogists</a:t>
            </a:r>
            <a:r>
              <a:rPr lang="en-US" sz="2400" dirty="0" smtClean="0"/>
              <a:t> leave unanswered.</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953000"/>
          </a:xfrm>
        </p:spPr>
        <p:txBody>
          <a:bodyPr/>
          <a:lstStyle/>
          <a:p>
            <a:pPr marL="0" lvl="0" indent="0">
              <a:buClr>
                <a:srgbClr val="AD0101"/>
              </a:buClr>
              <a:buNone/>
            </a:pPr>
            <a:r>
              <a:rPr lang="en-US" sz="3200" b="1" dirty="0">
                <a:solidFill>
                  <a:srgbClr val="303030"/>
                </a:solidFill>
              </a:rPr>
              <a:t>Theory of language learning</a:t>
            </a:r>
            <a:r>
              <a:rPr lang="en-US" sz="3200" b="1" dirty="0" smtClean="0">
                <a:solidFill>
                  <a:srgbClr val="303030"/>
                </a:solidFill>
              </a:rPr>
              <a:t>:</a:t>
            </a:r>
          </a:p>
          <a:p>
            <a:pPr marL="0" lvl="0" indent="0">
              <a:buClr>
                <a:srgbClr val="AD0101"/>
              </a:buClr>
              <a:buNone/>
            </a:pPr>
            <a:endParaRPr lang="en-US" sz="3200" dirty="0">
              <a:solidFill>
                <a:srgbClr val="303030"/>
              </a:solidFill>
            </a:endParaRPr>
          </a:p>
          <a:p>
            <a:pPr marL="0" lvl="0" indent="0" algn="just">
              <a:buClr>
                <a:srgbClr val="AD0101"/>
              </a:buClr>
              <a:buNone/>
            </a:pPr>
            <a:r>
              <a:rPr lang="en-US" sz="2000" dirty="0" smtClean="0">
                <a:solidFill>
                  <a:srgbClr val="303030"/>
                </a:solidFill>
              </a:rPr>
              <a:t>Both </a:t>
            </a:r>
            <a:r>
              <a:rPr lang="en-US" sz="2000" dirty="0">
                <a:solidFill>
                  <a:srgbClr val="303030"/>
                </a:solidFill>
              </a:rPr>
              <a:t>methods NA and CTP believe </a:t>
            </a:r>
            <a:r>
              <a:rPr lang="en-US" sz="2000" dirty="0" smtClean="0">
                <a:solidFill>
                  <a:srgbClr val="303030"/>
                </a:solidFill>
              </a:rPr>
              <a:t>that grammar </a:t>
            </a:r>
            <a:r>
              <a:rPr lang="en-US" sz="2000" dirty="0">
                <a:solidFill>
                  <a:srgbClr val="303030"/>
                </a:solidFill>
              </a:rPr>
              <a:t>construction can be take place incidentally but there is a difference: </a:t>
            </a:r>
          </a:p>
          <a:p>
            <a:pPr marL="0" lvl="0" indent="0" algn="just">
              <a:buClr>
                <a:srgbClr val="AD0101"/>
              </a:buClr>
              <a:buNone/>
            </a:pPr>
            <a:r>
              <a:rPr lang="en-US" sz="2000" dirty="0">
                <a:solidFill>
                  <a:srgbClr val="303030"/>
                </a:solidFill>
              </a:rPr>
              <a:t>NA treat grammar learning largely incidental with a restricted role for explicit learning but CTP treats grammar learning exclusively incidental considering no role for explicit </a:t>
            </a:r>
            <a:r>
              <a:rPr lang="en-US" sz="2000" dirty="0" smtClean="0">
                <a:solidFill>
                  <a:srgbClr val="303030"/>
                </a:solidFill>
              </a:rPr>
              <a:t>learning.</a:t>
            </a:r>
            <a:endParaRPr lang="en-US" sz="2000" dirty="0">
              <a:solidFill>
                <a:srgbClr val="303030"/>
              </a:solidFill>
            </a:endParaRPr>
          </a:p>
          <a:p>
            <a:endParaRPr lang="en-US" dirty="0"/>
          </a:p>
        </p:txBody>
      </p:sp>
    </p:spTree>
    <p:extLst>
      <p:ext uri="{BB962C8B-B14F-4D97-AF65-F5344CB8AC3E}">
        <p14:creationId xmlns:p14="http://schemas.microsoft.com/office/powerpoint/2010/main" val="3212843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2000" dirty="0" smtClean="0"/>
              <a:t>Learning </a:t>
            </a:r>
            <a:r>
              <a:rPr lang="en-US" sz="2000" dirty="0"/>
              <a:t>is based on four basic </a:t>
            </a:r>
            <a:r>
              <a:rPr lang="en-US" sz="2000" dirty="0" smtClean="0"/>
              <a:t>Ideas </a:t>
            </a:r>
            <a:r>
              <a:rPr lang="en-US" sz="2000" dirty="0"/>
              <a:t>language development is:</a:t>
            </a:r>
          </a:p>
          <a:p>
            <a:pPr marL="0" indent="0" algn="just">
              <a:buNone/>
            </a:pPr>
            <a:r>
              <a:rPr lang="en-US" sz="2000" dirty="0"/>
              <a:t>1)    </a:t>
            </a:r>
            <a:r>
              <a:rPr lang="en-US" sz="2000" dirty="0" smtClean="0"/>
              <a:t>incidental </a:t>
            </a:r>
            <a:r>
              <a:rPr lang="en-US" sz="2000" dirty="0"/>
              <a:t>not intentional </a:t>
            </a:r>
          </a:p>
          <a:p>
            <a:pPr marL="0" indent="0" algn="just">
              <a:buNone/>
            </a:pPr>
            <a:r>
              <a:rPr lang="en-US" sz="2000" dirty="0"/>
              <a:t>2)    </a:t>
            </a:r>
            <a:r>
              <a:rPr lang="en-US" sz="2000" dirty="0" smtClean="0"/>
              <a:t>meaning </a:t>
            </a:r>
            <a:r>
              <a:rPr lang="en-US" sz="2000" dirty="0"/>
              <a:t>focused not form focused </a:t>
            </a:r>
          </a:p>
          <a:p>
            <a:pPr marL="0" indent="0" algn="just">
              <a:buNone/>
            </a:pPr>
            <a:r>
              <a:rPr lang="en-US" sz="2000" dirty="0"/>
              <a:t>3)    comprehension based not production based </a:t>
            </a:r>
          </a:p>
          <a:p>
            <a:pPr marL="0" indent="0" algn="just">
              <a:buNone/>
            </a:pPr>
            <a:r>
              <a:rPr lang="en-US" sz="2000" dirty="0"/>
              <a:t>4)    cyclical and parallel not sequential and addictive</a:t>
            </a:r>
          </a:p>
          <a:p>
            <a:pPr marL="0" indent="0" algn="just">
              <a:buNone/>
            </a:pPr>
            <a:endParaRPr lang="en-US" sz="2000" dirty="0" smtClean="0"/>
          </a:p>
          <a:p>
            <a:pPr marL="0" indent="0" algn="just">
              <a:buNone/>
            </a:pPr>
            <a:r>
              <a:rPr lang="en-US" u="sng" dirty="0">
                <a:solidFill>
                  <a:srgbClr val="303030"/>
                </a:solidFill>
              </a:rPr>
              <a:t>Language development is incidental not intentional</a:t>
            </a:r>
            <a:endParaRPr lang="en-US" u="sng" dirty="0" smtClean="0"/>
          </a:p>
          <a:p>
            <a:pPr algn="just">
              <a:buFont typeface="Wingdings" panose="05000000000000000000" pitchFamily="2" charset="2"/>
              <a:buChar char="ü"/>
            </a:pPr>
            <a:r>
              <a:rPr lang="en-US" sz="2000" dirty="0" smtClean="0"/>
              <a:t>learning </a:t>
            </a:r>
            <a:r>
              <a:rPr lang="en-US" sz="2000" dirty="0"/>
              <a:t>involves picking up words and structures by engaging in variety of communicated activities </a:t>
            </a:r>
            <a:r>
              <a:rPr lang="en-US" sz="2000" dirty="0" smtClean="0"/>
              <a:t>.</a:t>
            </a:r>
            <a:endParaRPr lang="en-US" sz="2000" dirty="0"/>
          </a:p>
          <a:p>
            <a:pPr marL="0" indent="0" algn="just">
              <a:buNone/>
            </a:pPr>
            <a:endParaRPr lang="en-US" sz="2000" dirty="0" smtClean="0"/>
          </a:p>
          <a:p>
            <a:pPr marL="0" indent="0" algn="just">
              <a:buNone/>
            </a:pPr>
            <a:r>
              <a:rPr lang="en-US" sz="2000" dirty="0" smtClean="0"/>
              <a:t>According to Palmer</a:t>
            </a:r>
            <a:r>
              <a:rPr lang="en-US" sz="2000" dirty="0"/>
              <a:t>: </a:t>
            </a:r>
            <a:endParaRPr lang="en-US" sz="2000" dirty="0" smtClean="0"/>
          </a:p>
          <a:p>
            <a:pPr marL="0" indent="0" algn="just">
              <a:buNone/>
            </a:pPr>
            <a:r>
              <a:rPr lang="en-US" sz="2000" dirty="0" smtClean="0"/>
              <a:t>a</a:t>
            </a:r>
            <a:r>
              <a:rPr lang="en-US" sz="2000" dirty="0"/>
              <a:t>) we learn second language without knowing that we are learning </a:t>
            </a:r>
            <a:endParaRPr lang="en-US" sz="2000" dirty="0" smtClean="0"/>
          </a:p>
          <a:p>
            <a:pPr marL="0" indent="0" algn="just">
              <a:buNone/>
            </a:pPr>
            <a:r>
              <a:rPr lang="en-US" sz="2000" dirty="0" smtClean="0"/>
              <a:t>b</a:t>
            </a:r>
            <a:r>
              <a:rPr lang="en-US" sz="2000" dirty="0"/>
              <a:t>) adult learners conscious attention is against the natural capacity of language development</a:t>
            </a:r>
          </a:p>
          <a:p>
            <a:pPr marL="0" indent="0">
              <a:buNone/>
            </a:pPr>
            <a:endParaRPr lang="en-US" sz="2000" dirty="0"/>
          </a:p>
        </p:txBody>
      </p:sp>
    </p:spTree>
    <p:extLst>
      <p:ext uri="{BB962C8B-B14F-4D97-AF65-F5344CB8AC3E}">
        <p14:creationId xmlns:p14="http://schemas.microsoft.com/office/powerpoint/2010/main" val="119996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2000" dirty="0"/>
              <a:t> </a:t>
            </a:r>
            <a:r>
              <a:rPr lang="en-US" sz="2000" dirty="0" err="1"/>
              <a:t>Krashen</a:t>
            </a:r>
            <a:r>
              <a:rPr lang="en-US" sz="2000" dirty="0"/>
              <a:t> has 3 hypothesis:</a:t>
            </a:r>
          </a:p>
          <a:p>
            <a:pPr marL="457200" indent="-457200" algn="just">
              <a:buFont typeface="+mj-lt"/>
              <a:buAutoNum type="arabicPeriod"/>
            </a:pPr>
            <a:r>
              <a:rPr lang="en-US" sz="2000" dirty="0" smtClean="0"/>
              <a:t>Input </a:t>
            </a:r>
            <a:r>
              <a:rPr lang="en-US" sz="2000" dirty="0"/>
              <a:t>hypothesis: human acquire language just by understanding messages if the message understood the necessary grammar is automatically </a:t>
            </a:r>
            <a:r>
              <a:rPr lang="en-US" sz="2000" dirty="0" smtClean="0"/>
              <a:t>provided.</a:t>
            </a:r>
            <a:endParaRPr lang="en-US" sz="2000" dirty="0"/>
          </a:p>
          <a:p>
            <a:pPr marL="457200" indent="-457200" algn="just">
              <a:lnSpc>
                <a:spcPct val="150000"/>
              </a:lnSpc>
              <a:buFont typeface="+mj-lt"/>
              <a:buAutoNum type="arabicPeriod"/>
            </a:pPr>
            <a:r>
              <a:rPr lang="en-US" sz="2000" dirty="0" smtClean="0"/>
              <a:t>Acquisition </a:t>
            </a:r>
            <a:r>
              <a:rPr lang="en-US" sz="2000" dirty="0"/>
              <a:t>hypothesis: there are 2 distinct ways of L2 development</a:t>
            </a:r>
            <a:r>
              <a:rPr lang="en-US" sz="2000" dirty="0" smtClean="0"/>
              <a:t>:</a:t>
            </a:r>
            <a:endParaRPr lang="en-US" sz="2000" dirty="0"/>
          </a:p>
          <a:p>
            <a:pPr marL="857250" lvl="1" indent="-457200" algn="just">
              <a:lnSpc>
                <a:spcPct val="150000"/>
              </a:lnSpc>
              <a:buFont typeface="+mj-lt"/>
              <a:buAutoNum type="alphaLcParenR"/>
            </a:pPr>
            <a:r>
              <a:rPr lang="en-US" sz="2000" dirty="0" smtClean="0"/>
              <a:t>acquisition</a:t>
            </a:r>
            <a:r>
              <a:rPr lang="en-US" sz="2000" dirty="0"/>
              <a:t>; incidental, subconscious process </a:t>
            </a:r>
          </a:p>
          <a:p>
            <a:pPr marL="857250" lvl="1" indent="-457200" algn="just">
              <a:buFont typeface="+mj-lt"/>
              <a:buAutoNum type="alphaLcParenR"/>
            </a:pPr>
            <a:r>
              <a:rPr lang="en-US" sz="2000" dirty="0" smtClean="0"/>
              <a:t>learning</a:t>
            </a:r>
            <a:r>
              <a:rPr lang="en-US" sz="2000" dirty="0"/>
              <a:t>; intentional, conscious knowledge </a:t>
            </a:r>
          </a:p>
          <a:p>
            <a:pPr marL="0" indent="0" algn="just">
              <a:buNone/>
            </a:pPr>
            <a:endParaRPr lang="en-US" sz="2000" dirty="0" smtClean="0"/>
          </a:p>
          <a:p>
            <a:pPr marL="457200" indent="-457200" algn="just">
              <a:lnSpc>
                <a:spcPct val="150000"/>
              </a:lnSpc>
              <a:buFont typeface="+mj-lt"/>
              <a:buAutoNum type="arabicPeriod" startAt="3"/>
            </a:pPr>
            <a:r>
              <a:rPr lang="en-US" sz="2000" dirty="0"/>
              <a:t>M</a:t>
            </a:r>
            <a:r>
              <a:rPr lang="en-US" sz="2000" dirty="0" smtClean="0"/>
              <a:t>onitor </a:t>
            </a:r>
            <a:r>
              <a:rPr lang="en-US" sz="2000" dirty="0"/>
              <a:t>hypothesis; we use acquisition and learning in specific </a:t>
            </a:r>
            <a:r>
              <a:rPr lang="en-US" sz="2000" dirty="0" smtClean="0"/>
              <a:t>ways:</a:t>
            </a:r>
            <a:endParaRPr lang="en-US" sz="2000" dirty="0"/>
          </a:p>
          <a:p>
            <a:pPr marL="857250" lvl="1" indent="-457200" algn="just">
              <a:lnSpc>
                <a:spcPct val="150000"/>
              </a:lnSpc>
              <a:buFont typeface="+mj-lt"/>
              <a:buAutoNum type="alphaLcParenR"/>
            </a:pPr>
            <a:r>
              <a:rPr lang="en-US" sz="2000" dirty="0" smtClean="0"/>
              <a:t>acquisition</a:t>
            </a:r>
            <a:r>
              <a:rPr lang="en-US" sz="2000" dirty="0"/>
              <a:t>; to produce or initiate our utterances and fluency</a:t>
            </a:r>
          </a:p>
          <a:p>
            <a:pPr marL="857250" lvl="1" indent="-457200" algn="just">
              <a:buFont typeface="+mj-lt"/>
              <a:buAutoNum type="alphaLcParenR"/>
            </a:pPr>
            <a:r>
              <a:rPr lang="en-US" sz="2000" dirty="0" smtClean="0"/>
              <a:t>learning</a:t>
            </a:r>
            <a:r>
              <a:rPr lang="en-US" sz="2000" dirty="0"/>
              <a:t>; to make change in the form of our utterances after being produced </a:t>
            </a:r>
          </a:p>
          <a:p>
            <a:pPr marL="0" indent="0">
              <a:buNone/>
            </a:pPr>
            <a:endParaRPr lang="en-US" sz="2000" dirty="0"/>
          </a:p>
        </p:txBody>
      </p:sp>
    </p:spTree>
    <p:extLst>
      <p:ext uri="{BB962C8B-B14F-4D97-AF65-F5344CB8AC3E}">
        <p14:creationId xmlns:p14="http://schemas.microsoft.com/office/powerpoint/2010/main" val="2562791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000" dirty="0" smtClean="0"/>
              <a:t>Difference </a:t>
            </a:r>
            <a:r>
              <a:rPr lang="en-US" sz="2000" dirty="0"/>
              <a:t>between </a:t>
            </a:r>
            <a:r>
              <a:rPr lang="en-US" sz="2000" dirty="0" err="1"/>
              <a:t>Prabhu</a:t>
            </a:r>
            <a:r>
              <a:rPr lang="en-US" sz="2000" dirty="0"/>
              <a:t> and </a:t>
            </a:r>
            <a:r>
              <a:rPr lang="en-US" sz="2000" dirty="0" err="1"/>
              <a:t>Krashen</a:t>
            </a:r>
            <a:r>
              <a:rPr lang="en-US" sz="2000" dirty="0"/>
              <a:t> about intentional and incidental learning: </a:t>
            </a:r>
            <a:r>
              <a:rPr lang="en-US" sz="2000" dirty="0" err="1"/>
              <a:t>Krashen</a:t>
            </a:r>
            <a:r>
              <a:rPr lang="en-US" sz="2000" dirty="0"/>
              <a:t> doesn’t completely rule out intentional learning, he believes that it has a marginal role but </a:t>
            </a:r>
            <a:r>
              <a:rPr lang="en-US" sz="2000" dirty="0" err="1"/>
              <a:t>Prabhu</a:t>
            </a:r>
            <a:r>
              <a:rPr lang="en-US" sz="2000" dirty="0"/>
              <a:t> claims that language development is exclusively incidental and he dismisses any explicit teaching of grammar even for </a:t>
            </a:r>
            <a:r>
              <a:rPr lang="en-US" sz="2000" dirty="0" smtClean="0"/>
              <a:t>monitoring.</a:t>
            </a:r>
            <a:endParaRPr lang="en-US" sz="2000" dirty="0"/>
          </a:p>
        </p:txBody>
      </p:sp>
    </p:spTree>
    <p:extLst>
      <p:ext uri="{BB962C8B-B14F-4D97-AF65-F5344CB8AC3E}">
        <p14:creationId xmlns:p14="http://schemas.microsoft.com/office/powerpoint/2010/main" val="4102545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2400" u="sng" dirty="0" smtClean="0"/>
              <a:t>Language </a:t>
            </a:r>
            <a:r>
              <a:rPr lang="en-US" sz="2400" u="sng" dirty="0"/>
              <a:t>development is meaning focused not form focused </a:t>
            </a:r>
          </a:p>
          <a:p>
            <a:pPr marL="0" indent="0" algn="just">
              <a:buNone/>
            </a:pPr>
            <a:r>
              <a:rPr lang="en-US" sz="2000" dirty="0" smtClean="0"/>
              <a:t>This </a:t>
            </a:r>
            <a:r>
              <a:rPr lang="en-US" sz="2000" dirty="0"/>
              <a:t>is closely related to the incidental learning principal. A</a:t>
            </a:r>
            <a:r>
              <a:rPr lang="en-US" sz="2000" dirty="0" smtClean="0"/>
              <a:t>ccording </a:t>
            </a:r>
            <a:r>
              <a:rPr lang="en-US" sz="2000" dirty="0"/>
              <a:t>to this principle L2 development is not a matter of assimilation and accumulation of a phenomenological syntactic and semantic features of the target language but a matter of understanding the input or message which means that learning is focused on meaning not the form of in put.</a:t>
            </a:r>
          </a:p>
          <a:p>
            <a:pPr marL="0" indent="0" algn="just">
              <a:buNone/>
            </a:pPr>
            <a:r>
              <a:rPr lang="en-US" sz="2000" dirty="0" smtClean="0"/>
              <a:t>There </a:t>
            </a:r>
            <a:r>
              <a:rPr lang="en-US" sz="2000" dirty="0"/>
              <a:t>is a disadvantage about meaning focused activities that ignores the important role of language awareness, it even ignores the important role of learners effort in process of </a:t>
            </a:r>
            <a:r>
              <a:rPr lang="en-US" sz="2000" dirty="0" smtClean="0"/>
              <a:t>learning.</a:t>
            </a:r>
            <a:endParaRPr lang="en-US" sz="2000" dirty="0"/>
          </a:p>
          <a:p>
            <a:pPr marL="0" indent="0">
              <a:buNone/>
            </a:pPr>
            <a:endParaRPr lang="en-US" sz="2000" dirty="0"/>
          </a:p>
        </p:txBody>
      </p:sp>
    </p:spTree>
    <p:extLst>
      <p:ext uri="{BB962C8B-B14F-4D97-AF65-F5344CB8AC3E}">
        <p14:creationId xmlns:p14="http://schemas.microsoft.com/office/powerpoint/2010/main" val="1188963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9889</TotalTime>
  <Words>2725</Words>
  <Application>Microsoft Office PowerPoint</Application>
  <PresentationFormat>On-screen Show (4:3)</PresentationFormat>
  <Paragraphs>244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NewsPrint</vt:lpstr>
      <vt:lpstr>Learning-centered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Tooshiba</dc:creator>
  <cp:lastModifiedBy>User</cp:lastModifiedBy>
  <cp:revision>90</cp:revision>
  <dcterms:created xsi:type="dcterms:W3CDTF">2019-11-12T06:48:35Z</dcterms:created>
  <dcterms:modified xsi:type="dcterms:W3CDTF">2019-11-14T03:42:30Z</dcterms:modified>
</cp:coreProperties>
</file>