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4" r:id="rId35"/>
    <p:sldId id="303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86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C439-31B5-47AD-807C-1C8A9AF928E9}" type="datetimeFigureOut">
              <a:rPr lang="en-MY" smtClean="0"/>
              <a:t>26/11/2019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FEA8-EABA-451A-B515-A62AB23DED1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C439-31B5-47AD-807C-1C8A9AF928E9}" type="datetimeFigureOut">
              <a:rPr lang="en-MY" smtClean="0"/>
              <a:t>26/11/2019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FEA8-EABA-451A-B515-A62AB23DED1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C439-31B5-47AD-807C-1C8A9AF928E9}" type="datetimeFigureOut">
              <a:rPr lang="en-MY" smtClean="0"/>
              <a:t>26/11/2019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FEA8-EABA-451A-B515-A62AB23DED1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C439-31B5-47AD-807C-1C8A9AF928E9}" type="datetimeFigureOut">
              <a:rPr lang="en-MY" smtClean="0"/>
              <a:t>26/11/2019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FEA8-EABA-451A-B515-A62AB23DED1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C439-31B5-47AD-807C-1C8A9AF928E9}" type="datetimeFigureOut">
              <a:rPr lang="en-MY" smtClean="0"/>
              <a:t>26/11/2019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FEA8-EABA-451A-B515-A62AB23DED1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C439-31B5-47AD-807C-1C8A9AF928E9}" type="datetimeFigureOut">
              <a:rPr lang="en-MY" smtClean="0"/>
              <a:t>26/11/2019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FEA8-EABA-451A-B515-A62AB23DED1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C439-31B5-47AD-807C-1C8A9AF928E9}" type="datetimeFigureOut">
              <a:rPr lang="en-MY" smtClean="0"/>
              <a:t>26/11/2019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FEA8-EABA-451A-B515-A62AB23DED1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C439-31B5-47AD-807C-1C8A9AF928E9}" type="datetimeFigureOut">
              <a:rPr lang="en-MY" smtClean="0"/>
              <a:t>26/11/2019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FEA8-EABA-451A-B515-A62AB23DED1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C439-31B5-47AD-807C-1C8A9AF928E9}" type="datetimeFigureOut">
              <a:rPr lang="en-MY" smtClean="0"/>
              <a:t>26/11/2019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FEA8-EABA-451A-B515-A62AB23DED1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C439-31B5-47AD-807C-1C8A9AF928E9}" type="datetimeFigureOut">
              <a:rPr lang="en-MY" smtClean="0"/>
              <a:t>26/11/2019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FEA8-EABA-451A-B515-A62AB23DED1A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C439-31B5-47AD-807C-1C8A9AF928E9}" type="datetimeFigureOut">
              <a:rPr lang="en-MY" smtClean="0"/>
              <a:t>26/11/2019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FEA8-EABA-451A-B515-A62AB23DED1A}" type="slidenum">
              <a:rPr lang="en-MY" smtClean="0"/>
              <a:t>‹#›</a:t>
            </a:fld>
            <a:endParaRPr lang="en-MY"/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99C439-31B5-47AD-807C-1C8A9AF928E9}" type="datetimeFigureOut">
              <a:rPr lang="en-MY" smtClean="0"/>
              <a:t>26/11/2019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28BFEA8-EABA-451A-B515-A62AB23DED1A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008" y="259882"/>
            <a:ext cx="8965995" cy="3097935"/>
          </a:xfrm>
        </p:spPr>
        <p:txBody>
          <a:bodyPr/>
          <a:lstStyle/>
          <a:p>
            <a:pPr algn="ctr"/>
            <a:r>
              <a:rPr lang="en-MY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</a:t>
            </a:r>
            <a:r>
              <a:rPr lang="en-MY" sz="4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</a:t>
            </a:r>
            <a:r>
              <a:rPr lang="fa-IR" sz="4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MY" sz="4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method Pedagogy</a:t>
            </a:r>
            <a:r>
              <a:rPr lang="en-MY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MY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MY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134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621698" cy="3880773"/>
          </a:xfrm>
        </p:spPr>
        <p:txBody>
          <a:bodyPr>
            <a:normAutofit/>
          </a:bodyPr>
          <a:lstStyle/>
          <a:p>
            <a:r>
              <a:rPr lang="en-MY" dirty="0"/>
              <a:t>language development is </a:t>
            </a:r>
            <a:r>
              <a:rPr lang="en-MY" dirty="0" smtClean="0"/>
              <a:t>considered more </a:t>
            </a:r>
            <a:r>
              <a:rPr lang="en-MY" dirty="0">
                <a:solidFill>
                  <a:srgbClr val="FF0000"/>
                </a:solidFill>
              </a:rPr>
              <a:t>incidental</a:t>
            </a:r>
            <a:r>
              <a:rPr lang="en-MY" dirty="0"/>
              <a:t> than </a:t>
            </a:r>
            <a:r>
              <a:rPr lang="en-MY" dirty="0" smtClean="0">
                <a:solidFill>
                  <a:srgbClr val="FF0000"/>
                </a:solidFill>
              </a:rPr>
              <a:t>intentional</a:t>
            </a:r>
          </a:p>
          <a:p>
            <a:r>
              <a:rPr lang="en-MY" dirty="0" smtClean="0"/>
              <a:t>language development is a </a:t>
            </a:r>
            <a:r>
              <a:rPr lang="en-MY" dirty="0" smtClean="0">
                <a:solidFill>
                  <a:srgbClr val="FF0000"/>
                </a:solidFill>
              </a:rPr>
              <a:t>nonlinear</a:t>
            </a:r>
            <a:r>
              <a:rPr lang="en-MY" dirty="0" smtClean="0"/>
              <a:t> process</a:t>
            </a:r>
          </a:p>
          <a:p>
            <a:r>
              <a:rPr lang="en-MY" dirty="0"/>
              <a:t>does </a:t>
            </a:r>
            <a:r>
              <a:rPr lang="en-MY" dirty="0">
                <a:solidFill>
                  <a:srgbClr val="FF0000"/>
                </a:solidFill>
              </a:rPr>
              <a:t>not</a:t>
            </a:r>
            <a:r>
              <a:rPr lang="en-MY" dirty="0"/>
              <a:t> require preselected</a:t>
            </a:r>
            <a:r>
              <a:rPr lang="en-MY" dirty="0" smtClean="0"/>
              <a:t>, pre-sequenced </a:t>
            </a:r>
            <a:r>
              <a:rPr lang="en-MY" dirty="0"/>
              <a:t>systematic language </a:t>
            </a:r>
            <a:r>
              <a:rPr lang="en-MY" dirty="0" smtClean="0"/>
              <a:t>input</a:t>
            </a:r>
          </a:p>
          <a:p>
            <a:r>
              <a:rPr lang="en-MY" dirty="0"/>
              <a:t>requires </a:t>
            </a:r>
            <a:r>
              <a:rPr lang="en-MY" dirty="0" smtClean="0">
                <a:solidFill>
                  <a:srgbClr val="FF0000"/>
                </a:solidFill>
              </a:rPr>
              <a:t>conditions</a:t>
            </a:r>
            <a:r>
              <a:rPr lang="en-MY" dirty="0" smtClean="0"/>
              <a:t> </a:t>
            </a:r>
            <a:r>
              <a:rPr lang="en-MY" dirty="0"/>
              <a:t>in which learners can engage in meaningful </a:t>
            </a:r>
            <a:r>
              <a:rPr lang="en-MY" dirty="0" smtClean="0"/>
              <a:t>activities</a:t>
            </a:r>
          </a:p>
          <a:p>
            <a:r>
              <a:rPr lang="en-MY" dirty="0" smtClean="0"/>
              <a:t>Language is learned </a:t>
            </a:r>
            <a:r>
              <a:rPr lang="en-MY" dirty="0"/>
              <a:t>when the learner’s attention is focused </a:t>
            </a:r>
            <a:r>
              <a:rPr lang="en-MY" dirty="0" smtClean="0"/>
              <a:t>on </a:t>
            </a:r>
            <a:r>
              <a:rPr lang="en-MY" dirty="0" smtClean="0">
                <a:solidFill>
                  <a:srgbClr val="FF0000"/>
                </a:solidFill>
              </a:rPr>
              <a:t>understanding</a:t>
            </a:r>
            <a:r>
              <a:rPr lang="en-MY" dirty="0"/>
              <a:t>, </a:t>
            </a:r>
            <a:r>
              <a:rPr lang="en-MY" dirty="0">
                <a:solidFill>
                  <a:srgbClr val="FF0000"/>
                </a:solidFill>
              </a:rPr>
              <a:t>saying</a:t>
            </a:r>
            <a:r>
              <a:rPr lang="en-MY" dirty="0"/>
              <a:t> and </a:t>
            </a:r>
            <a:r>
              <a:rPr lang="en-MY" dirty="0">
                <a:solidFill>
                  <a:srgbClr val="FF0000"/>
                </a:solidFill>
              </a:rPr>
              <a:t>doing</a:t>
            </a:r>
            <a:r>
              <a:rPr lang="en-MY" dirty="0"/>
              <a:t> something with </a:t>
            </a:r>
            <a:r>
              <a:rPr lang="en-MY" dirty="0" smtClean="0"/>
              <a:t>language</a:t>
            </a:r>
          </a:p>
          <a:p>
            <a:r>
              <a:rPr lang="en-MY" dirty="0"/>
              <a:t>linguistic systems are too complex </a:t>
            </a:r>
            <a:r>
              <a:rPr lang="en-MY" dirty="0" smtClean="0"/>
              <a:t>to be </a:t>
            </a:r>
            <a:r>
              <a:rPr lang="en-MY" dirty="0"/>
              <a:t>neatly </a:t>
            </a:r>
            <a:r>
              <a:rPr lang="en-MY" dirty="0" smtClean="0"/>
              <a:t>analysed, </a:t>
            </a:r>
            <a:r>
              <a:rPr lang="en-MY" dirty="0"/>
              <a:t>explicitly explained, and sequentially presented</a:t>
            </a:r>
            <a:endParaRPr lang="en-MY" dirty="0" smtClean="0"/>
          </a:p>
          <a:p>
            <a:r>
              <a:rPr lang="en-MY" dirty="0" smtClean="0"/>
              <a:t>Rely on insights from </a:t>
            </a:r>
            <a:r>
              <a:rPr lang="en-MY" dirty="0" smtClean="0">
                <a:solidFill>
                  <a:srgbClr val="FF0000"/>
                </a:solidFill>
              </a:rPr>
              <a:t>research</a:t>
            </a:r>
            <a:r>
              <a:rPr lang="en-MY" dirty="0" smtClean="0"/>
              <a:t> in </a:t>
            </a:r>
            <a:r>
              <a:rPr lang="en-MY" dirty="0"/>
              <a:t>second language </a:t>
            </a:r>
            <a:r>
              <a:rPr lang="en-MY" dirty="0" smtClean="0"/>
              <a:t>acquisition which can </a:t>
            </a:r>
            <a:r>
              <a:rPr lang="en-MY" dirty="0"/>
              <a:t>inform the theory and </a:t>
            </a:r>
            <a:r>
              <a:rPr lang="en-MY" dirty="0" smtClean="0"/>
              <a:t>practice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09278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Theoretical </a:t>
            </a:r>
            <a:r>
              <a:rPr lang="en-MY" dirty="0" smtClean="0"/>
              <a:t>principles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348982" cy="3880773"/>
          </a:xfrm>
        </p:spPr>
        <p:txBody>
          <a:bodyPr/>
          <a:lstStyle/>
          <a:p>
            <a:r>
              <a:rPr lang="en-MY" dirty="0"/>
              <a:t>insights derived from li</a:t>
            </a:r>
            <a:r>
              <a:rPr lang="en-MY" dirty="0">
                <a:solidFill>
                  <a:srgbClr val="FF0000"/>
                </a:solidFill>
              </a:rPr>
              <a:t>nguistics</a:t>
            </a:r>
            <a:r>
              <a:rPr lang="en-MY" dirty="0" smtClean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second </a:t>
            </a:r>
            <a:r>
              <a:rPr lang="fr-FR" dirty="0" err="1" smtClean="0">
                <a:solidFill>
                  <a:srgbClr val="FF0000"/>
                </a:solidFill>
              </a:rPr>
              <a:t>language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rgbClr val="FF0000"/>
                </a:solidFill>
              </a:rPr>
              <a:t>acquisition, cognitive </a:t>
            </a:r>
            <a:r>
              <a:rPr lang="fr-FR" dirty="0" err="1">
                <a:solidFill>
                  <a:srgbClr val="FF0000"/>
                </a:solidFill>
              </a:rPr>
              <a:t>psychology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smtClean="0">
                <a:solidFill>
                  <a:srgbClr val="FF0000"/>
                </a:solidFill>
              </a:rPr>
              <a:t>information </a:t>
            </a:r>
            <a:r>
              <a:rPr lang="en-MY" dirty="0" smtClean="0">
                <a:solidFill>
                  <a:srgbClr val="FF0000"/>
                </a:solidFill>
              </a:rPr>
              <a:t>sciences</a:t>
            </a:r>
            <a:r>
              <a:rPr lang="en-MY" dirty="0"/>
              <a:t>, and other </a:t>
            </a:r>
            <a:r>
              <a:rPr lang="en-MY" dirty="0">
                <a:solidFill>
                  <a:srgbClr val="FF0000"/>
                </a:solidFill>
              </a:rPr>
              <a:t>allied disciplines </a:t>
            </a:r>
            <a:r>
              <a:rPr lang="en-MY" dirty="0"/>
              <a:t>that provide </a:t>
            </a:r>
            <a:r>
              <a:rPr lang="en-MY" dirty="0" smtClean="0"/>
              <a:t>theoreti</a:t>
            </a:r>
            <a:r>
              <a:rPr lang="en-MY" dirty="0"/>
              <a:t>cal bases for the study of </a:t>
            </a:r>
            <a:r>
              <a:rPr lang="en-MY" dirty="0" smtClean="0"/>
              <a:t> language</a:t>
            </a:r>
            <a:r>
              <a:rPr lang="en-MY" dirty="0"/>
              <a:t>, language learning, and </a:t>
            </a:r>
            <a:r>
              <a:rPr lang="en-MY" dirty="0" smtClean="0"/>
              <a:t>language teaching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50468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Classroom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188561" cy="3880773"/>
          </a:xfrm>
        </p:spPr>
        <p:txBody>
          <a:bodyPr/>
          <a:lstStyle/>
          <a:p>
            <a:r>
              <a:rPr lang="en-MY" dirty="0"/>
              <a:t>teaching and learning </a:t>
            </a:r>
            <a:r>
              <a:rPr lang="en-MY" dirty="0" smtClean="0"/>
              <a:t>techniques indicated </a:t>
            </a:r>
            <a:r>
              <a:rPr lang="en-MY" dirty="0"/>
              <a:t>by the syllabus designer and/or the materials producer</a:t>
            </a:r>
            <a:r>
              <a:rPr lang="en-MY" dirty="0" smtClean="0"/>
              <a:t>, and </a:t>
            </a:r>
            <a:r>
              <a:rPr lang="en-MY" dirty="0"/>
              <a:t>adopted/adapted by the teacher and the learner in </a:t>
            </a:r>
            <a:r>
              <a:rPr lang="en-MY" dirty="0" smtClean="0"/>
              <a:t>order to </a:t>
            </a:r>
            <a:r>
              <a:rPr lang="en-MY" dirty="0"/>
              <a:t>jointly accomplish the goals of language learning and teaching </a:t>
            </a:r>
            <a:r>
              <a:rPr lang="en-MY" dirty="0" smtClean="0"/>
              <a:t>in the </a:t>
            </a:r>
            <a:r>
              <a:rPr lang="en-MY" dirty="0"/>
              <a:t>classroom</a:t>
            </a:r>
          </a:p>
        </p:txBody>
      </p:sp>
    </p:spTree>
    <p:extLst>
      <p:ext uri="{BB962C8B-B14F-4D97-AF65-F5344CB8AC3E}">
        <p14:creationId xmlns:p14="http://schemas.microsoft.com/office/powerpoint/2010/main" val="1108343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926" y="42779"/>
            <a:ext cx="8596668" cy="1320800"/>
          </a:xfrm>
        </p:spPr>
        <p:txBody>
          <a:bodyPr/>
          <a:lstStyle/>
          <a:p>
            <a:r>
              <a:rPr lang="en-MY" i="1" dirty="0"/>
              <a:t>Limitations of the Concept of Method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25" y="1363579"/>
            <a:ext cx="10539663" cy="4677783"/>
          </a:xfrm>
        </p:spPr>
        <p:txBody>
          <a:bodyPr>
            <a:normAutofit/>
          </a:bodyPr>
          <a:lstStyle/>
          <a:p>
            <a:r>
              <a:rPr lang="en-MY" dirty="0"/>
              <a:t>First and foremost</a:t>
            </a:r>
            <a:r>
              <a:rPr lang="en-MY" dirty="0" smtClean="0"/>
              <a:t>, methods </a:t>
            </a:r>
            <a:r>
              <a:rPr lang="en-MY" dirty="0"/>
              <a:t>are based on </a:t>
            </a:r>
            <a:r>
              <a:rPr lang="en-MY" b="1" dirty="0">
                <a:solidFill>
                  <a:srgbClr val="FF0000"/>
                </a:solidFill>
              </a:rPr>
              <a:t>idealized concepts </a:t>
            </a:r>
            <a:r>
              <a:rPr lang="en-MY" dirty="0"/>
              <a:t>geared toward </a:t>
            </a:r>
            <a:r>
              <a:rPr lang="en-MY" dirty="0" smtClean="0"/>
              <a:t>idealized contexts</a:t>
            </a:r>
          </a:p>
          <a:p>
            <a:r>
              <a:rPr lang="en-MY" dirty="0" smtClean="0"/>
              <a:t>needs</a:t>
            </a:r>
            <a:r>
              <a:rPr lang="en-MY" dirty="0"/>
              <a:t>, wants, and </a:t>
            </a:r>
            <a:r>
              <a:rPr lang="en-MY" dirty="0" smtClean="0"/>
              <a:t>situations are </a:t>
            </a:r>
            <a:r>
              <a:rPr lang="en-MY" dirty="0"/>
              <a:t>unpredictably </a:t>
            </a:r>
            <a:r>
              <a:rPr lang="en-MY" b="1" dirty="0" smtClean="0">
                <a:solidFill>
                  <a:srgbClr val="FF0000"/>
                </a:solidFill>
              </a:rPr>
              <a:t>numerous</a:t>
            </a:r>
          </a:p>
          <a:p>
            <a:r>
              <a:rPr lang="en-MY" b="1" dirty="0" smtClean="0">
                <a:solidFill>
                  <a:srgbClr val="FF0000"/>
                </a:solidFill>
              </a:rPr>
              <a:t>no </a:t>
            </a:r>
            <a:r>
              <a:rPr lang="en-MY" b="1" dirty="0">
                <a:solidFill>
                  <a:srgbClr val="FF0000"/>
                </a:solidFill>
              </a:rPr>
              <a:t>idealized method can </a:t>
            </a:r>
            <a:r>
              <a:rPr lang="en-MY" b="1" dirty="0" smtClean="0">
                <a:solidFill>
                  <a:srgbClr val="FF0000"/>
                </a:solidFill>
              </a:rPr>
              <a:t>visualize all </a:t>
            </a:r>
            <a:r>
              <a:rPr lang="en-MY" b="1" dirty="0">
                <a:solidFill>
                  <a:srgbClr val="FF0000"/>
                </a:solidFill>
              </a:rPr>
              <a:t>the variables </a:t>
            </a:r>
            <a:endParaRPr lang="en-MY" dirty="0" smtClean="0">
              <a:solidFill>
                <a:srgbClr val="FF0000"/>
              </a:solidFill>
            </a:endParaRPr>
          </a:p>
          <a:p>
            <a:r>
              <a:rPr lang="en-MY" dirty="0" smtClean="0"/>
              <a:t>the </a:t>
            </a:r>
            <a:r>
              <a:rPr lang="en-MY" dirty="0"/>
              <a:t>conception and construction </a:t>
            </a:r>
            <a:r>
              <a:rPr lang="en-MY" dirty="0" smtClean="0"/>
              <a:t>of methods </a:t>
            </a:r>
            <a:r>
              <a:rPr lang="en-MY" dirty="0"/>
              <a:t>have been largely guided by a </a:t>
            </a:r>
            <a:r>
              <a:rPr lang="en-MY" dirty="0">
                <a:solidFill>
                  <a:srgbClr val="FF0000"/>
                </a:solidFill>
              </a:rPr>
              <a:t>o</a:t>
            </a:r>
            <a:r>
              <a:rPr lang="en-MY" b="1" dirty="0">
                <a:solidFill>
                  <a:srgbClr val="FF0000"/>
                </a:solidFill>
              </a:rPr>
              <a:t>ne-size-fits-all</a:t>
            </a:r>
            <a:r>
              <a:rPr lang="en-MY" dirty="0"/>
              <a:t>, </a:t>
            </a:r>
            <a:r>
              <a:rPr lang="en-MY" dirty="0" smtClean="0"/>
              <a:t>cookie-cutter approach</a:t>
            </a:r>
          </a:p>
          <a:p>
            <a:r>
              <a:rPr lang="en-MY" dirty="0"/>
              <a:t>methods tend to wildly </a:t>
            </a:r>
            <a:r>
              <a:rPr lang="en-MY" dirty="0" smtClean="0"/>
              <a:t>drift from </a:t>
            </a:r>
            <a:r>
              <a:rPr lang="en-MY" b="1" dirty="0">
                <a:solidFill>
                  <a:srgbClr val="FF0000"/>
                </a:solidFill>
              </a:rPr>
              <a:t>one</a:t>
            </a:r>
            <a:r>
              <a:rPr lang="en-MY" dirty="0">
                <a:solidFill>
                  <a:srgbClr val="FF0000"/>
                </a:solidFill>
              </a:rPr>
              <a:t> </a:t>
            </a:r>
            <a:r>
              <a:rPr lang="en-MY" dirty="0"/>
              <a:t>theoretical extreme to the </a:t>
            </a:r>
            <a:r>
              <a:rPr lang="en-MY" b="1" dirty="0" smtClean="0">
                <a:solidFill>
                  <a:srgbClr val="FF0000"/>
                </a:solidFill>
              </a:rPr>
              <a:t>other</a:t>
            </a:r>
          </a:p>
          <a:p>
            <a:r>
              <a:rPr lang="en-MY" dirty="0"/>
              <a:t>certain </a:t>
            </a:r>
            <a:r>
              <a:rPr lang="en-MY" dirty="0" smtClean="0"/>
              <a:t>aspects of </a:t>
            </a:r>
            <a:r>
              <a:rPr lang="en-MY" dirty="0"/>
              <a:t>learning and teaching get </a:t>
            </a:r>
            <a:r>
              <a:rPr lang="en-MY" b="1" dirty="0">
                <a:solidFill>
                  <a:srgbClr val="FF0000"/>
                </a:solidFill>
              </a:rPr>
              <a:t>overly emphasized </a:t>
            </a:r>
            <a:r>
              <a:rPr lang="en-MY" dirty="0"/>
              <a:t>while </a:t>
            </a:r>
            <a:r>
              <a:rPr lang="en-MY" dirty="0" smtClean="0"/>
              <a:t>certain others </a:t>
            </a:r>
            <a:r>
              <a:rPr lang="en-MY" dirty="0"/>
              <a:t>are utterly </a:t>
            </a:r>
            <a:r>
              <a:rPr lang="en-MY" dirty="0" smtClean="0"/>
              <a:t>ignored</a:t>
            </a:r>
          </a:p>
          <a:p>
            <a:r>
              <a:rPr lang="en-MY" b="1" dirty="0">
                <a:solidFill>
                  <a:srgbClr val="FF0000"/>
                </a:solidFill>
              </a:rPr>
              <a:t>too inadequate </a:t>
            </a:r>
            <a:r>
              <a:rPr lang="en-MY" dirty="0"/>
              <a:t>and </a:t>
            </a:r>
            <a:r>
              <a:rPr lang="en-MY" b="1" dirty="0">
                <a:solidFill>
                  <a:srgbClr val="FF0000"/>
                </a:solidFill>
              </a:rPr>
              <a:t>too limited </a:t>
            </a:r>
            <a:r>
              <a:rPr lang="en-MY" dirty="0"/>
              <a:t>to satisfactorily explain the </a:t>
            </a:r>
            <a:r>
              <a:rPr lang="en-MY" dirty="0" smtClean="0"/>
              <a:t>complexity of </a:t>
            </a:r>
            <a:r>
              <a:rPr lang="en-MY" dirty="0"/>
              <a:t>language teaching </a:t>
            </a:r>
            <a:r>
              <a:rPr lang="en-MY" dirty="0" smtClean="0"/>
              <a:t>operations</a:t>
            </a:r>
          </a:p>
          <a:p>
            <a:r>
              <a:rPr lang="en-MY" b="1" dirty="0">
                <a:solidFill>
                  <a:srgbClr val="FF0000"/>
                </a:solidFill>
              </a:rPr>
              <a:t>multiple factors </a:t>
            </a:r>
            <a:r>
              <a:rPr lang="en-MY" dirty="0"/>
              <a:t>such as teacher cognition, learner perception</a:t>
            </a:r>
            <a:r>
              <a:rPr lang="en-MY" dirty="0" smtClean="0"/>
              <a:t>, societal </a:t>
            </a:r>
            <a:r>
              <a:rPr lang="en-MY" dirty="0"/>
              <a:t>needs, cultural contexts, political exigencies, economic </a:t>
            </a:r>
            <a:r>
              <a:rPr lang="en-MY" dirty="0" smtClean="0"/>
              <a:t>imperatives, and </a:t>
            </a:r>
            <a:r>
              <a:rPr lang="en-MY" dirty="0"/>
              <a:t>institutional constraints</a:t>
            </a:r>
          </a:p>
        </p:txBody>
      </p:sp>
    </p:spTree>
    <p:extLst>
      <p:ext uri="{BB962C8B-B14F-4D97-AF65-F5344CB8AC3E}">
        <p14:creationId xmlns:p14="http://schemas.microsoft.com/office/powerpoint/2010/main" val="2882950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Conclusion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“</a:t>
            </a:r>
            <a:r>
              <a:rPr lang="en-MY" dirty="0"/>
              <a:t>the term method is a label without </a:t>
            </a:r>
            <a:r>
              <a:rPr lang="en-MY" dirty="0" smtClean="0"/>
              <a:t>substance” (</a:t>
            </a:r>
            <a:r>
              <a:rPr lang="en-MY" dirty="0"/>
              <a:t>Clarke, 1983, p. 109</a:t>
            </a:r>
            <a:r>
              <a:rPr lang="en-MY" dirty="0" smtClean="0"/>
              <a:t>)</a:t>
            </a:r>
          </a:p>
          <a:p>
            <a:pPr marL="0" indent="0">
              <a:buNone/>
            </a:pPr>
            <a:endParaRPr lang="en-MY" dirty="0" smtClean="0"/>
          </a:p>
          <a:p>
            <a:pPr marL="0" indent="0">
              <a:buNone/>
            </a:pPr>
            <a:endParaRPr lang="en-MY" dirty="0" smtClean="0"/>
          </a:p>
          <a:p>
            <a:r>
              <a:rPr lang="en-MY" dirty="0" smtClean="0"/>
              <a:t>“</a:t>
            </a:r>
            <a:r>
              <a:rPr lang="en-MY" dirty="0"/>
              <a:t>diminished rather than </a:t>
            </a:r>
            <a:r>
              <a:rPr lang="en-MY" dirty="0" smtClean="0"/>
              <a:t>enhanced our </a:t>
            </a:r>
            <a:r>
              <a:rPr lang="en-MY" dirty="0"/>
              <a:t>understanding of language teaching” </a:t>
            </a:r>
            <a:r>
              <a:rPr lang="en-MY" dirty="0" smtClean="0"/>
              <a:t>(</a:t>
            </a:r>
            <a:r>
              <a:rPr lang="en-MY" dirty="0"/>
              <a:t>Pennycook, 1989, p. 597</a:t>
            </a:r>
            <a:r>
              <a:rPr lang="en-MY" dirty="0" smtClean="0"/>
              <a:t>)</a:t>
            </a:r>
          </a:p>
          <a:p>
            <a:pPr marL="0" indent="0">
              <a:buNone/>
            </a:pPr>
            <a:endParaRPr lang="en-MY" dirty="0" smtClean="0"/>
          </a:p>
          <a:p>
            <a:pPr marL="0" indent="0">
              <a:buNone/>
            </a:pPr>
            <a:endParaRPr lang="en-MY" dirty="0"/>
          </a:p>
          <a:p>
            <a:r>
              <a:rPr lang="en-MY" dirty="0" smtClean="0"/>
              <a:t>“</a:t>
            </a:r>
            <a:r>
              <a:rPr lang="en-MY" dirty="0"/>
              <a:t>language teaching might be better understood and </a:t>
            </a:r>
            <a:r>
              <a:rPr lang="en-MY" dirty="0" smtClean="0"/>
              <a:t>better executed </a:t>
            </a:r>
            <a:r>
              <a:rPr lang="en-MY" dirty="0"/>
              <a:t>if the concept of method were not to exist at all” (</a:t>
            </a:r>
            <a:r>
              <a:rPr lang="en-MY" dirty="0" smtClean="0"/>
              <a:t>Jarvis,1991</a:t>
            </a:r>
            <a:r>
              <a:rPr lang="en-MY" dirty="0"/>
              <a:t>, p. 295). </a:t>
            </a:r>
          </a:p>
        </p:txBody>
      </p:sp>
    </p:spTree>
    <p:extLst>
      <p:ext uri="{BB962C8B-B14F-4D97-AF65-F5344CB8AC3E}">
        <p14:creationId xmlns:p14="http://schemas.microsoft.com/office/powerpoint/2010/main" val="1358249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Dissatisfaction with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7327"/>
            <a:ext cx="9669824" cy="4774036"/>
          </a:xfrm>
        </p:spPr>
        <p:txBody>
          <a:bodyPr/>
          <a:lstStyle/>
          <a:p>
            <a:pPr marL="0" indent="0">
              <a:buNone/>
            </a:pPr>
            <a:r>
              <a:rPr lang="en-MY" dirty="0" smtClean="0"/>
              <a:t>Studies show</a:t>
            </a:r>
            <a:r>
              <a:rPr lang="en-MY" dirty="0"/>
              <a:t> </a:t>
            </a:r>
            <a:r>
              <a:rPr lang="en-MY" dirty="0" smtClean="0"/>
              <a:t>clearly: </a:t>
            </a:r>
          </a:p>
          <a:p>
            <a:pPr marL="0" indent="0">
              <a:buNone/>
            </a:pPr>
            <a:r>
              <a:rPr lang="en-MY" dirty="0" smtClean="0"/>
              <a:t>• </a:t>
            </a:r>
            <a:r>
              <a:rPr lang="en-MY" dirty="0"/>
              <a:t>teachers who are trained in and even swear by a </a:t>
            </a:r>
            <a:r>
              <a:rPr lang="en-MY" dirty="0" smtClean="0"/>
              <a:t>particular method </a:t>
            </a:r>
            <a:r>
              <a:rPr lang="en-MY" dirty="0"/>
              <a:t>do not conform to its theoretical principles and </a:t>
            </a:r>
            <a:r>
              <a:rPr lang="en-MY" dirty="0" smtClean="0"/>
              <a:t>classroom procedures</a:t>
            </a:r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r>
              <a:rPr lang="en-MY" dirty="0"/>
              <a:t>• teachers who claim to follow the same method often use </a:t>
            </a:r>
            <a:r>
              <a:rPr lang="en-MY" dirty="0" smtClean="0"/>
              <a:t>different classroom </a:t>
            </a:r>
            <a:r>
              <a:rPr lang="en-MY" dirty="0"/>
              <a:t>procedures that are not consistent with the </a:t>
            </a:r>
            <a:r>
              <a:rPr lang="en-MY" dirty="0" smtClean="0"/>
              <a:t>adopted method</a:t>
            </a:r>
          </a:p>
          <a:p>
            <a:pPr marL="0" indent="0">
              <a:buNone/>
            </a:pPr>
            <a:endParaRPr lang="en-MY" dirty="0" smtClean="0"/>
          </a:p>
          <a:p>
            <a:pPr marL="0" indent="0">
              <a:buNone/>
            </a:pPr>
            <a:r>
              <a:rPr lang="en-MY" dirty="0"/>
              <a:t>• </a:t>
            </a:r>
            <a:r>
              <a:rPr lang="en-MY" dirty="0" smtClean="0"/>
              <a:t>teachers </a:t>
            </a:r>
            <a:r>
              <a:rPr lang="en-MY" dirty="0"/>
              <a:t>who claim to follow different methods often use </a:t>
            </a:r>
            <a:r>
              <a:rPr lang="en-MY" dirty="0" smtClean="0"/>
              <a:t>same classroom procedures</a:t>
            </a:r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r>
              <a:rPr lang="en-MY" dirty="0"/>
              <a:t>• over time, teachers develop and follow a carefully delineated </a:t>
            </a:r>
            <a:r>
              <a:rPr lang="en-MY" dirty="0" smtClean="0"/>
              <a:t>task hierarchy, a </a:t>
            </a:r>
            <a:r>
              <a:rPr lang="en-MY" dirty="0"/>
              <a:t>weighted sequence of activities not necessarily </a:t>
            </a:r>
            <a:r>
              <a:rPr lang="en-MY" dirty="0" smtClean="0"/>
              <a:t>associated with </a:t>
            </a:r>
            <a:r>
              <a:rPr lang="en-MY" dirty="0"/>
              <a:t>any established method.</a:t>
            </a:r>
          </a:p>
        </p:txBody>
      </p:sp>
    </p:spTree>
    <p:extLst>
      <p:ext uri="{BB962C8B-B14F-4D97-AF65-F5344CB8AC3E}">
        <p14:creationId xmlns:p14="http://schemas.microsoft.com/office/powerpoint/2010/main" val="2686081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“no single perspective on language, no single </a:t>
            </a:r>
            <a:r>
              <a:rPr lang="en-MY" dirty="0" smtClean="0"/>
              <a:t>explanation for </a:t>
            </a:r>
            <a:r>
              <a:rPr lang="en-MY" dirty="0"/>
              <a:t>learning, and no unitary view of the contributions of </a:t>
            </a:r>
            <a:r>
              <a:rPr lang="en-MY" dirty="0" smtClean="0"/>
              <a:t>language learners </a:t>
            </a:r>
            <a:r>
              <a:rPr lang="en-MY" dirty="0"/>
              <a:t>will account for what they must grapple with on </a:t>
            </a:r>
            <a:r>
              <a:rPr lang="en-MY" dirty="0" smtClean="0"/>
              <a:t>a daily </a:t>
            </a:r>
            <a:r>
              <a:rPr lang="en-MY" dirty="0"/>
              <a:t>basis” (Larsen-Freeman, 1990, p. 269</a:t>
            </a:r>
            <a:r>
              <a:rPr lang="en-MY" dirty="0" smtClean="0"/>
              <a:t>).</a:t>
            </a:r>
          </a:p>
          <a:p>
            <a:endParaRPr lang="en-MY" dirty="0"/>
          </a:p>
          <a:p>
            <a:r>
              <a:rPr lang="en-MY" dirty="0" smtClean="0"/>
              <a:t>That is why…</a:t>
            </a:r>
          </a:p>
          <a:p>
            <a:r>
              <a:rPr lang="en-MY" dirty="0"/>
              <a:t>teachers </a:t>
            </a:r>
            <a:r>
              <a:rPr lang="en-MY" dirty="0" smtClean="0"/>
              <a:t>rely </a:t>
            </a:r>
            <a:r>
              <a:rPr lang="en-MY" dirty="0"/>
              <a:t>on their </a:t>
            </a:r>
            <a:r>
              <a:rPr lang="en-MY" dirty="0" smtClean="0">
                <a:solidFill>
                  <a:srgbClr val="FF0000"/>
                </a:solidFill>
              </a:rPr>
              <a:t>intuitive ability </a:t>
            </a:r>
            <a:r>
              <a:rPr lang="en-MY" dirty="0"/>
              <a:t>and </a:t>
            </a:r>
            <a:r>
              <a:rPr lang="en-MY" dirty="0">
                <a:solidFill>
                  <a:srgbClr val="FF0000"/>
                </a:solidFill>
              </a:rPr>
              <a:t>experiential </a:t>
            </a:r>
            <a:r>
              <a:rPr lang="en-MY" dirty="0" smtClean="0">
                <a:solidFill>
                  <a:srgbClr val="FF0000"/>
                </a:solidFill>
              </a:rPr>
              <a:t>knowledge</a:t>
            </a:r>
          </a:p>
          <a:p>
            <a:r>
              <a:rPr lang="en-MY" dirty="0" smtClean="0"/>
              <a:t>And have chosen to be ‘</a:t>
            </a:r>
            <a:r>
              <a:rPr lang="en-MY" b="1" dirty="0" smtClean="0">
                <a:solidFill>
                  <a:srgbClr val="FF0000"/>
                </a:solidFill>
              </a:rPr>
              <a:t>eclectic</a:t>
            </a:r>
            <a:r>
              <a:rPr lang="en-MY" dirty="0" smtClean="0"/>
              <a:t>’.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85304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What is wrong with ‘eclecticism’?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“The weakness of the eclectic position is that it </a:t>
            </a:r>
            <a:r>
              <a:rPr lang="en-MY" dirty="0">
                <a:solidFill>
                  <a:srgbClr val="FF0000"/>
                </a:solidFill>
              </a:rPr>
              <a:t>offers </a:t>
            </a:r>
            <a:r>
              <a:rPr lang="en-MY" dirty="0" smtClean="0">
                <a:solidFill>
                  <a:srgbClr val="FF0000"/>
                </a:solidFill>
              </a:rPr>
              <a:t>no criteria </a:t>
            </a:r>
            <a:r>
              <a:rPr lang="en-MY" dirty="0"/>
              <a:t>according to which we can determine which is the best theory</a:t>
            </a:r>
            <a:r>
              <a:rPr lang="en-MY" dirty="0" smtClean="0"/>
              <a:t>, nor </a:t>
            </a:r>
            <a:r>
              <a:rPr lang="en-MY" dirty="0"/>
              <a:t>does it provide any </a:t>
            </a:r>
            <a:r>
              <a:rPr lang="en-MY" dirty="0">
                <a:solidFill>
                  <a:srgbClr val="FF0000"/>
                </a:solidFill>
              </a:rPr>
              <a:t>principles</a:t>
            </a:r>
            <a:r>
              <a:rPr lang="en-MY" dirty="0"/>
              <a:t> by which to include or </a:t>
            </a:r>
            <a:r>
              <a:rPr lang="en-MY" dirty="0" smtClean="0"/>
              <a:t>exclude features </a:t>
            </a:r>
            <a:r>
              <a:rPr lang="en-MY" dirty="0"/>
              <a:t>which form part of existing theories or practices. </a:t>
            </a:r>
            <a:r>
              <a:rPr lang="en-MY" dirty="0" smtClean="0"/>
              <a:t>The choice </a:t>
            </a:r>
            <a:r>
              <a:rPr lang="en-MY" dirty="0"/>
              <a:t>is left to the individual’s </a:t>
            </a:r>
            <a:r>
              <a:rPr lang="en-MY" dirty="0">
                <a:solidFill>
                  <a:srgbClr val="FF0000"/>
                </a:solidFill>
              </a:rPr>
              <a:t>intuitive judgment </a:t>
            </a:r>
            <a:r>
              <a:rPr lang="en-MY" dirty="0"/>
              <a:t>and is, therefore</a:t>
            </a:r>
            <a:r>
              <a:rPr lang="en-MY" dirty="0" smtClean="0"/>
              <a:t>, too </a:t>
            </a:r>
            <a:r>
              <a:rPr lang="en-MY" dirty="0">
                <a:solidFill>
                  <a:srgbClr val="FF0000"/>
                </a:solidFill>
              </a:rPr>
              <a:t>broad</a:t>
            </a:r>
            <a:r>
              <a:rPr lang="en-MY" dirty="0"/>
              <a:t> and too </a:t>
            </a:r>
            <a:r>
              <a:rPr lang="en-MY" dirty="0">
                <a:solidFill>
                  <a:srgbClr val="FF0000"/>
                </a:solidFill>
              </a:rPr>
              <a:t>vague</a:t>
            </a:r>
            <a:r>
              <a:rPr lang="en-MY" dirty="0"/>
              <a:t> to be satisfactory as a theory in its </a:t>
            </a:r>
            <a:r>
              <a:rPr lang="en-MY" dirty="0" smtClean="0"/>
              <a:t>own right</a:t>
            </a:r>
            <a:r>
              <a:rPr lang="en-MY" dirty="0"/>
              <a:t>.”</a:t>
            </a:r>
          </a:p>
        </p:txBody>
      </p:sp>
      <p:sp>
        <p:nvSpPr>
          <p:cNvPr id="4" name="Oval 3"/>
          <p:cNvSpPr/>
          <p:nvPr/>
        </p:nvSpPr>
        <p:spPr>
          <a:xfrm>
            <a:off x="1010653" y="4395537"/>
            <a:ext cx="2983831" cy="1732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>
                <a:solidFill>
                  <a:srgbClr val="FF0000"/>
                </a:solidFill>
              </a:rPr>
              <a:t>comfort</a:t>
            </a:r>
            <a:r>
              <a:rPr lang="en-MY" dirty="0"/>
              <a:t> of a context-sensitive professional theory</a:t>
            </a:r>
          </a:p>
        </p:txBody>
      </p:sp>
      <p:sp>
        <p:nvSpPr>
          <p:cNvPr id="5" name="Oval 4"/>
          <p:cNvSpPr/>
          <p:nvPr/>
        </p:nvSpPr>
        <p:spPr>
          <a:xfrm>
            <a:off x="5686927" y="4352176"/>
            <a:ext cx="2983831" cy="1732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>
                <a:solidFill>
                  <a:srgbClr val="FF0000"/>
                </a:solidFill>
              </a:rPr>
              <a:t>confidence</a:t>
            </a:r>
            <a:r>
              <a:rPr lang="en-MY" dirty="0"/>
              <a:t> of a fully developed personal theory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620253" y="4074695"/>
            <a:ext cx="2743200" cy="2310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163053" y="4253375"/>
            <a:ext cx="2391551" cy="2283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024393" y="4119918"/>
            <a:ext cx="2391551" cy="2283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73479" y="4177175"/>
            <a:ext cx="2735218" cy="2226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670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/>
              <a:t>Postmethod</a:t>
            </a:r>
            <a:r>
              <a:rPr lang="en-MY" dirty="0"/>
              <a:t>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It includes </a:t>
            </a:r>
            <a:r>
              <a:rPr lang="en-MY" b="1" dirty="0"/>
              <a:t>three </a:t>
            </a:r>
            <a:r>
              <a:rPr lang="en-MY" b="1" dirty="0" smtClean="0"/>
              <a:t>interrelated attributes</a:t>
            </a:r>
            <a:r>
              <a:rPr lang="en-MY" dirty="0" smtClean="0"/>
              <a:t>: </a:t>
            </a:r>
          </a:p>
          <a:p>
            <a:pPr marL="0" indent="0">
              <a:buNone/>
            </a:pPr>
            <a:endParaRPr lang="en-MY" dirty="0" smtClean="0"/>
          </a:p>
          <a:p>
            <a:pPr lvl="1"/>
            <a:r>
              <a:rPr lang="en-MY" b="1" dirty="0" smtClean="0">
                <a:solidFill>
                  <a:srgbClr val="FF0000"/>
                </a:solidFill>
              </a:rPr>
              <a:t>First</a:t>
            </a:r>
            <a:r>
              <a:rPr lang="en-MY" dirty="0" smtClean="0">
                <a:solidFill>
                  <a:srgbClr val="FF0000"/>
                </a:solidFill>
              </a:rPr>
              <a:t> </a:t>
            </a:r>
            <a:r>
              <a:rPr lang="en-MY" dirty="0" smtClean="0"/>
              <a:t>search </a:t>
            </a:r>
            <a:r>
              <a:rPr lang="en-MY" dirty="0"/>
              <a:t>for an </a:t>
            </a:r>
            <a:r>
              <a:rPr lang="en-MY" dirty="0">
                <a:solidFill>
                  <a:srgbClr val="FF0000"/>
                </a:solidFill>
              </a:rPr>
              <a:t>alternative</a:t>
            </a:r>
            <a:r>
              <a:rPr lang="en-MY" dirty="0"/>
              <a:t> to </a:t>
            </a:r>
            <a:r>
              <a:rPr lang="en-MY" dirty="0" smtClean="0"/>
              <a:t>method rather </a:t>
            </a:r>
            <a:r>
              <a:rPr lang="en-MY" dirty="0"/>
              <a:t>than an alternative </a:t>
            </a:r>
            <a:r>
              <a:rPr lang="en-MY" dirty="0" smtClean="0"/>
              <a:t>method</a:t>
            </a:r>
          </a:p>
          <a:p>
            <a:pPr lvl="2"/>
            <a:r>
              <a:rPr lang="en-MY" dirty="0"/>
              <a:t>we need to refigure </a:t>
            </a:r>
            <a:r>
              <a:rPr lang="en-MY" dirty="0" smtClean="0"/>
              <a:t>the relationship </a:t>
            </a:r>
            <a:r>
              <a:rPr lang="en-MY" dirty="0"/>
              <a:t>between the </a:t>
            </a:r>
            <a:r>
              <a:rPr lang="en-MY" dirty="0">
                <a:solidFill>
                  <a:srgbClr val="FF0000"/>
                </a:solidFill>
              </a:rPr>
              <a:t>theorizer</a:t>
            </a:r>
            <a:r>
              <a:rPr lang="en-MY" dirty="0"/>
              <a:t> and the </a:t>
            </a:r>
            <a:r>
              <a:rPr lang="en-MY" dirty="0">
                <a:solidFill>
                  <a:srgbClr val="FF0000"/>
                </a:solidFill>
              </a:rPr>
              <a:t>practitioner</a:t>
            </a:r>
            <a:r>
              <a:rPr lang="en-MY" dirty="0"/>
              <a:t> of </a:t>
            </a:r>
            <a:r>
              <a:rPr lang="en-MY" dirty="0" smtClean="0"/>
              <a:t>language teaching.</a:t>
            </a:r>
          </a:p>
          <a:p>
            <a:pPr lvl="2"/>
            <a:r>
              <a:rPr lang="en-MY" dirty="0"/>
              <a:t>It empowers practitioners to construct </a:t>
            </a:r>
            <a:r>
              <a:rPr lang="en-MY" dirty="0">
                <a:solidFill>
                  <a:srgbClr val="FF0000"/>
                </a:solidFill>
              </a:rPr>
              <a:t>personal theories </a:t>
            </a:r>
            <a:r>
              <a:rPr lang="en-MY" dirty="0" smtClean="0"/>
              <a:t>of practice</a:t>
            </a:r>
          </a:p>
          <a:p>
            <a:pPr lvl="2"/>
            <a:r>
              <a:rPr lang="en-MY" dirty="0"/>
              <a:t>Looks </a:t>
            </a:r>
            <a:r>
              <a:rPr lang="en-MY" dirty="0" smtClean="0"/>
              <a:t>for enabling practitioners </a:t>
            </a:r>
            <a:r>
              <a:rPr lang="en-MY" dirty="0"/>
              <a:t>to generate </a:t>
            </a:r>
            <a:r>
              <a:rPr lang="en-MY" dirty="0">
                <a:solidFill>
                  <a:srgbClr val="FF0000"/>
                </a:solidFill>
              </a:rPr>
              <a:t>location-specific, classroom-oriented </a:t>
            </a:r>
            <a:r>
              <a:rPr lang="en-MY" dirty="0" smtClean="0">
                <a:solidFill>
                  <a:srgbClr val="FF0000"/>
                </a:solidFill>
              </a:rPr>
              <a:t>innovative</a:t>
            </a:r>
            <a:r>
              <a:rPr lang="en-MY" dirty="0" smtClean="0"/>
              <a:t> strategies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5611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851677" cy="3880773"/>
          </a:xfrm>
        </p:spPr>
        <p:txBody>
          <a:bodyPr>
            <a:normAutofit/>
          </a:bodyPr>
          <a:lstStyle/>
          <a:p>
            <a:r>
              <a:rPr lang="en-MY" b="1" dirty="0" smtClean="0">
                <a:solidFill>
                  <a:srgbClr val="FF0000"/>
                </a:solidFill>
              </a:rPr>
              <a:t>Second</a:t>
            </a:r>
            <a:r>
              <a:rPr lang="en-MY" dirty="0" smtClean="0"/>
              <a:t>: the post-method </a:t>
            </a:r>
            <a:r>
              <a:rPr lang="en-MY" dirty="0"/>
              <a:t>condition signifies teacher </a:t>
            </a:r>
            <a:r>
              <a:rPr lang="en-MY" dirty="0">
                <a:solidFill>
                  <a:srgbClr val="FF0000"/>
                </a:solidFill>
              </a:rPr>
              <a:t>autonomy</a:t>
            </a:r>
            <a:r>
              <a:rPr lang="en-MY" dirty="0" smtClean="0"/>
              <a:t>.</a:t>
            </a:r>
          </a:p>
          <a:p>
            <a:endParaRPr lang="en-MY" dirty="0"/>
          </a:p>
          <a:p>
            <a:pPr lvl="2"/>
            <a:r>
              <a:rPr lang="en-MY" dirty="0" smtClean="0"/>
              <a:t>It recognizes </a:t>
            </a:r>
            <a:r>
              <a:rPr lang="en-MY" dirty="0"/>
              <a:t>the </a:t>
            </a:r>
            <a:r>
              <a:rPr lang="en-MY" b="1" dirty="0">
                <a:solidFill>
                  <a:srgbClr val="FF0000"/>
                </a:solidFill>
              </a:rPr>
              <a:t>teachers’ </a:t>
            </a:r>
            <a:r>
              <a:rPr lang="en-MY" b="1" dirty="0" smtClean="0">
                <a:solidFill>
                  <a:srgbClr val="FF0000"/>
                </a:solidFill>
              </a:rPr>
              <a:t>potential </a:t>
            </a:r>
            <a:r>
              <a:rPr lang="en-MY" dirty="0" smtClean="0"/>
              <a:t>(how </a:t>
            </a:r>
            <a:r>
              <a:rPr lang="en-MY" dirty="0"/>
              <a:t>to teach </a:t>
            </a:r>
            <a:r>
              <a:rPr lang="en-MY" dirty="0" smtClean="0"/>
              <a:t>+ </a:t>
            </a:r>
            <a:r>
              <a:rPr lang="en-MY" dirty="0"/>
              <a:t>how to act </a:t>
            </a:r>
            <a:r>
              <a:rPr lang="en-MY" dirty="0" smtClean="0"/>
              <a:t>autonomously</a:t>
            </a:r>
            <a:r>
              <a:rPr lang="en-MY" dirty="0"/>
              <a:t> within the academic and administrative constraints </a:t>
            </a:r>
            <a:r>
              <a:rPr lang="en-MY" dirty="0" smtClean="0"/>
              <a:t>imposed)</a:t>
            </a:r>
            <a:endParaRPr lang="en-MY" dirty="0"/>
          </a:p>
          <a:p>
            <a:pPr lvl="2"/>
            <a:r>
              <a:rPr lang="en-MY" dirty="0" smtClean="0"/>
              <a:t>It promotes </a:t>
            </a:r>
            <a:r>
              <a:rPr lang="en-MY" dirty="0"/>
              <a:t>the ability </a:t>
            </a:r>
            <a:r>
              <a:rPr lang="en-MY" dirty="0" smtClean="0"/>
              <a:t>of teachers </a:t>
            </a:r>
            <a:r>
              <a:rPr lang="en-MY" dirty="0"/>
              <a:t>to know </a:t>
            </a:r>
            <a:r>
              <a:rPr lang="en-MY" dirty="0">
                <a:solidFill>
                  <a:srgbClr val="FF0000"/>
                </a:solidFill>
              </a:rPr>
              <a:t>how to develop a critical approach </a:t>
            </a:r>
            <a:r>
              <a:rPr lang="en-MY" dirty="0"/>
              <a:t>in order to </a:t>
            </a:r>
            <a:r>
              <a:rPr lang="en-MY" dirty="0" err="1">
                <a:solidFill>
                  <a:srgbClr val="FF0000"/>
                </a:solidFill>
              </a:rPr>
              <a:t>selfobserve</a:t>
            </a:r>
            <a:r>
              <a:rPr lang="en-MY" dirty="0" smtClean="0"/>
              <a:t>, </a:t>
            </a:r>
            <a:r>
              <a:rPr lang="en-MY" dirty="0" smtClean="0">
                <a:solidFill>
                  <a:srgbClr val="FF0000"/>
                </a:solidFill>
              </a:rPr>
              <a:t>self-</a:t>
            </a:r>
            <a:r>
              <a:rPr lang="en-MY" dirty="0" err="1" smtClean="0">
                <a:solidFill>
                  <a:srgbClr val="FF0000"/>
                </a:solidFill>
              </a:rPr>
              <a:t>analyze</a:t>
            </a:r>
            <a:r>
              <a:rPr lang="en-MY" dirty="0"/>
              <a:t>, and </a:t>
            </a:r>
            <a:r>
              <a:rPr lang="en-MY" dirty="0">
                <a:solidFill>
                  <a:srgbClr val="FF0000"/>
                </a:solidFill>
              </a:rPr>
              <a:t>self-evaluate</a:t>
            </a:r>
            <a:r>
              <a:rPr lang="en-MY" dirty="0"/>
              <a:t> their own teaching </a:t>
            </a:r>
            <a:r>
              <a:rPr lang="en-MY" dirty="0" smtClean="0"/>
              <a:t>practice for effective desired changes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88850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0800"/>
            <a:ext cx="8596668" cy="1320800"/>
          </a:xfrm>
        </p:spPr>
        <p:txBody>
          <a:bodyPr>
            <a:normAutofit/>
          </a:bodyPr>
          <a:lstStyle/>
          <a:p>
            <a:r>
              <a:rPr lang="en-MY" dirty="0"/>
              <a:t>The Concept of Method</a:t>
            </a:r>
            <a:br>
              <a:rPr lang="en-MY" dirty="0"/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61" y="1270000"/>
            <a:ext cx="10167128" cy="3880773"/>
          </a:xfrm>
        </p:spPr>
        <p:txBody>
          <a:bodyPr>
            <a:normAutofit/>
          </a:bodyPr>
          <a:lstStyle/>
          <a:p>
            <a:r>
              <a:rPr lang="en-MY" i="1" dirty="0"/>
              <a:t>Theory and Practice of </a:t>
            </a:r>
            <a:r>
              <a:rPr lang="en-MY" i="1" dirty="0" smtClean="0"/>
              <a:t>Methods </a:t>
            </a:r>
            <a:r>
              <a:rPr lang="en-MY" dirty="0"/>
              <a:t>is an </a:t>
            </a:r>
            <a:r>
              <a:rPr lang="en-MY" dirty="0">
                <a:solidFill>
                  <a:srgbClr val="FF0000"/>
                </a:solidFill>
              </a:rPr>
              <a:t>integral part of language teacher </a:t>
            </a:r>
            <a:r>
              <a:rPr lang="en-MY" dirty="0" smtClean="0">
                <a:solidFill>
                  <a:srgbClr val="FF0000"/>
                </a:solidFill>
              </a:rPr>
              <a:t>education programs </a:t>
            </a:r>
            <a:r>
              <a:rPr lang="en-MY" dirty="0"/>
              <a:t>all over </a:t>
            </a:r>
            <a:r>
              <a:rPr lang="en-MY" dirty="0" smtClean="0"/>
              <a:t>the world</a:t>
            </a:r>
          </a:p>
          <a:p>
            <a:r>
              <a:rPr lang="en-MY" dirty="0"/>
              <a:t>survey of 120 teacher </a:t>
            </a:r>
            <a:r>
              <a:rPr lang="en-MY" dirty="0" smtClean="0"/>
              <a:t>education programs for TESOL:</a:t>
            </a:r>
          </a:p>
          <a:p>
            <a:pPr lvl="1"/>
            <a:r>
              <a:rPr lang="en-MY" b="1" dirty="0" smtClean="0"/>
              <a:t>Methods course </a:t>
            </a:r>
            <a:r>
              <a:rPr lang="en-MY" b="1" dirty="0"/>
              <a:t>functions as the </a:t>
            </a:r>
            <a:r>
              <a:rPr lang="en-MY" b="1" dirty="0">
                <a:solidFill>
                  <a:srgbClr val="FF0000"/>
                </a:solidFill>
              </a:rPr>
              <a:t>primary vehicle </a:t>
            </a:r>
            <a:r>
              <a:rPr lang="en-MY" b="1" dirty="0"/>
              <a:t>for the development </a:t>
            </a:r>
            <a:r>
              <a:rPr lang="en-MY" b="1" dirty="0" smtClean="0"/>
              <a:t>of </a:t>
            </a:r>
            <a:r>
              <a:rPr lang="en-MY" b="1" dirty="0" smtClean="0">
                <a:solidFill>
                  <a:srgbClr val="FF0000"/>
                </a:solidFill>
              </a:rPr>
              <a:t>basic </a:t>
            </a:r>
            <a:r>
              <a:rPr lang="en-MY" b="1" dirty="0">
                <a:solidFill>
                  <a:srgbClr val="FF0000"/>
                </a:solidFill>
              </a:rPr>
              <a:t>knowledge </a:t>
            </a:r>
            <a:r>
              <a:rPr lang="en-MY" b="1" dirty="0"/>
              <a:t>and skill in the prospective </a:t>
            </a:r>
            <a:r>
              <a:rPr lang="en-MY" b="1" dirty="0" smtClean="0"/>
              <a:t>teacher</a:t>
            </a:r>
          </a:p>
          <a:p>
            <a:pPr lvl="1"/>
            <a:r>
              <a:rPr lang="en-MY" b="1" dirty="0">
                <a:solidFill>
                  <a:srgbClr val="FF0000"/>
                </a:solidFill>
              </a:rPr>
              <a:t>specific classroom techniques </a:t>
            </a:r>
            <a:r>
              <a:rPr lang="en-MY" b="1" dirty="0" smtClean="0"/>
              <a:t>receive “</a:t>
            </a:r>
            <a:r>
              <a:rPr lang="en-MY" b="1" dirty="0"/>
              <a:t>the greatest amount of attention and time in the methods </a:t>
            </a:r>
            <a:r>
              <a:rPr lang="en-MY" b="1" dirty="0" smtClean="0"/>
              <a:t>courses”</a:t>
            </a:r>
          </a:p>
          <a:p>
            <a:pPr lvl="1"/>
            <a:r>
              <a:rPr lang="en-MY" b="1" dirty="0" smtClean="0"/>
              <a:t>The three main books </a:t>
            </a:r>
            <a:r>
              <a:rPr lang="en-MY" b="1" dirty="0"/>
              <a:t>deal almost exclusively </a:t>
            </a:r>
            <a:r>
              <a:rPr lang="en-MY" b="1" dirty="0" smtClean="0"/>
              <a:t>with specific </a:t>
            </a:r>
            <a:r>
              <a:rPr lang="en-MY" b="1" dirty="0"/>
              <a:t>language teaching methods</a:t>
            </a:r>
          </a:p>
        </p:txBody>
      </p:sp>
    </p:spTree>
    <p:extLst>
      <p:ext uri="{BB962C8B-B14F-4D97-AF65-F5344CB8AC3E}">
        <p14:creationId xmlns:p14="http://schemas.microsoft.com/office/powerpoint/2010/main" val="42471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573571" cy="3880773"/>
          </a:xfrm>
        </p:spPr>
        <p:txBody>
          <a:bodyPr>
            <a:normAutofit/>
          </a:bodyPr>
          <a:lstStyle/>
          <a:p>
            <a:r>
              <a:rPr lang="en-MY" b="1" dirty="0" smtClean="0">
                <a:solidFill>
                  <a:srgbClr val="FF0000"/>
                </a:solidFill>
              </a:rPr>
              <a:t>Third</a:t>
            </a:r>
            <a:r>
              <a:rPr lang="en-MY" b="1" dirty="0" smtClean="0"/>
              <a:t>: </a:t>
            </a:r>
            <a:r>
              <a:rPr lang="en-MY" dirty="0" smtClean="0"/>
              <a:t>based on pragmatism unlike </a:t>
            </a:r>
            <a:r>
              <a:rPr lang="en-MY" dirty="0"/>
              <a:t>eclecticism </a:t>
            </a:r>
            <a:r>
              <a:rPr lang="en-MY" dirty="0" smtClean="0"/>
              <a:t>constrained </a:t>
            </a:r>
            <a:r>
              <a:rPr lang="en-MY" dirty="0"/>
              <a:t>by the conventional</a:t>
            </a:r>
          </a:p>
          <a:p>
            <a:pPr lvl="1"/>
            <a:r>
              <a:rPr lang="en-MY" dirty="0" smtClean="0"/>
              <a:t>It is </a:t>
            </a:r>
            <a:r>
              <a:rPr lang="en-MY" dirty="0"/>
              <a:t>based on the </a:t>
            </a:r>
            <a:r>
              <a:rPr lang="en-MY" dirty="0">
                <a:solidFill>
                  <a:srgbClr val="FF0000"/>
                </a:solidFill>
              </a:rPr>
              <a:t>pragmatics of pedagogy </a:t>
            </a:r>
            <a:r>
              <a:rPr lang="en-MY" dirty="0" smtClean="0"/>
              <a:t>where “</a:t>
            </a:r>
            <a:r>
              <a:rPr lang="en-MY" dirty="0"/>
              <a:t>the relationship between theory and practice, ideas and their actualization</a:t>
            </a:r>
            <a:r>
              <a:rPr lang="en-MY" dirty="0" smtClean="0"/>
              <a:t>, can </a:t>
            </a:r>
            <a:r>
              <a:rPr lang="en-MY" dirty="0"/>
              <a:t>only be realized within the domain of </a:t>
            </a:r>
            <a:r>
              <a:rPr lang="en-MY" dirty="0" smtClean="0"/>
              <a:t>application, that </a:t>
            </a:r>
            <a:r>
              <a:rPr lang="en-MY" dirty="0"/>
              <a:t>is, through the immediate activity of teaching” </a:t>
            </a:r>
            <a:r>
              <a:rPr lang="en-MY" dirty="0" smtClean="0"/>
              <a:t>(</a:t>
            </a:r>
            <a:r>
              <a:rPr lang="en-MY" dirty="0" err="1" smtClean="0"/>
              <a:t>Widdowson</a:t>
            </a:r>
            <a:r>
              <a:rPr lang="en-MY" dirty="0" smtClean="0"/>
              <a:t>, 1990</a:t>
            </a:r>
            <a:r>
              <a:rPr lang="en-MY" dirty="0"/>
              <a:t>, p. 30). </a:t>
            </a:r>
            <a:endParaRPr lang="en-MY" dirty="0" smtClean="0"/>
          </a:p>
          <a:p>
            <a:pPr lvl="1"/>
            <a:r>
              <a:rPr lang="en-MY" dirty="0" smtClean="0"/>
              <a:t>It focuses </a:t>
            </a:r>
            <a:r>
              <a:rPr lang="en-MY" dirty="0"/>
              <a:t>on </a:t>
            </a:r>
            <a:r>
              <a:rPr lang="en-MY" dirty="0">
                <a:solidFill>
                  <a:srgbClr val="FF0000"/>
                </a:solidFill>
              </a:rPr>
              <a:t>how </a:t>
            </a:r>
            <a:r>
              <a:rPr lang="en-MY" dirty="0" smtClean="0">
                <a:solidFill>
                  <a:srgbClr val="FF0000"/>
                </a:solidFill>
              </a:rPr>
              <a:t>classroom learning </a:t>
            </a:r>
            <a:r>
              <a:rPr lang="en-MY" dirty="0">
                <a:solidFill>
                  <a:srgbClr val="FF0000"/>
                </a:solidFill>
              </a:rPr>
              <a:t>can be shaped and reshaped </a:t>
            </a:r>
            <a:r>
              <a:rPr lang="en-MY" dirty="0"/>
              <a:t>by teachers as a result of </a:t>
            </a:r>
            <a:r>
              <a:rPr lang="en-MY" dirty="0" err="1"/>
              <a:t>selfobservation</a:t>
            </a:r>
            <a:r>
              <a:rPr lang="en-MY" dirty="0" smtClean="0"/>
              <a:t>, self-analysis</a:t>
            </a:r>
            <a:r>
              <a:rPr lang="en-MY" dirty="0"/>
              <a:t>, and self-evaluation.</a:t>
            </a:r>
          </a:p>
        </p:txBody>
      </p:sp>
    </p:spTree>
    <p:extLst>
      <p:ext uri="{BB962C8B-B14F-4D97-AF65-F5344CB8AC3E}">
        <p14:creationId xmlns:p14="http://schemas.microsoft.com/office/powerpoint/2010/main" val="1982380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To do so…..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Teachers need “a </a:t>
            </a:r>
            <a:r>
              <a:rPr lang="en-MY" dirty="0"/>
              <a:t>sense of </a:t>
            </a:r>
            <a:r>
              <a:rPr lang="en-MY" dirty="0">
                <a:solidFill>
                  <a:srgbClr val="FF0000"/>
                </a:solidFill>
              </a:rPr>
              <a:t>plausibility</a:t>
            </a:r>
            <a:r>
              <a:rPr lang="en-MY" dirty="0" smtClean="0"/>
              <a:t>.” (</a:t>
            </a:r>
            <a:r>
              <a:rPr lang="en-MY" dirty="0" err="1" smtClean="0"/>
              <a:t>Prabhu</a:t>
            </a:r>
            <a:r>
              <a:rPr lang="en-MY" dirty="0" smtClean="0"/>
              <a:t>, 1990)</a:t>
            </a:r>
          </a:p>
          <a:p>
            <a:r>
              <a:rPr lang="en-MY" dirty="0">
                <a:solidFill>
                  <a:srgbClr val="FF0000"/>
                </a:solidFill>
              </a:rPr>
              <a:t>subjective</a:t>
            </a:r>
            <a:r>
              <a:rPr lang="en-MY" dirty="0"/>
              <a:t> understanding</a:t>
            </a:r>
          </a:p>
        </p:txBody>
      </p:sp>
      <p:sp>
        <p:nvSpPr>
          <p:cNvPr id="4" name="Oval 3"/>
          <p:cNvSpPr/>
          <p:nvPr/>
        </p:nvSpPr>
        <p:spPr>
          <a:xfrm>
            <a:off x="1379621" y="4283242"/>
            <a:ext cx="1941095" cy="1957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/>
              <a:t>own experience</a:t>
            </a:r>
          </a:p>
        </p:txBody>
      </p:sp>
      <p:sp>
        <p:nvSpPr>
          <p:cNvPr id="5" name="Oval 4"/>
          <p:cNvSpPr/>
          <p:nvPr/>
        </p:nvSpPr>
        <p:spPr>
          <a:xfrm>
            <a:off x="4692316" y="4499811"/>
            <a:ext cx="2045368" cy="1957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/>
              <a:t>professional education</a:t>
            </a:r>
          </a:p>
        </p:txBody>
      </p:sp>
      <p:sp>
        <p:nvSpPr>
          <p:cNvPr id="6" name="Oval 5"/>
          <p:cNvSpPr/>
          <p:nvPr/>
        </p:nvSpPr>
        <p:spPr>
          <a:xfrm>
            <a:off x="7587917" y="2999874"/>
            <a:ext cx="2069432" cy="1957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/>
              <a:t>peer consultation</a:t>
            </a:r>
          </a:p>
        </p:txBody>
      </p:sp>
    </p:spTree>
    <p:extLst>
      <p:ext uri="{BB962C8B-B14F-4D97-AF65-F5344CB8AC3E}">
        <p14:creationId xmlns:p14="http://schemas.microsoft.com/office/powerpoint/2010/main" val="247427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What is the goal?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“not whether it implies a </a:t>
            </a:r>
            <a:r>
              <a:rPr lang="en-MY" b="1" dirty="0">
                <a:solidFill>
                  <a:srgbClr val="FF0000"/>
                </a:solidFill>
              </a:rPr>
              <a:t>good</a:t>
            </a:r>
            <a:r>
              <a:rPr lang="en-MY" dirty="0">
                <a:solidFill>
                  <a:srgbClr val="FF0000"/>
                </a:solidFill>
              </a:rPr>
              <a:t> </a:t>
            </a:r>
            <a:r>
              <a:rPr lang="en-MY" dirty="0"/>
              <a:t>or </a:t>
            </a:r>
            <a:r>
              <a:rPr lang="en-MY" b="1" dirty="0" smtClean="0">
                <a:solidFill>
                  <a:srgbClr val="FF0000"/>
                </a:solidFill>
              </a:rPr>
              <a:t>bad</a:t>
            </a:r>
            <a:r>
              <a:rPr lang="en-MY" b="1" dirty="0" smtClean="0"/>
              <a:t> </a:t>
            </a:r>
            <a:r>
              <a:rPr lang="en-MY" dirty="0" smtClean="0"/>
              <a:t>method</a:t>
            </a:r>
            <a:r>
              <a:rPr lang="en-MY" dirty="0"/>
              <a:t>, but more basically, whether it is </a:t>
            </a:r>
            <a:r>
              <a:rPr lang="en-MY" b="1" dirty="0">
                <a:solidFill>
                  <a:srgbClr val="FF0000"/>
                </a:solidFill>
              </a:rPr>
              <a:t>active</a:t>
            </a:r>
            <a:r>
              <a:rPr lang="en-MY" dirty="0"/>
              <a:t>, </a:t>
            </a:r>
            <a:r>
              <a:rPr lang="en-MY" b="1" dirty="0">
                <a:solidFill>
                  <a:srgbClr val="FF0000"/>
                </a:solidFill>
              </a:rPr>
              <a:t>alive</a:t>
            </a:r>
            <a:r>
              <a:rPr lang="en-MY" dirty="0"/>
              <a:t>, or </a:t>
            </a:r>
            <a:r>
              <a:rPr lang="en-MY" b="1" dirty="0" smtClean="0">
                <a:solidFill>
                  <a:srgbClr val="FF0000"/>
                </a:solidFill>
              </a:rPr>
              <a:t>operational</a:t>
            </a:r>
            <a:r>
              <a:rPr lang="en-MY" dirty="0" smtClean="0">
                <a:solidFill>
                  <a:srgbClr val="FF0000"/>
                </a:solidFill>
              </a:rPr>
              <a:t> </a:t>
            </a:r>
            <a:r>
              <a:rPr lang="en-MY" dirty="0" smtClean="0"/>
              <a:t>enough </a:t>
            </a:r>
            <a:r>
              <a:rPr lang="en-MY" dirty="0"/>
              <a:t>to create a sense of involvement for both the teacher </a:t>
            </a:r>
            <a:r>
              <a:rPr lang="en-MY" dirty="0" smtClean="0"/>
              <a:t>and the </a:t>
            </a:r>
            <a:r>
              <a:rPr lang="en-MY" dirty="0"/>
              <a:t>student”</a:t>
            </a:r>
          </a:p>
        </p:txBody>
      </p:sp>
    </p:spTree>
    <p:extLst>
      <p:ext uri="{BB962C8B-B14F-4D97-AF65-F5344CB8AC3E}">
        <p14:creationId xmlns:p14="http://schemas.microsoft.com/office/powerpoint/2010/main" val="2327509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/>
              <a:t>Postmethod</a:t>
            </a:r>
            <a:r>
              <a:rPr lang="en-MY" dirty="0"/>
              <a:t> Pedagogy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Is a </a:t>
            </a:r>
            <a:r>
              <a:rPr lang="en-MY" b="1" dirty="0" smtClean="0"/>
              <a:t>three-dimensional</a:t>
            </a:r>
            <a:r>
              <a:rPr lang="en-MY" dirty="0" smtClean="0"/>
              <a:t> system</a:t>
            </a:r>
          </a:p>
          <a:p>
            <a:r>
              <a:rPr lang="en-MY" i="1" dirty="0"/>
              <a:t>The Parameter of </a:t>
            </a:r>
            <a:r>
              <a:rPr lang="en-MY" i="1" dirty="0" smtClean="0">
                <a:solidFill>
                  <a:srgbClr val="FF0000"/>
                </a:solidFill>
              </a:rPr>
              <a:t>Particularity</a:t>
            </a:r>
          </a:p>
          <a:p>
            <a:r>
              <a:rPr lang="en-MY" i="1" dirty="0"/>
              <a:t>The Parameter of </a:t>
            </a:r>
            <a:r>
              <a:rPr lang="en-MY" i="1" dirty="0" smtClean="0">
                <a:solidFill>
                  <a:srgbClr val="FF0000"/>
                </a:solidFill>
              </a:rPr>
              <a:t>Practicality</a:t>
            </a:r>
          </a:p>
          <a:p>
            <a:r>
              <a:rPr lang="en-MY" i="1" dirty="0"/>
              <a:t>The Parameter of </a:t>
            </a:r>
            <a:r>
              <a:rPr lang="en-MY" i="1" dirty="0">
                <a:solidFill>
                  <a:srgbClr val="FF0000"/>
                </a:solidFill>
              </a:rPr>
              <a:t>Possibility</a:t>
            </a:r>
            <a:endParaRPr lang="en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842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i="1" dirty="0"/>
              <a:t>The Parameter of Particularity</a:t>
            </a:r>
            <a:br>
              <a:rPr lang="en-MY" i="1" dirty="0"/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one works </a:t>
            </a:r>
            <a:r>
              <a:rPr lang="en-MY" i="1" dirty="0"/>
              <a:t>for </a:t>
            </a:r>
            <a:r>
              <a:rPr lang="en-MY" dirty="0"/>
              <a:t>and </a:t>
            </a:r>
            <a:r>
              <a:rPr lang="en-MY" i="1" dirty="0"/>
              <a:t>through </a:t>
            </a:r>
            <a:r>
              <a:rPr lang="en-MY" dirty="0" smtClean="0"/>
              <a:t>particularity at </a:t>
            </a:r>
            <a:r>
              <a:rPr lang="en-MY" dirty="0"/>
              <a:t>the same time</a:t>
            </a:r>
          </a:p>
        </p:txBody>
      </p:sp>
      <p:sp>
        <p:nvSpPr>
          <p:cNvPr id="4" name="Oval 3"/>
          <p:cNvSpPr/>
          <p:nvPr/>
        </p:nvSpPr>
        <p:spPr>
          <a:xfrm>
            <a:off x="42345" y="2801707"/>
            <a:ext cx="2263827" cy="20854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dirty="0"/>
              <a:t>particular</a:t>
            </a:r>
          </a:p>
          <a:p>
            <a:r>
              <a:rPr lang="en-MY" dirty="0"/>
              <a:t>sociocultural milieu</a:t>
            </a:r>
          </a:p>
        </p:txBody>
      </p:sp>
      <p:sp>
        <p:nvSpPr>
          <p:cNvPr id="5" name="Oval 4"/>
          <p:cNvSpPr/>
          <p:nvPr/>
        </p:nvSpPr>
        <p:spPr>
          <a:xfrm>
            <a:off x="1915427" y="4364208"/>
            <a:ext cx="2040555" cy="20854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/>
              <a:t>particular institutional context</a:t>
            </a:r>
          </a:p>
        </p:txBody>
      </p:sp>
      <p:sp>
        <p:nvSpPr>
          <p:cNvPr id="6" name="Oval 5"/>
          <p:cNvSpPr/>
          <p:nvPr/>
        </p:nvSpPr>
        <p:spPr>
          <a:xfrm>
            <a:off x="5390153" y="4482354"/>
            <a:ext cx="1812758" cy="20854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dirty="0"/>
              <a:t>particular set</a:t>
            </a:r>
          </a:p>
          <a:p>
            <a:r>
              <a:rPr lang="en-MY" dirty="0"/>
              <a:t>of goals</a:t>
            </a:r>
          </a:p>
        </p:txBody>
      </p:sp>
      <p:sp>
        <p:nvSpPr>
          <p:cNvPr id="7" name="Oval 6"/>
          <p:cNvSpPr/>
          <p:nvPr/>
        </p:nvSpPr>
        <p:spPr>
          <a:xfrm>
            <a:off x="3617494" y="3058113"/>
            <a:ext cx="1812758" cy="20854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/>
              <a:t>particular group of learners</a:t>
            </a:r>
          </a:p>
        </p:txBody>
      </p:sp>
      <p:sp>
        <p:nvSpPr>
          <p:cNvPr id="8" name="Oval 7"/>
          <p:cNvSpPr/>
          <p:nvPr/>
        </p:nvSpPr>
        <p:spPr>
          <a:xfrm>
            <a:off x="6701474" y="2687054"/>
            <a:ext cx="1812758" cy="20854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/>
              <a:t>particular group of teachers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90748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How?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It </a:t>
            </a:r>
            <a:r>
              <a:rPr lang="en-MY" dirty="0" smtClean="0"/>
              <a:t>starts with </a:t>
            </a:r>
            <a:r>
              <a:rPr lang="en-MY" dirty="0"/>
              <a:t>practicing teachers, either </a:t>
            </a:r>
            <a:r>
              <a:rPr lang="en-MY" dirty="0">
                <a:solidFill>
                  <a:srgbClr val="FF0000"/>
                </a:solidFill>
              </a:rPr>
              <a:t>individually</a:t>
            </a:r>
            <a:r>
              <a:rPr lang="en-MY" dirty="0"/>
              <a:t> or </a:t>
            </a:r>
            <a:r>
              <a:rPr lang="en-MY" dirty="0">
                <a:solidFill>
                  <a:srgbClr val="FF0000"/>
                </a:solidFill>
              </a:rPr>
              <a:t>collectively</a:t>
            </a:r>
            <a:r>
              <a:rPr lang="en-MY" dirty="0"/>
              <a:t>, </a:t>
            </a:r>
            <a:r>
              <a:rPr lang="en-MY" b="1" dirty="0" smtClean="0">
                <a:solidFill>
                  <a:srgbClr val="FF0000"/>
                </a:solidFill>
              </a:rPr>
              <a:t>observing</a:t>
            </a:r>
            <a:r>
              <a:rPr lang="en-MY" dirty="0" smtClean="0">
                <a:solidFill>
                  <a:srgbClr val="FF0000"/>
                </a:solidFill>
              </a:rPr>
              <a:t> </a:t>
            </a:r>
            <a:r>
              <a:rPr lang="en-MY" dirty="0" smtClean="0"/>
              <a:t>their </a:t>
            </a:r>
            <a:r>
              <a:rPr lang="en-MY" dirty="0"/>
              <a:t>teaching acts, </a:t>
            </a:r>
            <a:r>
              <a:rPr lang="en-MY" b="1" dirty="0">
                <a:solidFill>
                  <a:srgbClr val="FF0000"/>
                </a:solidFill>
              </a:rPr>
              <a:t>evaluating</a:t>
            </a:r>
            <a:r>
              <a:rPr lang="en-MY" dirty="0">
                <a:solidFill>
                  <a:srgbClr val="FF0000"/>
                </a:solidFill>
              </a:rPr>
              <a:t> </a:t>
            </a:r>
            <a:r>
              <a:rPr lang="en-MY" dirty="0"/>
              <a:t>their outcomes, </a:t>
            </a:r>
            <a:r>
              <a:rPr lang="en-MY" b="1" dirty="0">
                <a:solidFill>
                  <a:srgbClr val="FF0000"/>
                </a:solidFill>
              </a:rPr>
              <a:t>identifying</a:t>
            </a:r>
            <a:r>
              <a:rPr lang="en-MY" dirty="0">
                <a:solidFill>
                  <a:srgbClr val="FF0000"/>
                </a:solidFill>
              </a:rPr>
              <a:t> </a:t>
            </a:r>
            <a:r>
              <a:rPr lang="en-MY" dirty="0"/>
              <a:t>problems</a:t>
            </a:r>
            <a:r>
              <a:rPr lang="en-MY" dirty="0" smtClean="0"/>
              <a:t>, </a:t>
            </a:r>
            <a:r>
              <a:rPr lang="en-MY" b="1" dirty="0" smtClean="0">
                <a:solidFill>
                  <a:srgbClr val="FF0000"/>
                </a:solidFill>
              </a:rPr>
              <a:t>finding</a:t>
            </a:r>
            <a:r>
              <a:rPr lang="en-MY" dirty="0" smtClean="0">
                <a:solidFill>
                  <a:srgbClr val="FF0000"/>
                </a:solidFill>
              </a:rPr>
              <a:t> </a:t>
            </a:r>
            <a:r>
              <a:rPr lang="en-MY" dirty="0"/>
              <a:t>solutions, and </a:t>
            </a:r>
            <a:r>
              <a:rPr lang="en-MY" b="1" dirty="0">
                <a:solidFill>
                  <a:srgbClr val="FF0000"/>
                </a:solidFill>
              </a:rPr>
              <a:t>trying</a:t>
            </a:r>
            <a:r>
              <a:rPr lang="en-MY" dirty="0">
                <a:solidFill>
                  <a:srgbClr val="FF0000"/>
                </a:solidFill>
              </a:rPr>
              <a:t> </a:t>
            </a:r>
            <a:r>
              <a:rPr lang="en-MY" dirty="0"/>
              <a:t>them </a:t>
            </a:r>
            <a:r>
              <a:rPr lang="en-MY" b="1" dirty="0">
                <a:solidFill>
                  <a:srgbClr val="FF0000"/>
                </a:solidFill>
              </a:rPr>
              <a:t>out</a:t>
            </a:r>
            <a:r>
              <a:rPr lang="en-MY" dirty="0">
                <a:solidFill>
                  <a:srgbClr val="FF0000"/>
                </a:solidFill>
              </a:rPr>
              <a:t> </a:t>
            </a:r>
            <a:r>
              <a:rPr lang="en-MY" dirty="0"/>
              <a:t>to see once again what </a:t>
            </a:r>
            <a:r>
              <a:rPr lang="en-MY" dirty="0" smtClean="0"/>
              <a:t>works and </a:t>
            </a:r>
            <a:r>
              <a:rPr lang="en-MY" dirty="0"/>
              <a:t>what d</a:t>
            </a:r>
            <a:r>
              <a:rPr lang="en-MY" dirty="0" smtClean="0"/>
              <a:t>oesn’t. </a:t>
            </a:r>
          </a:p>
          <a:p>
            <a:endParaRPr lang="en-MY" dirty="0"/>
          </a:p>
          <a:p>
            <a:r>
              <a:rPr lang="en-MY" dirty="0" smtClean="0"/>
              <a:t>Such a </a:t>
            </a:r>
            <a:r>
              <a:rPr lang="en-MY" dirty="0"/>
              <a:t>continual cycle of </a:t>
            </a:r>
            <a:r>
              <a:rPr lang="en-MY" dirty="0">
                <a:solidFill>
                  <a:srgbClr val="FF0000"/>
                </a:solidFill>
              </a:rPr>
              <a:t>observation, reflection, </a:t>
            </a:r>
            <a:r>
              <a:rPr lang="en-MY" dirty="0">
                <a:solidFill>
                  <a:schemeClr val="tx1"/>
                </a:solidFill>
              </a:rPr>
              <a:t>and</a:t>
            </a:r>
            <a:r>
              <a:rPr lang="en-MY" dirty="0">
                <a:solidFill>
                  <a:srgbClr val="FF0000"/>
                </a:solidFill>
              </a:rPr>
              <a:t> action </a:t>
            </a:r>
            <a:r>
              <a:rPr lang="en-MY" dirty="0"/>
              <a:t>is a </a:t>
            </a:r>
            <a:r>
              <a:rPr lang="en-MY" dirty="0" smtClean="0"/>
              <a:t>prerequisite for </a:t>
            </a:r>
            <a:r>
              <a:rPr lang="en-MY" dirty="0"/>
              <a:t>the development of context-sensitive pedagogic theory </a:t>
            </a:r>
            <a:r>
              <a:rPr lang="en-MY" dirty="0" smtClean="0"/>
              <a:t>and practice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9458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i="1" dirty="0"/>
              <a:t>The Parameter of Practicality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a</a:t>
            </a:r>
            <a:r>
              <a:rPr lang="en-MY" dirty="0">
                <a:solidFill>
                  <a:srgbClr val="FF0000"/>
                </a:solidFill>
              </a:rPr>
              <a:t> </a:t>
            </a:r>
            <a:r>
              <a:rPr lang="en-MY" dirty="0" smtClean="0">
                <a:solidFill>
                  <a:srgbClr val="FF0000"/>
                </a:solidFill>
              </a:rPr>
              <a:t>teacher-generated </a:t>
            </a:r>
            <a:r>
              <a:rPr lang="en-MY" dirty="0" smtClean="0"/>
              <a:t>theory </a:t>
            </a:r>
            <a:r>
              <a:rPr lang="en-MY" dirty="0"/>
              <a:t>of </a:t>
            </a:r>
            <a:r>
              <a:rPr lang="en-MY" dirty="0" smtClean="0"/>
              <a:t>practice</a:t>
            </a:r>
          </a:p>
          <a:p>
            <a:r>
              <a:rPr lang="en-MY" dirty="0"/>
              <a:t>no theory of practice can </a:t>
            </a:r>
            <a:r>
              <a:rPr lang="en-MY" dirty="0" smtClean="0"/>
              <a:t>be fully </a:t>
            </a:r>
            <a:r>
              <a:rPr lang="en-MY" dirty="0"/>
              <a:t>useful </a:t>
            </a:r>
            <a:r>
              <a:rPr lang="en-MY" dirty="0" smtClean="0"/>
              <a:t>unless there is practice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42851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i="1" dirty="0"/>
              <a:t>The Parameter of Possibility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any pedagogy is implicated</a:t>
            </a:r>
          </a:p>
          <a:p>
            <a:r>
              <a:rPr lang="en-MY" dirty="0"/>
              <a:t>in relations of </a:t>
            </a:r>
            <a:r>
              <a:rPr lang="en-MY" dirty="0">
                <a:solidFill>
                  <a:srgbClr val="FF0000"/>
                </a:solidFill>
              </a:rPr>
              <a:t>power</a:t>
            </a:r>
            <a:r>
              <a:rPr lang="en-MY" dirty="0"/>
              <a:t> and </a:t>
            </a:r>
            <a:r>
              <a:rPr lang="en-MY" dirty="0" smtClean="0">
                <a:solidFill>
                  <a:srgbClr val="FF0000"/>
                </a:solidFill>
              </a:rPr>
              <a:t>dominance</a:t>
            </a:r>
          </a:p>
          <a:p>
            <a:r>
              <a:rPr lang="en-MY" dirty="0"/>
              <a:t>recognition </a:t>
            </a:r>
            <a:r>
              <a:rPr lang="en-MY" dirty="0" smtClean="0"/>
              <a:t>of learners</a:t>
            </a:r>
            <a:r>
              <a:rPr lang="en-MY" dirty="0"/>
              <a:t>’ and teachers’ </a:t>
            </a:r>
            <a:r>
              <a:rPr lang="en-MY" dirty="0" smtClean="0">
                <a:solidFill>
                  <a:srgbClr val="FF0000"/>
                </a:solidFill>
              </a:rPr>
              <a:t>subject-positions</a:t>
            </a:r>
          </a:p>
          <a:p>
            <a:r>
              <a:rPr lang="en-MY" dirty="0" smtClean="0">
                <a:solidFill>
                  <a:srgbClr val="FF0000"/>
                </a:solidFill>
              </a:rPr>
              <a:t>Individual</a:t>
            </a:r>
            <a:r>
              <a:rPr lang="en-MY" dirty="0" smtClean="0"/>
              <a:t> identity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7242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Y" dirty="0"/>
              <a:t>Inevitably, the boundaries of the particular, the practical, and the</a:t>
            </a:r>
            <a:br>
              <a:rPr lang="en-MY" dirty="0"/>
            </a:br>
            <a:r>
              <a:rPr lang="en-MY" dirty="0"/>
              <a:t>possible are </a:t>
            </a:r>
            <a:r>
              <a:rPr lang="en-MY" dirty="0" smtClean="0"/>
              <a:t>blurred.</a:t>
            </a:r>
            <a:br>
              <a:rPr lang="en-MY" dirty="0" smtClean="0"/>
            </a:br>
            <a:r>
              <a:rPr lang="en-MY" dirty="0"/>
              <a:t>The result of</a:t>
            </a:r>
            <a:br>
              <a:rPr lang="en-MY" dirty="0"/>
            </a:br>
            <a:r>
              <a:rPr lang="en-MY" dirty="0"/>
              <a:t>such a relationship will vary from context to context depending </a:t>
            </a:r>
            <a:r>
              <a:rPr lang="en-MY" dirty="0" smtClean="0"/>
              <a:t>on</a:t>
            </a:r>
            <a:br>
              <a:rPr lang="en-MY" dirty="0" smtClean="0"/>
            </a:br>
            <a:r>
              <a:rPr lang="en-MY" dirty="0" smtClean="0"/>
              <a:t>what </a:t>
            </a:r>
            <a:r>
              <a:rPr lang="en-MY" dirty="0"/>
              <a:t>the participants </a:t>
            </a:r>
            <a:r>
              <a:rPr lang="en-MY" dirty="0" smtClean="0"/>
              <a:t>bring</a:t>
            </a:r>
            <a:br>
              <a:rPr lang="en-MY" dirty="0" smtClean="0"/>
            </a:br>
            <a:r>
              <a:rPr lang="en-MY" dirty="0" smtClean="0"/>
              <a:t>to </a:t>
            </a:r>
            <a:r>
              <a:rPr lang="en-MY" dirty="0"/>
              <a:t>bear on it.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1348" y="1806575"/>
            <a:ext cx="4529303" cy="405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/>
              <a:t>Macrostrategic</a:t>
            </a:r>
            <a:r>
              <a:rPr lang="en-MY" dirty="0"/>
              <a:t>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Oval 3"/>
          <p:cNvSpPr/>
          <p:nvPr/>
        </p:nvSpPr>
        <p:spPr>
          <a:xfrm>
            <a:off x="1620253" y="2518611"/>
            <a:ext cx="3416968" cy="1748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 err="1" smtClean="0"/>
              <a:t>Macrostrategies</a:t>
            </a:r>
            <a:endParaRPr lang="en-MY" dirty="0"/>
          </a:p>
        </p:txBody>
      </p:sp>
      <p:sp>
        <p:nvSpPr>
          <p:cNvPr id="5" name="Oval 4"/>
          <p:cNvSpPr/>
          <p:nvPr/>
        </p:nvSpPr>
        <p:spPr>
          <a:xfrm>
            <a:off x="5622759" y="2518611"/>
            <a:ext cx="3416968" cy="1748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 err="1" smtClean="0"/>
              <a:t>Microstrategies</a:t>
            </a:r>
            <a:r>
              <a:rPr lang="en-MY" dirty="0" smtClean="0"/>
              <a:t>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576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0843"/>
            <a:ext cx="9274002" cy="5720520"/>
          </a:xfrm>
        </p:spPr>
        <p:txBody>
          <a:bodyPr>
            <a:normAutofit lnSpcReduction="10000"/>
          </a:bodyPr>
          <a:lstStyle/>
          <a:p>
            <a:r>
              <a:rPr lang="en-MY" dirty="0"/>
              <a:t>The term </a:t>
            </a:r>
            <a:r>
              <a:rPr lang="en-MY" b="1" i="1" dirty="0" smtClean="0"/>
              <a:t>methods</a:t>
            </a:r>
            <a:r>
              <a:rPr lang="en-MY" i="1" dirty="0" smtClean="0"/>
              <a:t> </a:t>
            </a:r>
            <a:r>
              <a:rPr lang="en-MY" dirty="0" smtClean="0"/>
              <a:t>does </a:t>
            </a:r>
            <a:r>
              <a:rPr lang="en-MY" dirty="0"/>
              <a:t>not refer to what </a:t>
            </a:r>
            <a:r>
              <a:rPr lang="en-MY" dirty="0" smtClean="0"/>
              <a:t>teachers actually </a:t>
            </a:r>
            <a:r>
              <a:rPr lang="en-MY" dirty="0"/>
              <a:t>do in the classroom; rather, it refers to </a:t>
            </a:r>
            <a:r>
              <a:rPr lang="en-MY" dirty="0">
                <a:solidFill>
                  <a:srgbClr val="FF0000"/>
                </a:solidFill>
              </a:rPr>
              <a:t>established </a:t>
            </a:r>
            <a:r>
              <a:rPr lang="en-MY" dirty="0" smtClean="0">
                <a:solidFill>
                  <a:srgbClr val="FF0000"/>
                </a:solidFill>
              </a:rPr>
              <a:t>methods conceptualized </a:t>
            </a:r>
            <a:r>
              <a:rPr lang="en-MY" dirty="0">
                <a:solidFill>
                  <a:srgbClr val="FF0000"/>
                </a:solidFill>
              </a:rPr>
              <a:t>and constructed </a:t>
            </a:r>
            <a:r>
              <a:rPr lang="en-MY" dirty="0"/>
              <a:t>by </a:t>
            </a:r>
            <a:r>
              <a:rPr lang="en-MY" b="1" dirty="0"/>
              <a:t>experts</a:t>
            </a:r>
            <a:r>
              <a:rPr lang="en-MY" dirty="0"/>
              <a:t> in the </a:t>
            </a:r>
            <a:r>
              <a:rPr lang="en-MY" dirty="0" smtClean="0"/>
              <a:t>field.</a:t>
            </a:r>
          </a:p>
          <a:p>
            <a:r>
              <a:rPr lang="en-MY" dirty="0" smtClean="0"/>
              <a:t>The most common methods included in books are :</a:t>
            </a:r>
          </a:p>
          <a:p>
            <a:r>
              <a:rPr lang="en-MY" dirty="0" smtClean="0"/>
              <a:t>Audiolingual Method</a:t>
            </a:r>
          </a:p>
          <a:p>
            <a:r>
              <a:rPr lang="en-MY" dirty="0" smtClean="0"/>
              <a:t>Communicative Methods</a:t>
            </a:r>
          </a:p>
          <a:p>
            <a:r>
              <a:rPr lang="en-MY" dirty="0" smtClean="0"/>
              <a:t>Community </a:t>
            </a:r>
            <a:r>
              <a:rPr lang="en-MY" dirty="0"/>
              <a:t>Language </a:t>
            </a:r>
            <a:r>
              <a:rPr lang="en-MY" dirty="0" smtClean="0"/>
              <a:t>Learning,</a:t>
            </a:r>
            <a:endParaRPr lang="en-MY" dirty="0"/>
          </a:p>
          <a:p>
            <a:r>
              <a:rPr lang="en-MY" dirty="0"/>
              <a:t>Direct </a:t>
            </a:r>
            <a:r>
              <a:rPr lang="en-MY" dirty="0" smtClean="0"/>
              <a:t>Method</a:t>
            </a:r>
          </a:p>
          <a:p>
            <a:r>
              <a:rPr lang="en-MY" dirty="0" smtClean="0"/>
              <a:t> </a:t>
            </a:r>
            <a:r>
              <a:rPr lang="en-MY" dirty="0"/>
              <a:t>Grammar-Translation </a:t>
            </a:r>
            <a:r>
              <a:rPr lang="en-MY" dirty="0" smtClean="0"/>
              <a:t>Method</a:t>
            </a:r>
          </a:p>
          <a:p>
            <a:r>
              <a:rPr lang="en-MY" dirty="0" smtClean="0"/>
              <a:t>Natural Approach</a:t>
            </a:r>
            <a:endParaRPr lang="en-MY" dirty="0"/>
          </a:p>
          <a:p>
            <a:r>
              <a:rPr lang="en-MY" dirty="0"/>
              <a:t>Oral </a:t>
            </a:r>
            <a:r>
              <a:rPr lang="en-MY" dirty="0" smtClean="0"/>
              <a:t>Approach</a:t>
            </a:r>
          </a:p>
          <a:p>
            <a:r>
              <a:rPr lang="en-MY" dirty="0" smtClean="0"/>
              <a:t>Silent Way</a:t>
            </a:r>
          </a:p>
          <a:p>
            <a:r>
              <a:rPr lang="en-MY" dirty="0" smtClean="0"/>
              <a:t>Situational </a:t>
            </a:r>
            <a:r>
              <a:rPr lang="en-MY" dirty="0"/>
              <a:t>Language </a:t>
            </a:r>
            <a:r>
              <a:rPr lang="en-MY" dirty="0" smtClean="0"/>
              <a:t>Teaching</a:t>
            </a:r>
          </a:p>
          <a:p>
            <a:r>
              <a:rPr lang="en-MY" dirty="0" err="1" smtClean="0"/>
              <a:t>Suggestopedia</a:t>
            </a:r>
            <a:endParaRPr lang="en-MY" dirty="0"/>
          </a:p>
          <a:p>
            <a:r>
              <a:rPr lang="en-MY" dirty="0" smtClean="0"/>
              <a:t>Total </a:t>
            </a:r>
            <a:r>
              <a:rPr lang="en-MY" dirty="0"/>
              <a:t>Physical </a:t>
            </a:r>
            <a:r>
              <a:rPr lang="en-MY" dirty="0" smtClean="0"/>
              <a:t>Response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223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 err="1"/>
              <a:t>Macrostrategies</a:t>
            </a:r>
            <a:r>
              <a:rPr lang="en-MY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 smtClean="0"/>
              <a:t>Defined as: </a:t>
            </a:r>
          </a:p>
          <a:p>
            <a:endParaRPr lang="en-MY" dirty="0"/>
          </a:p>
          <a:p>
            <a:pPr marL="0" indent="0">
              <a:buNone/>
            </a:pPr>
            <a:r>
              <a:rPr lang="en-MY" dirty="0" smtClean="0"/>
              <a:t> </a:t>
            </a:r>
            <a:r>
              <a:rPr lang="en-MY" dirty="0"/>
              <a:t>guiding principles derived from </a:t>
            </a:r>
            <a:r>
              <a:rPr lang="en-MY" b="1" dirty="0">
                <a:solidFill>
                  <a:srgbClr val="FF0000"/>
                </a:solidFill>
              </a:rPr>
              <a:t>historical</a:t>
            </a:r>
            <a:r>
              <a:rPr lang="en-MY" dirty="0">
                <a:solidFill>
                  <a:srgbClr val="FF0000"/>
                </a:solidFill>
              </a:rPr>
              <a:t>, </a:t>
            </a:r>
            <a:r>
              <a:rPr lang="en-MY" b="1" dirty="0">
                <a:solidFill>
                  <a:srgbClr val="FF0000"/>
                </a:solidFill>
              </a:rPr>
              <a:t>theoretical</a:t>
            </a:r>
            <a:r>
              <a:rPr lang="en-MY" dirty="0">
                <a:solidFill>
                  <a:srgbClr val="FF0000"/>
                </a:solidFill>
              </a:rPr>
              <a:t>, </a:t>
            </a:r>
            <a:r>
              <a:rPr lang="en-MY" b="1" dirty="0">
                <a:solidFill>
                  <a:srgbClr val="FF0000"/>
                </a:solidFill>
              </a:rPr>
              <a:t>empirical</a:t>
            </a:r>
            <a:r>
              <a:rPr lang="en-MY" dirty="0" smtClean="0"/>
              <a:t>, and </a:t>
            </a:r>
            <a:r>
              <a:rPr lang="en-MY" b="1" dirty="0">
                <a:solidFill>
                  <a:srgbClr val="FF0000"/>
                </a:solidFill>
              </a:rPr>
              <a:t>experiential</a:t>
            </a:r>
            <a:r>
              <a:rPr lang="en-MY" dirty="0">
                <a:solidFill>
                  <a:srgbClr val="FF0000"/>
                </a:solidFill>
              </a:rPr>
              <a:t> </a:t>
            </a:r>
            <a:r>
              <a:rPr lang="en-MY" dirty="0"/>
              <a:t>insights related to L2 learning and teaching</a:t>
            </a:r>
            <a:r>
              <a:rPr lang="en-MY" dirty="0" smtClean="0"/>
              <a:t>.</a:t>
            </a:r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endParaRPr lang="en-MY" dirty="0" smtClean="0"/>
          </a:p>
          <a:p>
            <a:r>
              <a:rPr lang="en-MY" dirty="0"/>
              <a:t>theory-neutral </a:t>
            </a:r>
            <a:r>
              <a:rPr lang="en-MY" dirty="0" smtClean="0"/>
              <a:t>&amp; method-neutral</a:t>
            </a:r>
            <a:endParaRPr lang="en-MY" dirty="0"/>
          </a:p>
          <a:p>
            <a:r>
              <a:rPr lang="en-MY" dirty="0" smtClean="0"/>
              <a:t>a </a:t>
            </a:r>
            <a:r>
              <a:rPr lang="en-MY" dirty="0">
                <a:solidFill>
                  <a:srgbClr val="FF0000"/>
                </a:solidFill>
              </a:rPr>
              <a:t>general</a:t>
            </a:r>
            <a:r>
              <a:rPr lang="en-MY" dirty="0"/>
              <a:t> </a:t>
            </a:r>
            <a:r>
              <a:rPr lang="en-MY" dirty="0" smtClean="0"/>
              <a:t>plan/broad guideline</a:t>
            </a:r>
          </a:p>
          <a:p>
            <a:r>
              <a:rPr lang="en-MY" dirty="0"/>
              <a:t>are made operational in the classroom </a:t>
            </a:r>
            <a:r>
              <a:rPr lang="en-MY" dirty="0" smtClean="0"/>
              <a:t>through </a:t>
            </a:r>
            <a:r>
              <a:rPr lang="en-MY" dirty="0" err="1" smtClean="0">
                <a:solidFill>
                  <a:srgbClr val="FF0000"/>
                </a:solidFill>
              </a:rPr>
              <a:t>microstrategies</a:t>
            </a:r>
            <a:endParaRPr lang="en-MY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421078" y="3898232"/>
            <a:ext cx="1155031" cy="12801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5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16" y="1"/>
            <a:ext cx="9737558" cy="6041362"/>
          </a:xfrm>
        </p:spPr>
        <p:txBody>
          <a:bodyPr>
            <a:norm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• </a:t>
            </a:r>
            <a:r>
              <a:rPr lang="en-MY" b="1" i="1" dirty="0">
                <a:solidFill>
                  <a:srgbClr val="FF0000"/>
                </a:solidFill>
              </a:rPr>
              <a:t>Maximize learning opportunities</a:t>
            </a:r>
            <a:r>
              <a:rPr lang="en-MY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MY" dirty="0" smtClean="0"/>
              <a:t> </a:t>
            </a:r>
            <a:r>
              <a:rPr lang="en-MY" dirty="0"/>
              <a:t>This </a:t>
            </a:r>
            <a:r>
              <a:rPr lang="en-MY" dirty="0" err="1"/>
              <a:t>macrostrategy</a:t>
            </a:r>
            <a:r>
              <a:rPr lang="en-MY" dirty="0"/>
              <a:t> </a:t>
            </a:r>
            <a:r>
              <a:rPr lang="en-MY" dirty="0" smtClean="0"/>
              <a:t>envisages teaching </a:t>
            </a:r>
            <a:r>
              <a:rPr lang="en-MY" dirty="0"/>
              <a:t>as a process of creating and utilizing learning opportunities</a:t>
            </a:r>
            <a:r>
              <a:rPr lang="en-MY" dirty="0" smtClean="0"/>
              <a:t>, a process </a:t>
            </a:r>
            <a:r>
              <a:rPr lang="en-MY" dirty="0"/>
              <a:t>in which teachers strike a balance between </a:t>
            </a:r>
            <a:r>
              <a:rPr lang="en-MY" dirty="0" smtClean="0"/>
              <a:t>their role </a:t>
            </a:r>
            <a:r>
              <a:rPr lang="en-MY" dirty="0"/>
              <a:t>as managers of teaching acts and their role as mediators </a:t>
            </a:r>
            <a:r>
              <a:rPr lang="en-MY" dirty="0" smtClean="0"/>
              <a:t>of learning acts</a:t>
            </a:r>
          </a:p>
          <a:p>
            <a:endParaRPr lang="en-MY" dirty="0"/>
          </a:p>
          <a:p>
            <a:r>
              <a:rPr lang="en-MY" b="1" dirty="0">
                <a:solidFill>
                  <a:srgbClr val="FF0000"/>
                </a:solidFill>
              </a:rPr>
              <a:t>• </a:t>
            </a:r>
            <a:r>
              <a:rPr lang="en-MY" b="1" i="1" dirty="0">
                <a:solidFill>
                  <a:srgbClr val="FF0000"/>
                </a:solidFill>
              </a:rPr>
              <a:t>Minimize perceptual mismatches</a:t>
            </a:r>
            <a:r>
              <a:rPr lang="en-MY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MY" dirty="0" smtClean="0"/>
              <a:t>This </a:t>
            </a:r>
            <a:r>
              <a:rPr lang="en-MY" dirty="0" err="1"/>
              <a:t>macrostrategy</a:t>
            </a:r>
            <a:r>
              <a:rPr lang="en-MY" dirty="0"/>
              <a:t> </a:t>
            </a:r>
            <a:r>
              <a:rPr lang="en-MY" dirty="0" smtClean="0"/>
              <a:t>emphasizes the </a:t>
            </a:r>
            <a:r>
              <a:rPr lang="en-MY" dirty="0"/>
              <a:t>recognition of potential perceptual mismatches between </a:t>
            </a:r>
            <a:r>
              <a:rPr lang="en-MY" dirty="0" smtClean="0"/>
              <a:t>intentions and </a:t>
            </a:r>
            <a:r>
              <a:rPr lang="en-MY" dirty="0"/>
              <a:t>interpretations of the learner, the teacher, and </a:t>
            </a:r>
            <a:r>
              <a:rPr lang="en-MY" dirty="0" smtClean="0"/>
              <a:t>the teacher educator</a:t>
            </a:r>
          </a:p>
          <a:p>
            <a:endParaRPr lang="en-MY" dirty="0"/>
          </a:p>
          <a:p>
            <a:r>
              <a:rPr lang="en-MY" b="1" dirty="0">
                <a:solidFill>
                  <a:srgbClr val="FF0000"/>
                </a:solidFill>
              </a:rPr>
              <a:t>• </a:t>
            </a:r>
            <a:r>
              <a:rPr lang="en-MY" b="1" i="1" dirty="0">
                <a:solidFill>
                  <a:srgbClr val="FF0000"/>
                </a:solidFill>
              </a:rPr>
              <a:t>Facilitate negotiated interaction</a:t>
            </a:r>
            <a:r>
              <a:rPr lang="en-MY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MY" dirty="0" smtClean="0"/>
              <a:t>This </a:t>
            </a:r>
            <a:r>
              <a:rPr lang="en-MY" dirty="0" err="1"/>
              <a:t>macrostrategy</a:t>
            </a:r>
            <a:r>
              <a:rPr lang="en-MY" dirty="0"/>
              <a:t> refers </a:t>
            </a:r>
            <a:r>
              <a:rPr lang="en-MY" dirty="0" smtClean="0"/>
              <a:t>to meaningful </a:t>
            </a:r>
            <a:r>
              <a:rPr lang="en-MY" dirty="0"/>
              <a:t>learner-learner, learner-teacher classroom </a:t>
            </a:r>
            <a:r>
              <a:rPr lang="en-MY" dirty="0" smtClean="0"/>
              <a:t>interaction in </a:t>
            </a:r>
            <a:r>
              <a:rPr lang="en-MY" dirty="0"/>
              <a:t>which learners are entitled and encouraged to initiate </a:t>
            </a:r>
            <a:r>
              <a:rPr lang="en-MY" dirty="0" smtClean="0"/>
              <a:t>topic and </a:t>
            </a:r>
            <a:r>
              <a:rPr lang="en-MY" dirty="0"/>
              <a:t>talk, not just react and respond;</a:t>
            </a:r>
          </a:p>
        </p:txBody>
      </p:sp>
    </p:spTree>
    <p:extLst>
      <p:ext uri="{BB962C8B-B14F-4D97-AF65-F5344CB8AC3E}">
        <p14:creationId xmlns:p14="http://schemas.microsoft.com/office/powerpoint/2010/main" val="15775072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74" y="385011"/>
            <a:ext cx="8985243" cy="5608225"/>
          </a:xfrm>
        </p:spPr>
        <p:txBody>
          <a:bodyPr>
            <a:normAutofit/>
          </a:bodyPr>
          <a:lstStyle/>
          <a:p>
            <a:r>
              <a:rPr lang="en-MY" b="1" i="1" dirty="0">
                <a:solidFill>
                  <a:srgbClr val="FF0000"/>
                </a:solidFill>
              </a:rPr>
              <a:t>Promote learner autonomy</a:t>
            </a:r>
            <a:r>
              <a:rPr lang="en-MY" dirty="0">
                <a:solidFill>
                  <a:srgbClr val="FF0000"/>
                </a:solidFill>
              </a:rPr>
              <a:t>: </a:t>
            </a:r>
            <a:endParaRPr lang="en-MY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MY" dirty="0" smtClean="0"/>
              <a:t>This </a:t>
            </a:r>
            <a:r>
              <a:rPr lang="en-MY" dirty="0" err="1"/>
              <a:t>macrostrategy</a:t>
            </a:r>
            <a:r>
              <a:rPr lang="en-MY" dirty="0"/>
              <a:t> involves </a:t>
            </a:r>
            <a:r>
              <a:rPr lang="en-MY" dirty="0" smtClean="0"/>
              <a:t>helping learners </a:t>
            </a:r>
            <a:r>
              <a:rPr lang="en-MY" dirty="0"/>
              <a:t>learn how to learn, equipping them with the means </a:t>
            </a:r>
            <a:r>
              <a:rPr lang="en-MY" dirty="0" smtClean="0"/>
              <a:t>necessary to </a:t>
            </a:r>
            <a:r>
              <a:rPr lang="en-MY" dirty="0"/>
              <a:t>self-direct and self-monitor their own </a:t>
            </a:r>
            <a:r>
              <a:rPr lang="en-MY" dirty="0" smtClean="0"/>
              <a:t>learning</a:t>
            </a:r>
          </a:p>
          <a:p>
            <a:pPr marL="0" indent="0">
              <a:buNone/>
            </a:pPr>
            <a:endParaRPr lang="en-MY" dirty="0"/>
          </a:p>
          <a:p>
            <a:r>
              <a:rPr lang="en-MY" b="1" dirty="0">
                <a:solidFill>
                  <a:srgbClr val="FF0000"/>
                </a:solidFill>
              </a:rPr>
              <a:t>• </a:t>
            </a:r>
            <a:r>
              <a:rPr lang="en-MY" b="1" i="1" dirty="0">
                <a:solidFill>
                  <a:srgbClr val="FF0000"/>
                </a:solidFill>
              </a:rPr>
              <a:t>Foster language awareness</a:t>
            </a:r>
            <a:r>
              <a:rPr lang="en-MY" b="1" dirty="0">
                <a:solidFill>
                  <a:srgbClr val="FF0000"/>
                </a:solidFill>
              </a:rPr>
              <a:t>: </a:t>
            </a:r>
            <a:endParaRPr lang="en-MY" b="1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MY" dirty="0" smtClean="0"/>
              <a:t>This </a:t>
            </a:r>
            <a:r>
              <a:rPr lang="en-MY" dirty="0" err="1"/>
              <a:t>macrostrategy</a:t>
            </a:r>
            <a:r>
              <a:rPr lang="en-MY" dirty="0"/>
              <a:t> refers to any </a:t>
            </a:r>
            <a:r>
              <a:rPr lang="en-MY" dirty="0" smtClean="0"/>
              <a:t>attempt  to </a:t>
            </a:r>
            <a:r>
              <a:rPr lang="en-MY" dirty="0"/>
              <a:t>draw learners’ attention to the formal and </a:t>
            </a:r>
            <a:r>
              <a:rPr lang="en-MY" dirty="0" smtClean="0"/>
              <a:t>functional properties </a:t>
            </a:r>
            <a:r>
              <a:rPr lang="en-MY" dirty="0"/>
              <a:t>of their L2 in order to increase the degree of </a:t>
            </a:r>
            <a:r>
              <a:rPr lang="en-MY" dirty="0" smtClean="0"/>
              <a:t>explicitness required </a:t>
            </a:r>
            <a:r>
              <a:rPr lang="en-MY" dirty="0"/>
              <a:t>to promote L2 learning</a:t>
            </a:r>
            <a:r>
              <a:rPr lang="en-MY" dirty="0" smtClean="0"/>
              <a:t>;</a:t>
            </a:r>
          </a:p>
          <a:p>
            <a:pPr marL="0" indent="0">
              <a:buNone/>
            </a:pPr>
            <a:endParaRPr lang="en-MY" dirty="0"/>
          </a:p>
          <a:p>
            <a:r>
              <a:rPr lang="en-MY" dirty="0">
                <a:solidFill>
                  <a:srgbClr val="FF0000"/>
                </a:solidFill>
              </a:rPr>
              <a:t>• </a:t>
            </a:r>
            <a:r>
              <a:rPr lang="en-MY" b="1" i="1" dirty="0">
                <a:solidFill>
                  <a:srgbClr val="FF0000"/>
                </a:solidFill>
              </a:rPr>
              <a:t>Activate intuitive </a:t>
            </a:r>
            <a:r>
              <a:rPr lang="en-MY" b="1" i="1" dirty="0" smtClean="0">
                <a:solidFill>
                  <a:srgbClr val="FF0000"/>
                </a:solidFill>
              </a:rPr>
              <a:t>heuristics(using experience)</a:t>
            </a:r>
            <a:r>
              <a:rPr lang="en-MY" dirty="0" smtClean="0">
                <a:solidFill>
                  <a:srgbClr val="FF0000"/>
                </a:solidFill>
              </a:rPr>
              <a:t>: </a:t>
            </a:r>
          </a:p>
          <a:p>
            <a:pPr marL="400050" lvl="1" indent="0">
              <a:buNone/>
            </a:pPr>
            <a:r>
              <a:rPr lang="en-MY" dirty="0" smtClean="0"/>
              <a:t>This </a:t>
            </a:r>
            <a:r>
              <a:rPr lang="en-MY" dirty="0" err="1"/>
              <a:t>macrostrategy</a:t>
            </a:r>
            <a:r>
              <a:rPr lang="en-MY" dirty="0"/>
              <a:t> highlights </a:t>
            </a:r>
            <a:r>
              <a:rPr lang="en-MY" dirty="0" smtClean="0"/>
              <a:t>the importance </a:t>
            </a:r>
            <a:r>
              <a:rPr lang="en-MY" dirty="0"/>
              <a:t>of providing rich textual data so that learners can </a:t>
            </a:r>
            <a:r>
              <a:rPr lang="en-MY" dirty="0" smtClean="0"/>
              <a:t>infer and </a:t>
            </a:r>
            <a:r>
              <a:rPr lang="en-MY" dirty="0"/>
              <a:t>internalize underlying rules governing grammatical usage </a:t>
            </a:r>
            <a:r>
              <a:rPr lang="en-MY" dirty="0" smtClean="0"/>
              <a:t>and communicative </a:t>
            </a:r>
            <a:r>
              <a:rPr lang="en-MY" dirty="0"/>
              <a:t>use;</a:t>
            </a:r>
          </a:p>
        </p:txBody>
      </p:sp>
    </p:spTree>
    <p:extLst>
      <p:ext uri="{BB962C8B-B14F-4D97-AF65-F5344CB8AC3E}">
        <p14:creationId xmlns:p14="http://schemas.microsoft.com/office/powerpoint/2010/main" val="2023756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74" y="224589"/>
            <a:ext cx="9017328" cy="5816773"/>
          </a:xfrm>
        </p:spPr>
        <p:txBody>
          <a:bodyPr>
            <a:normAutofit/>
          </a:bodyPr>
          <a:lstStyle/>
          <a:p>
            <a:r>
              <a:rPr lang="en-MY" b="1" i="1" dirty="0">
                <a:solidFill>
                  <a:srgbClr val="FF0000"/>
                </a:solidFill>
              </a:rPr>
              <a:t>Contextualize linguistic input</a:t>
            </a:r>
            <a:r>
              <a:rPr lang="en-MY" i="1" dirty="0">
                <a:solidFill>
                  <a:srgbClr val="FF0000"/>
                </a:solidFill>
              </a:rPr>
              <a:t>: </a:t>
            </a:r>
            <a:endParaRPr lang="en-MY" i="1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MY" dirty="0" smtClean="0"/>
              <a:t>This </a:t>
            </a:r>
            <a:r>
              <a:rPr lang="en-MY" dirty="0" err="1"/>
              <a:t>macrostrategy</a:t>
            </a:r>
            <a:r>
              <a:rPr lang="en-MY" dirty="0"/>
              <a:t> highlights </a:t>
            </a:r>
            <a:r>
              <a:rPr lang="en-MY" dirty="0" smtClean="0"/>
              <a:t>how language </a:t>
            </a:r>
            <a:r>
              <a:rPr lang="en-MY" dirty="0"/>
              <a:t>usage and use are shaped by linguistic, </a:t>
            </a:r>
            <a:r>
              <a:rPr lang="en-MY" dirty="0" err="1"/>
              <a:t>extralinguistic</a:t>
            </a:r>
            <a:r>
              <a:rPr lang="en-MY" dirty="0" smtClean="0"/>
              <a:t>, situational</a:t>
            </a:r>
            <a:r>
              <a:rPr lang="en-MY" dirty="0"/>
              <a:t>, and </a:t>
            </a:r>
            <a:r>
              <a:rPr lang="en-MY" dirty="0" err="1"/>
              <a:t>extrasituational</a:t>
            </a:r>
            <a:r>
              <a:rPr lang="en-MY" dirty="0"/>
              <a:t> </a:t>
            </a:r>
            <a:r>
              <a:rPr lang="en-MY" dirty="0" smtClean="0"/>
              <a:t>contexts</a:t>
            </a:r>
            <a:endParaRPr lang="en-MY" dirty="0"/>
          </a:p>
          <a:p>
            <a:pPr marL="400050" lvl="1" indent="0">
              <a:buNone/>
            </a:pPr>
            <a:endParaRPr lang="en-MY" dirty="0" smtClean="0"/>
          </a:p>
          <a:p>
            <a:pPr marL="0" indent="0">
              <a:buNone/>
            </a:pPr>
            <a:r>
              <a:rPr lang="en-MY" dirty="0" smtClean="0">
                <a:solidFill>
                  <a:srgbClr val="FF0000"/>
                </a:solidFill>
              </a:rPr>
              <a:t>• </a:t>
            </a:r>
            <a:r>
              <a:rPr lang="en-MY" b="1" i="1" dirty="0" smtClean="0">
                <a:solidFill>
                  <a:srgbClr val="FF0000"/>
                </a:solidFill>
              </a:rPr>
              <a:t>Integrate language skills</a:t>
            </a:r>
            <a:r>
              <a:rPr lang="en-MY" i="1" dirty="0" smtClean="0">
                <a:solidFill>
                  <a:srgbClr val="FF0000"/>
                </a:solidFill>
              </a:rPr>
              <a:t>: </a:t>
            </a:r>
          </a:p>
          <a:p>
            <a:pPr marL="400050" lvl="1" indent="0">
              <a:buNone/>
            </a:pPr>
            <a:r>
              <a:rPr lang="en-MY" dirty="0" smtClean="0"/>
              <a:t>This </a:t>
            </a:r>
            <a:r>
              <a:rPr lang="en-MY" dirty="0" err="1" smtClean="0"/>
              <a:t>macrostrategy</a:t>
            </a:r>
            <a:r>
              <a:rPr lang="en-MY" dirty="0" smtClean="0"/>
              <a:t> refers to the need to holistically </a:t>
            </a:r>
            <a:r>
              <a:rPr lang="en-MY" dirty="0"/>
              <a:t>integrate language skills traditionally separated </a:t>
            </a:r>
            <a:r>
              <a:rPr lang="en-MY" dirty="0" smtClean="0"/>
              <a:t>and sequenced </a:t>
            </a:r>
            <a:r>
              <a:rPr lang="en-MY" dirty="0"/>
              <a:t>as listening, speaking, reading, and </a:t>
            </a:r>
            <a:r>
              <a:rPr lang="en-MY" dirty="0" smtClean="0"/>
              <a:t>writing</a:t>
            </a:r>
          </a:p>
          <a:p>
            <a:pPr marL="400050" lvl="1" indent="0">
              <a:buNone/>
            </a:pPr>
            <a:endParaRPr lang="en-MY" dirty="0"/>
          </a:p>
          <a:p>
            <a:r>
              <a:rPr lang="en-MY" dirty="0">
                <a:solidFill>
                  <a:srgbClr val="FF0000"/>
                </a:solidFill>
              </a:rPr>
              <a:t>• </a:t>
            </a:r>
            <a:r>
              <a:rPr lang="en-MY" b="1" i="1" dirty="0">
                <a:solidFill>
                  <a:srgbClr val="FF0000"/>
                </a:solidFill>
              </a:rPr>
              <a:t>Ensure social relevance</a:t>
            </a:r>
            <a:r>
              <a:rPr lang="en-MY" dirty="0">
                <a:solidFill>
                  <a:srgbClr val="FF0000"/>
                </a:solidFill>
              </a:rPr>
              <a:t>: </a:t>
            </a:r>
            <a:endParaRPr lang="en-MY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MY" dirty="0" smtClean="0"/>
              <a:t>This </a:t>
            </a:r>
            <a:r>
              <a:rPr lang="en-MY" dirty="0" err="1"/>
              <a:t>macrostrategy</a:t>
            </a:r>
            <a:r>
              <a:rPr lang="en-MY" dirty="0"/>
              <a:t> refers to the need </a:t>
            </a:r>
            <a:r>
              <a:rPr lang="en-MY" dirty="0" smtClean="0"/>
              <a:t>for teachers </a:t>
            </a:r>
            <a:r>
              <a:rPr lang="en-MY" dirty="0"/>
              <a:t>to be sensitive to the societal, political, economic, </a:t>
            </a:r>
            <a:r>
              <a:rPr lang="en-MY" dirty="0" smtClean="0"/>
              <a:t>and educational </a:t>
            </a:r>
            <a:r>
              <a:rPr lang="en-MY" dirty="0"/>
              <a:t>environment in which L2 learning and teaching </a:t>
            </a:r>
            <a:r>
              <a:rPr lang="en-MY" dirty="0" smtClean="0"/>
              <a:t>take place</a:t>
            </a:r>
            <a:endParaRPr lang="en-MY" dirty="0"/>
          </a:p>
          <a:p>
            <a:pPr marL="400050" lvl="1" indent="0">
              <a:buNone/>
            </a:pPr>
            <a:endParaRPr lang="en-MY" dirty="0" smtClean="0"/>
          </a:p>
          <a:p>
            <a:r>
              <a:rPr lang="en-MY" b="1" i="1" dirty="0">
                <a:solidFill>
                  <a:srgbClr val="FF0000"/>
                </a:solidFill>
              </a:rPr>
              <a:t>Raise cultural consciousness</a:t>
            </a:r>
            <a:r>
              <a:rPr lang="en-MY" dirty="0" smtClean="0">
                <a:solidFill>
                  <a:srgbClr val="FF0000"/>
                </a:solidFill>
              </a:rPr>
              <a:t>:</a:t>
            </a:r>
          </a:p>
          <a:p>
            <a:pPr marL="400050" lvl="1" indent="0">
              <a:buNone/>
            </a:pPr>
            <a:r>
              <a:rPr lang="en-MY" dirty="0" smtClean="0"/>
              <a:t> </a:t>
            </a:r>
            <a:r>
              <a:rPr lang="en-MY" dirty="0"/>
              <a:t>This </a:t>
            </a:r>
            <a:r>
              <a:rPr lang="en-MY" dirty="0" err="1"/>
              <a:t>macrostrategy</a:t>
            </a:r>
            <a:r>
              <a:rPr lang="en-MY" dirty="0"/>
              <a:t> emphasizes </a:t>
            </a:r>
            <a:r>
              <a:rPr lang="en-MY" dirty="0" smtClean="0"/>
              <a:t>the need </a:t>
            </a:r>
            <a:r>
              <a:rPr lang="en-MY" dirty="0"/>
              <a:t>to treat learners as cultural informants so that they are </a:t>
            </a:r>
            <a:r>
              <a:rPr lang="en-MY" dirty="0" smtClean="0"/>
              <a:t>encouraged to </a:t>
            </a:r>
            <a:r>
              <a:rPr lang="en-MY" dirty="0"/>
              <a:t>engage in a process of classroom participation </a:t>
            </a:r>
            <a:r>
              <a:rPr lang="en-MY" dirty="0" smtClean="0"/>
              <a:t>that puts </a:t>
            </a:r>
            <a:r>
              <a:rPr lang="en-MY" dirty="0"/>
              <a:t>a premium on their power/knowledge.</a:t>
            </a:r>
          </a:p>
        </p:txBody>
      </p:sp>
    </p:spTree>
    <p:extLst>
      <p:ext uri="{BB962C8B-B14F-4D97-AF65-F5344CB8AC3E}">
        <p14:creationId xmlns:p14="http://schemas.microsoft.com/office/powerpoint/2010/main" val="34417158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The Pedagogic Wheel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in a systemic </a:t>
            </a:r>
            <a:r>
              <a:rPr lang="en-MY" dirty="0" smtClean="0"/>
              <a:t>relationship</a:t>
            </a:r>
          </a:p>
          <a:p>
            <a:r>
              <a:rPr lang="en-MY" dirty="0" smtClean="0"/>
              <a:t>supporting one another</a:t>
            </a:r>
            <a:r>
              <a:rPr lang="en-MY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9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842" y="-38457"/>
            <a:ext cx="10680834" cy="687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7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208547"/>
            <a:ext cx="9129623" cy="5832815"/>
          </a:xfrm>
        </p:spPr>
        <p:txBody>
          <a:bodyPr/>
          <a:lstStyle/>
          <a:p>
            <a:r>
              <a:rPr lang="en-MY" dirty="0" smtClean="0"/>
              <a:t>Note that:</a:t>
            </a:r>
          </a:p>
          <a:p>
            <a:pPr lvl="1"/>
            <a:r>
              <a:rPr lang="en-MY" dirty="0" smtClean="0"/>
              <a:t>These methods are not </a:t>
            </a:r>
            <a:r>
              <a:rPr lang="en-MY" dirty="0" smtClean="0">
                <a:solidFill>
                  <a:srgbClr val="FF0000"/>
                </a:solidFill>
              </a:rPr>
              <a:t>different paths</a:t>
            </a:r>
          </a:p>
          <a:p>
            <a:pPr lvl="1"/>
            <a:r>
              <a:rPr lang="en-MY" dirty="0" smtClean="0"/>
              <a:t>There is considerable </a:t>
            </a:r>
            <a:r>
              <a:rPr lang="en-MY" dirty="0" smtClean="0">
                <a:solidFill>
                  <a:srgbClr val="FF0000"/>
                </a:solidFill>
              </a:rPr>
              <a:t>overlap</a:t>
            </a:r>
          </a:p>
          <a:p>
            <a:pPr lvl="1"/>
            <a:r>
              <a:rPr lang="en-MY" dirty="0" smtClean="0"/>
              <a:t>A new method is usually a </a:t>
            </a:r>
            <a:r>
              <a:rPr lang="en-MY" dirty="0" smtClean="0">
                <a:solidFill>
                  <a:srgbClr val="FF0000"/>
                </a:solidFill>
              </a:rPr>
              <a:t>variant</a:t>
            </a:r>
            <a:r>
              <a:rPr lang="en-MY" dirty="0" smtClean="0"/>
              <a:t> of an existing method</a:t>
            </a:r>
          </a:p>
          <a:p>
            <a:pPr lvl="1"/>
            <a:endParaRPr lang="en-MY" dirty="0" smtClean="0"/>
          </a:p>
          <a:p>
            <a:pPr lvl="1"/>
            <a:endParaRPr lang="en-MY" dirty="0"/>
          </a:p>
          <a:p>
            <a:pPr marL="457200" lvl="1" indent="0">
              <a:buNone/>
            </a:pPr>
            <a:endParaRPr lang="en-MY" dirty="0" smtClean="0"/>
          </a:p>
          <a:p>
            <a:r>
              <a:rPr lang="en-MY" dirty="0" smtClean="0"/>
              <a:t>To be able to analyse we prefer classify </a:t>
            </a:r>
            <a:r>
              <a:rPr lang="en-MY" dirty="0"/>
              <a:t>them </a:t>
            </a:r>
            <a:r>
              <a:rPr lang="en-MY" dirty="0" smtClean="0"/>
              <a:t>as:</a:t>
            </a:r>
            <a:endParaRPr lang="en-MY" dirty="0"/>
          </a:p>
          <a:p>
            <a:pPr lvl="1"/>
            <a:r>
              <a:rPr lang="en-MY" dirty="0"/>
              <a:t>(a) language-</a:t>
            </a:r>
            <a:r>
              <a:rPr lang="en-MY" dirty="0" err="1"/>
              <a:t>centered</a:t>
            </a:r>
            <a:r>
              <a:rPr lang="en-MY" dirty="0"/>
              <a:t> </a:t>
            </a:r>
            <a:r>
              <a:rPr lang="en-MY" dirty="0" smtClean="0"/>
              <a:t>methods</a:t>
            </a:r>
          </a:p>
          <a:p>
            <a:pPr lvl="1"/>
            <a:r>
              <a:rPr lang="en-MY" dirty="0" smtClean="0"/>
              <a:t>(</a:t>
            </a:r>
            <a:r>
              <a:rPr lang="en-MY" dirty="0"/>
              <a:t>b) learner-</a:t>
            </a:r>
            <a:r>
              <a:rPr lang="en-MY" dirty="0" err="1"/>
              <a:t>centered</a:t>
            </a:r>
            <a:r>
              <a:rPr lang="en-MY" dirty="0"/>
              <a:t> </a:t>
            </a:r>
            <a:r>
              <a:rPr lang="en-MY" dirty="0" smtClean="0"/>
              <a:t>methods</a:t>
            </a:r>
            <a:endParaRPr lang="en-MY" dirty="0"/>
          </a:p>
          <a:p>
            <a:pPr lvl="1"/>
            <a:r>
              <a:rPr lang="en-MY" dirty="0"/>
              <a:t>(c) learning-</a:t>
            </a:r>
            <a:r>
              <a:rPr lang="en-MY" dirty="0" err="1"/>
              <a:t>centered</a:t>
            </a:r>
            <a:r>
              <a:rPr lang="en-MY" dirty="0"/>
              <a:t> methods</a:t>
            </a:r>
          </a:p>
        </p:txBody>
      </p:sp>
    </p:spTree>
    <p:extLst>
      <p:ext uri="{BB962C8B-B14F-4D97-AF65-F5344CB8AC3E}">
        <p14:creationId xmlns:p14="http://schemas.microsoft.com/office/powerpoint/2010/main" val="273377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i="1" dirty="0"/>
              <a:t>Language-</a:t>
            </a:r>
            <a:r>
              <a:rPr lang="en-MY" i="1" dirty="0" err="1"/>
              <a:t>Centered</a:t>
            </a:r>
            <a:r>
              <a:rPr lang="en-MY" i="1" dirty="0"/>
              <a:t> Methods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02" y="1422652"/>
            <a:ext cx="9990666" cy="3880773"/>
          </a:xfrm>
        </p:spPr>
        <p:txBody>
          <a:bodyPr>
            <a:normAutofit fontScale="92500"/>
          </a:bodyPr>
          <a:lstStyle/>
          <a:p>
            <a:r>
              <a:rPr lang="en-MY" dirty="0"/>
              <a:t>principally </a:t>
            </a:r>
            <a:r>
              <a:rPr lang="en-MY" dirty="0" smtClean="0"/>
              <a:t>concerned with </a:t>
            </a:r>
            <a:r>
              <a:rPr lang="en-MY" dirty="0">
                <a:solidFill>
                  <a:srgbClr val="FF0000"/>
                </a:solidFill>
              </a:rPr>
              <a:t>linguistic</a:t>
            </a:r>
            <a:r>
              <a:rPr lang="en-MY" dirty="0"/>
              <a:t> forms, also called grammatical </a:t>
            </a:r>
            <a:r>
              <a:rPr lang="en-MY" dirty="0" smtClean="0"/>
              <a:t>structures</a:t>
            </a:r>
          </a:p>
          <a:p>
            <a:r>
              <a:rPr lang="en-MY" dirty="0" smtClean="0"/>
              <a:t>Opportunities for </a:t>
            </a:r>
            <a:r>
              <a:rPr lang="en-MY" dirty="0"/>
              <a:t>learners to practice </a:t>
            </a:r>
            <a:r>
              <a:rPr lang="en-MY" dirty="0">
                <a:solidFill>
                  <a:srgbClr val="FF0000"/>
                </a:solidFill>
              </a:rPr>
              <a:t>preselected, </a:t>
            </a:r>
            <a:r>
              <a:rPr lang="en-MY" dirty="0" smtClean="0">
                <a:solidFill>
                  <a:srgbClr val="FF0000"/>
                </a:solidFill>
              </a:rPr>
              <a:t>pre-sequenced </a:t>
            </a:r>
            <a:r>
              <a:rPr lang="en-MY" dirty="0" smtClean="0"/>
              <a:t>linguistic structures</a:t>
            </a:r>
          </a:p>
          <a:p>
            <a:r>
              <a:rPr lang="en-MY" dirty="0">
                <a:solidFill>
                  <a:srgbClr val="FF0000"/>
                </a:solidFill>
              </a:rPr>
              <a:t>form-focused</a:t>
            </a:r>
            <a:r>
              <a:rPr lang="en-MY" dirty="0"/>
              <a:t> </a:t>
            </a:r>
            <a:r>
              <a:rPr lang="en-MY" dirty="0" smtClean="0"/>
              <a:t>exercises</a:t>
            </a:r>
          </a:p>
          <a:p>
            <a:r>
              <a:rPr lang="en-MY" dirty="0"/>
              <a:t>language </a:t>
            </a:r>
            <a:r>
              <a:rPr lang="en-MY" dirty="0" smtClean="0"/>
              <a:t>development is </a:t>
            </a:r>
            <a:r>
              <a:rPr lang="en-MY" dirty="0"/>
              <a:t>largely </a:t>
            </a:r>
            <a:r>
              <a:rPr lang="en-MY" dirty="0">
                <a:solidFill>
                  <a:srgbClr val="FF0000"/>
                </a:solidFill>
              </a:rPr>
              <a:t>intentional</a:t>
            </a:r>
            <a:r>
              <a:rPr lang="en-MY" dirty="0"/>
              <a:t> rather than </a:t>
            </a:r>
            <a:r>
              <a:rPr lang="en-MY" dirty="0" smtClean="0">
                <a:solidFill>
                  <a:srgbClr val="FF0000"/>
                </a:solidFill>
              </a:rPr>
              <a:t>incidental</a:t>
            </a:r>
          </a:p>
          <a:p>
            <a:r>
              <a:rPr lang="en-MY" dirty="0" smtClean="0"/>
              <a:t>Language development takes place </a:t>
            </a:r>
            <a:r>
              <a:rPr lang="en-MY" dirty="0"/>
              <a:t>through </a:t>
            </a:r>
            <a:r>
              <a:rPr lang="en-MY" dirty="0">
                <a:solidFill>
                  <a:srgbClr val="FF0000"/>
                </a:solidFill>
              </a:rPr>
              <a:t>conscious </a:t>
            </a:r>
            <a:r>
              <a:rPr lang="en-MY" dirty="0" smtClean="0">
                <a:solidFill>
                  <a:srgbClr val="FF0000"/>
                </a:solidFill>
              </a:rPr>
              <a:t>effort</a:t>
            </a:r>
          </a:p>
          <a:p>
            <a:r>
              <a:rPr lang="en-MY" dirty="0" smtClean="0"/>
              <a:t>language learning as a </a:t>
            </a:r>
            <a:r>
              <a:rPr lang="en-MY" dirty="0" smtClean="0">
                <a:solidFill>
                  <a:srgbClr val="FF0000"/>
                </a:solidFill>
              </a:rPr>
              <a:t>linear</a:t>
            </a:r>
            <a:r>
              <a:rPr lang="en-MY" dirty="0" smtClean="0"/>
              <a:t>, </a:t>
            </a:r>
            <a:r>
              <a:rPr lang="en-MY" dirty="0" smtClean="0">
                <a:solidFill>
                  <a:srgbClr val="FF0000"/>
                </a:solidFill>
              </a:rPr>
              <a:t>additive</a:t>
            </a:r>
            <a:r>
              <a:rPr lang="en-MY" dirty="0" smtClean="0"/>
              <a:t> process “accumulated entities”</a:t>
            </a:r>
          </a:p>
          <a:p>
            <a:endParaRPr lang="en-MY" dirty="0" smtClean="0"/>
          </a:p>
          <a:p>
            <a:pPr marL="0" indent="0">
              <a:buNone/>
            </a:pPr>
            <a:r>
              <a:rPr lang="en-MY" b="1" dirty="0" smtClean="0"/>
              <a:t>Assumption: preoccupation with form will ultimately lead to a </a:t>
            </a:r>
            <a:r>
              <a:rPr lang="en-MY" b="1" dirty="0" smtClean="0">
                <a:solidFill>
                  <a:srgbClr val="FF0000"/>
                </a:solidFill>
              </a:rPr>
              <a:t>mastery</a:t>
            </a:r>
            <a:r>
              <a:rPr lang="en-MY" b="1" dirty="0" smtClean="0"/>
              <a:t> of the target language and that learners can draw from this formal repertoire whenever they wish to communicate in the target language outside the class</a:t>
            </a:r>
            <a:endParaRPr lang="en-MY" b="1" dirty="0"/>
          </a:p>
        </p:txBody>
      </p:sp>
    </p:spTree>
    <p:extLst>
      <p:ext uri="{BB962C8B-B14F-4D97-AF65-F5344CB8AC3E}">
        <p14:creationId xmlns:p14="http://schemas.microsoft.com/office/powerpoint/2010/main" val="52829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In practice: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Vocabulary items </a:t>
            </a:r>
            <a:r>
              <a:rPr lang="en-MY" dirty="0"/>
              <a:t>are </a:t>
            </a:r>
            <a:r>
              <a:rPr lang="en-MY" dirty="0">
                <a:solidFill>
                  <a:srgbClr val="FF0000"/>
                </a:solidFill>
              </a:rPr>
              <a:t>carefully selected </a:t>
            </a:r>
            <a:r>
              <a:rPr lang="en-MY" dirty="0"/>
              <a:t>for their potential </a:t>
            </a:r>
            <a:r>
              <a:rPr lang="en-MY" dirty="0" smtClean="0"/>
              <a:t>use</a:t>
            </a:r>
          </a:p>
          <a:p>
            <a:r>
              <a:rPr lang="en-MY" dirty="0">
                <a:solidFill>
                  <a:srgbClr val="FF0000"/>
                </a:solidFill>
              </a:rPr>
              <a:t>graded</a:t>
            </a:r>
            <a:r>
              <a:rPr lang="en-MY" dirty="0"/>
              <a:t> </a:t>
            </a:r>
            <a:r>
              <a:rPr lang="en-MY" dirty="0" smtClean="0"/>
              <a:t>from simple </a:t>
            </a:r>
            <a:r>
              <a:rPr lang="en-MY" dirty="0"/>
              <a:t>to </a:t>
            </a:r>
            <a:r>
              <a:rPr lang="en-MY" dirty="0" smtClean="0"/>
              <a:t>complex</a:t>
            </a:r>
          </a:p>
          <a:p>
            <a:r>
              <a:rPr lang="en-MY" dirty="0"/>
              <a:t>teacher’s task is to introduce them </a:t>
            </a:r>
            <a:r>
              <a:rPr lang="en-MY" dirty="0">
                <a:solidFill>
                  <a:srgbClr val="FF0000"/>
                </a:solidFill>
              </a:rPr>
              <a:t>one at </a:t>
            </a:r>
            <a:r>
              <a:rPr lang="en-MY" dirty="0" smtClean="0">
                <a:solidFill>
                  <a:srgbClr val="FF0000"/>
                </a:solidFill>
              </a:rPr>
              <a:t>a time</a:t>
            </a:r>
          </a:p>
          <a:p>
            <a:r>
              <a:rPr lang="en-MY" dirty="0" smtClean="0"/>
              <a:t>There is </a:t>
            </a:r>
            <a:r>
              <a:rPr lang="en-MY" dirty="0">
                <a:solidFill>
                  <a:srgbClr val="FF0000"/>
                </a:solidFill>
              </a:rPr>
              <a:t>explicit introduction, analysis, and explanation </a:t>
            </a:r>
            <a:r>
              <a:rPr lang="en-MY" dirty="0"/>
              <a:t>of linguistic systems</a:t>
            </a:r>
          </a:p>
        </p:txBody>
      </p:sp>
    </p:spTree>
    <p:extLst>
      <p:ext uri="{BB962C8B-B14F-4D97-AF65-F5344CB8AC3E}">
        <p14:creationId xmlns:p14="http://schemas.microsoft.com/office/powerpoint/2010/main" val="395658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MY" i="1" dirty="0"/>
              <a:t>Learner-</a:t>
            </a:r>
            <a:r>
              <a:rPr lang="en-MY" i="1" dirty="0" err="1"/>
              <a:t>Centered</a:t>
            </a:r>
            <a:r>
              <a:rPr lang="en-MY" i="1" dirty="0"/>
              <a:t> Methods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" y="1085768"/>
            <a:ext cx="9541487" cy="5411285"/>
          </a:xfrm>
        </p:spPr>
        <p:txBody>
          <a:bodyPr>
            <a:normAutofit/>
          </a:bodyPr>
          <a:lstStyle/>
          <a:p>
            <a:r>
              <a:rPr lang="en-MY" dirty="0" smtClean="0"/>
              <a:t>Concerned with </a:t>
            </a:r>
            <a:r>
              <a:rPr lang="en-MY" dirty="0">
                <a:solidFill>
                  <a:srgbClr val="FF0000"/>
                </a:solidFill>
              </a:rPr>
              <a:t>language use </a:t>
            </a:r>
            <a:r>
              <a:rPr lang="en-MY" dirty="0"/>
              <a:t>and </a:t>
            </a:r>
            <a:r>
              <a:rPr lang="en-MY" dirty="0">
                <a:solidFill>
                  <a:srgbClr val="FF0000"/>
                </a:solidFill>
              </a:rPr>
              <a:t>learner </a:t>
            </a:r>
            <a:r>
              <a:rPr lang="en-MY" dirty="0" smtClean="0">
                <a:solidFill>
                  <a:srgbClr val="FF0000"/>
                </a:solidFill>
              </a:rPr>
              <a:t>needs</a:t>
            </a:r>
          </a:p>
          <a:p>
            <a:r>
              <a:rPr lang="en-MY" dirty="0" smtClean="0"/>
              <a:t>opportunities for learners </a:t>
            </a:r>
            <a:r>
              <a:rPr lang="en-MY" dirty="0"/>
              <a:t>to practice </a:t>
            </a:r>
            <a:r>
              <a:rPr lang="en-MY" dirty="0">
                <a:solidFill>
                  <a:srgbClr val="FF0000"/>
                </a:solidFill>
              </a:rPr>
              <a:t>preselected, </a:t>
            </a:r>
            <a:r>
              <a:rPr lang="en-MY" dirty="0" err="1">
                <a:solidFill>
                  <a:srgbClr val="FF0000"/>
                </a:solidFill>
              </a:rPr>
              <a:t>presequenced</a:t>
            </a:r>
            <a:r>
              <a:rPr lang="en-MY" dirty="0">
                <a:solidFill>
                  <a:srgbClr val="FF0000"/>
                </a:solidFill>
              </a:rPr>
              <a:t> </a:t>
            </a:r>
            <a:r>
              <a:rPr lang="en-MY" dirty="0"/>
              <a:t>grammatical </a:t>
            </a:r>
            <a:r>
              <a:rPr lang="en-MY" dirty="0" smtClean="0"/>
              <a:t>structures as </a:t>
            </a:r>
            <a:r>
              <a:rPr lang="en-MY" dirty="0"/>
              <a:t>well as </a:t>
            </a:r>
            <a:r>
              <a:rPr lang="en-MY" dirty="0">
                <a:solidFill>
                  <a:srgbClr val="FF0000"/>
                </a:solidFill>
              </a:rPr>
              <a:t>communicative </a:t>
            </a:r>
            <a:r>
              <a:rPr lang="en-MY" dirty="0" smtClean="0">
                <a:solidFill>
                  <a:srgbClr val="FF0000"/>
                </a:solidFill>
              </a:rPr>
              <a:t>functions</a:t>
            </a:r>
          </a:p>
          <a:p>
            <a:r>
              <a:rPr lang="en-MY" dirty="0">
                <a:solidFill>
                  <a:srgbClr val="FF0000"/>
                </a:solidFill>
              </a:rPr>
              <a:t>meaning-focused</a:t>
            </a:r>
            <a:r>
              <a:rPr lang="en-MY" dirty="0"/>
              <a:t> </a:t>
            </a:r>
            <a:r>
              <a:rPr lang="en-MY" dirty="0" smtClean="0"/>
              <a:t>activities are used </a:t>
            </a:r>
          </a:p>
          <a:p>
            <a:r>
              <a:rPr lang="en-MY" dirty="0"/>
              <a:t>language </a:t>
            </a:r>
            <a:r>
              <a:rPr lang="en-MY" dirty="0" smtClean="0"/>
              <a:t>development is largely </a:t>
            </a:r>
            <a:r>
              <a:rPr lang="en-MY" dirty="0">
                <a:solidFill>
                  <a:srgbClr val="FF0000"/>
                </a:solidFill>
              </a:rPr>
              <a:t>intentional</a:t>
            </a:r>
            <a:r>
              <a:rPr lang="en-MY" dirty="0"/>
              <a:t> rather than </a:t>
            </a:r>
            <a:r>
              <a:rPr lang="en-MY" dirty="0" smtClean="0">
                <a:solidFill>
                  <a:srgbClr val="FF0000"/>
                </a:solidFill>
              </a:rPr>
              <a:t>incidental</a:t>
            </a:r>
          </a:p>
          <a:p>
            <a:r>
              <a:rPr lang="en-MY" dirty="0"/>
              <a:t>making language learners </a:t>
            </a:r>
            <a:r>
              <a:rPr lang="en-MY" dirty="0" smtClean="0">
                <a:solidFill>
                  <a:srgbClr val="FF0000"/>
                </a:solidFill>
              </a:rPr>
              <a:t>grammatically accurate </a:t>
            </a:r>
            <a:r>
              <a:rPr lang="en-MY" dirty="0"/>
              <a:t>and </a:t>
            </a:r>
            <a:r>
              <a:rPr lang="en-MY" dirty="0">
                <a:solidFill>
                  <a:srgbClr val="FF0000"/>
                </a:solidFill>
              </a:rPr>
              <a:t>communicatively </a:t>
            </a:r>
            <a:r>
              <a:rPr lang="en-MY" dirty="0" smtClean="0">
                <a:solidFill>
                  <a:srgbClr val="FF0000"/>
                </a:solidFill>
              </a:rPr>
              <a:t>fluent</a:t>
            </a:r>
          </a:p>
          <a:p>
            <a:pPr marL="0" indent="0">
              <a:buNone/>
            </a:pPr>
            <a:endParaRPr lang="en-MY" b="1" dirty="0" smtClean="0"/>
          </a:p>
          <a:p>
            <a:pPr marL="0" indent="0">
              <a:buNone/>
            </a:pPr>
            <a:endParaRPr lang="en-MY" b="1" dirty="0"/>
          </a:p>
          <a:p>
            <a:pPr marL="0" indent="0">
              <a:buNone/>
            </a:pPr>
            <a:endParaRPr lang="en-MY" b="1" dirty="0" smtClean="0"/>
          </a:p>
          <a:p>
            <a:pPr marL="0" indent="0">
              <a:buNone/>
            </a:pPr>
            <a:r>
              <a:rPr lang="en-MY" b="1" dirty="0" smtClean="0"/>
              <a:t>Assumption: preoccupation </a:t>
            </a:r>
            <a:r>
              <a:rPr lang="en-MY" b="1" dirty="0"/>
              <a:t>with both </a:t>
            </a:r>
            <a:r>
              <a:rPr lang="en-MY" b="1" dirty="0">
                <a:solidFill>
                  <a:srgbClr val="FF0000"/>
                </a:solidFill>
              </a:rPr>
              <a:t>form</a:t>
            </a:r>
            <a:r>
              <a:rPr lang="en-MY" b="1" dirty="0"/>
              <a:t> and </a:t>
            </a:r>
            <a:r>
              <a:rPr lang="en-MY" b="1" dirty="0" smtClean="0">
                <a:solidFill>
                  <a:srgbClr val="FF0000"/>
                </a:solidFill>
              </a:rPr>
              <a:t>function</a:t>
            </a:r>
            <a:r>
              <a:rPr lang="en-MY" b="1" dirty="0" smtClean="0"/>
              <a:t> will </a:t>
            </a:r>
            <a:r>
              <a:rPr lang="en-MY" b="1" dirty="0"/>
              <a:t>ultimately lead to target language mastery and that </a:t>
            </a:r>
            <a:r>
              <a:rPr lang="en-MY" b="1" dirty="0" smtClean="0"/>
              <a:t>the learners </a:t>
            </a:r>
            <a:r>
              <a:rPr lang="en-MY" b="1" dirty="0"/>
              <a:t>can make use of both formal and functional repertoire </a:t>
            </a:r>
            <a:r>
              <a:rPr lang="en-MY" b="1" dirty="0" smtClean="0"/>
              <a:t>to fulfil </a:t>
            </a:r>
            <a:r>
              <a:rPr lang="en-MY" b="1" dirty="0"/>
              <a:t>their communicative needs outside the class</a:t>
            </a:r>
            <a:endParaRPr lang="en-MY" b="1" dirty="0" smtClean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0683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156477" cy="3880773"/>
          </a:xfrm>
        </p:spPr>
        <p:txBody>
          <a:bodyPr>
            <a:normAutofit/>
          </a:bodyPr>
          <a:lstStyle/>
          <a:p>
            <a:r>
              <a:rPr lang="en-MY" dirty="0"/>
              <a:t>take into account the learner’s </a:t>
            </a:r>
            <a:r>
              <a:rPr lang="en-MY" dirty="0">
                <a:solidFill>
                  <a:srgbClr val="FF0000"/>
                </a:solidFill>
              </a:rPr>
              <a:t>real-life language use</a:t>
            </a:r>
            <a:r>
              <a:rPr lang="en-MY" dirty="0"/>
              <a:t> for social interaction or for academic study</a:t>
            </a:r>
          </a:p>
          <a:p>
            <a:r>
              <a:rPr lang="en-MY" dirty="0"/>
              <a:t>present necessary </a:t>
            </a:r>
            <a:r>
              <a:rPr lang="en-MY" dirty="0">
                <a:solidFill>
                  <a:srgbClr val="FF0000"/>
                </a:solidFill>
              </a:rPr>
              <a:t>linguistic structures </a:t>
            </a:r>
            <a:r>
              <a:rPr lang="en-MY" dirty="0"/>
              <a:t>in </a:t>
            </a:r>
            <a:r>
              <a:rPr lang="en-MY" dirty="0">
                <a:solidFill>
                  <a:srgbClr val="FF0000"/>
                </a:solidFill>
              </a:rPr>
              <a:t>communicative contexts </a:t>
            </a:r>
          </a:p>
          <a:p>
            <a:r>
              <a:rPr lang="en-MY" dirty="0">
                <a:solidFill>
                  <a:srgbClr val="FF0000"/>
                </a:solidFill>
              </a:rPr>
              <a:t>accumulated</a:t>
            </a:r>
            <a:r>
              <a:rPr lang="en-MY" dirty="0"/>
              <a:t> entities</a:t>
            </a:r>
          </a:p>
          <a:p>
            <a:r>
              <a:rPr lang="en-MY" dirty="0"/>
              <a:t>represent structures plus </a:t>
            </a:r>
            <a:r>
              <a:rPr lang="en-MY" dirty="0">
                <a:solidFill>
                  <a:srgbClr val="FF0000"/>
                </a:solidFill>
              </a:rPr>
              <a:t>notions</a:t>
            </a:r>
            <a:r>
              <a:rPr lang="en-MY" dirty="0"/>
              <a:t> and </a:t>
            </a:r>
            <a:r>
              <a:rPr lang="en-MY" dirty="0">
                <a:solidFill>
                  <a:srgbClr val="FF0000"/>
                </a:solidFill>
              </a:rPr>
              <a:t>functions</a:t>
            </a:r>
          </a:p>
          <a:p>
            <a:r>
              <a:rPr lang="en-MY" dirty="0" smtClean="0"/>
              <a:t>Each functional </a:t>
            </a:r>
            <a:r>
              <a:rPr lang="en-MY" dirty="0"/>
              <a:t>category could be matched with one or more </a:t>
            </a:r>
            <a:r>
              <a:rPr lang="en-MY" dirty="0" smtClean="0"/>
              <a:t>linguistic </a:t>
            </a:r>
            <a:r>
              <a:rPr lang="en-MY" dirty="0" smtClean="0">
                <a:solidFill>
                  <a:srgbClr val="FF0000"/>
                </a:solidFill>
              </a:rPr>
              <a:t>Forms</a:t>
            </a:r>
          </a:p>
          <a:p>
            <a:r>
              <a:rPr lang="en-MY" dirty="0">
                <a:solidFill>
                  <a:srgbClr val="FF0000"/>
                </a:solidFill>
              </a:rPr>
              <a:t>sequentially</a:t>
            </a:r>
            <a:r>
              <a:rPr lang="en-MY" dirty="0"/>
              <a:t> presented and </a:t>
            </a:r>
            <a:r>
              <a:rPr lang="en-MY" dirty="0">
                <a:solidFill>
                  <a:srgbClr val="FF0000"/>
                </a:solidFill>
              </a:rPr>
              <a:t>systematically</a:t>
            </a:r>
            <a:r>
              <a:rPr lang="en-MY" dirty="0"/>
              <a:t> explained</a:t>
            </a:r>
          </a:p>
        </p:txBody>
      </p:sp>
    </p:spTree>
    <p:extLst>
      <p:ext uri="{BB962C8B-B14F-4D97-AF65-F5344CB8AC3E}">
        <p14:creationId xmlns:p14="http://schemas.microsoft.com/office/powerpoint/2010/main" val="2541020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i="1" dirty="0"/>
              <a:t>Learning-</a:t>
            </a:r>
            <a:r>
              <a:rPr lang="en-MY" i="1" dirty="0" err="1"/>
              <a:t>Centered</a:t>
            </a:r>
            <a:r>
              <a:rPr lang="en-MY" i="1" dirty="0"/>
              <a:t> Methods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493361" cy="3880773"/>
          </a:xfrm>
        </p:spPr>
        <p:txBody>
          <a:bodyPr>
            <a:normAutofit/>
          </a:bodyPr>
          <a:lstStyle/>
          <a:p>
            <a:r>
              <a:rPr lang="en-MY" dirty="0"/>
              <a:t>principally </a:t>
            </a:r>
            <a:r>
              <a:rPr lang="en-MY" dirty="0" smtClean="0"/>
              <a:t>concerned with </a:t>
            </a:r>
            <a:r>
              <a:rPr lang="en-MY" dirty="0" smtClean="0">
                <a:solidFill>
                  <a:srgbClr val="FF0000"/>
                </a:solidFill>
              </a:rPr>
              <a:t>learning</a:t>
            </a:r>
          </a:p>
          <a:p>
            <a:r>
              <a:rPr lang="en-MY" dirty="0"/>
              <a:t>opportunities </a:t>
            </a:r>
            <a:r>
              <a:rPr lang="en-MY" dirty="0" smtClean="0"/>
              <a:t>for learners to participate in </a:t>
            </a:r>
            <a:r>
              <a:rPr lang="en-MY" dirty="0" smtClean="0">
                <a:solidFill>
                  <a:srgbClr val="FF0000"/>
                </a:solidFill>
              </a:rPr>
              <a:t>open-ended meaningful interaction</a:t>
            </a:r>
          </a:p>
          <a:p>
            <a:r>
              <a:rPr lang="en-MY" dirty="0" smtClean="0">
                <a:solidFill>
                  <a:srgbClr val="FF0000"/>
                </a:solidFill>
              </a:rPr>
              <a:t>communicative</a:t>
            </a:r>
            <a:r>
              <a:rPr lang="en-MY" dirty="0" smtClean="0"/>
              <a:t> activities or </a:t>
            </a:r>
            <a:r>
              <a:rPr lang="en-MY" dirty="0">
                <a:solidFill>
                  <a:srgbClr val="FF0000"/>
                </a:solidFill>
              </a:rPr>
              <a:t>problem-solving</a:t>
            </a:r>
            <a:r>
              <a:rPr lang="en-MY" dirty="0"/>
              <a:t> </a:t>
            </a:r>
            <a:r>
              <a:rPr lang="en-MY" dirty="0" smtClean="0"/>
              <a:t>tasks</a:t>
            </a:r>
          </a:p>
          <a:p>
            <a:endParaRPr lang="en-MY" dirty="0"/>
          </a:p>
          <a:p>
            <a:endParaRPr lang="en-MY" dirty="0" smtClean="0"/>
          </a:p>
          <a:p>
            <a:r>
              <a:rPr lang="en-MY" b="1" dirty="0" smtClean="0"/>
              <a:t>Assumption:  preoccupation </a:t>
            </a:r>
            <a:r>
              <a:rPr lang="en-MY" b="1" dirty="0"/>
              <a:t>with meaning-making will ultimately lead to </a:t>
            </a:r>
            <a:r>
              <a:rPr lang="en-MY" b="1" dirty="0" smtClean="0"/>
              <a:t>grammatical as </a:t>
            </a:r>
            <a:r>
              <a:rPr lang="en-MY" b="1" dirty="0"/>
              <a:t>well as communicative </a:t>
            </a:r>
            <a:r>
              <a:rPr lang="en-MY" b="1" dirty="0">
                <a:solidFill>
                  <a:srgbClr val="FF0000"/>
                </a:solidFill>
              </a:rPr>
              <a:t>mastery</a:t>
            </a:r>
            <a:r>
              <a:rPr lang="en-MY" b="1" dirty="0"/>
              <a:t> of the language and </a:t>
            </a:r>
            <a:r>
              <a:rPr lang="en-MY" b="1" dirty="0" smtClean="0"/>
              <a:t>that learners </a:t>
            </a:r>
            <a:r>
              <a:rPr lang="en-MY" b="1" dirty="0"/>
              <a:t>can learn through the process of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600853161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TM02455596[[fn=الربيع]]</Template>
  <TotalTime>429</TotalTime>
  <Words>1937</Words>
  <Application>Microsoft Office PowerPoint</Application>
  <PresentationFormat>مخصص</PresentationFormat>
  <Paragraphs>205</Paragraphs>
  <Slides>35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6" baseType="lpstr">
      <vt:lpstr>Spring</vt:lpstr>
      <vt:lpstr>Understanding Post- method Pedagogy </vt:lpstr>
      <vt:lpstr>The Concept of Method </vt:lpstr>
      <vt:lpstr>عرض تقديمي في PowerPoint</vt:lpstr>
      <vt:lpstr>عرض تقديمي في PowerPoint</vt:lpstr>
      <vt:lpstr>Language-Centered Methods</vt:lpstr>
      <vt:lpstr>In practice: </vt:lpstr>
      <vt:lpstr>Learner-Centered Methods</vt:lpstr>
      <vt:lpstr>عرض تقديمي في PowerPoint</vt:lpstr>
      <vt:lpstr>Learning-Centered Methods</vt:lpstr>
      <vt:lpstr>عرض تقديمي في PowerPoint</vt:lpstr>
      <vt:lpstr>Theoretical principles </vt:lpstr>
      <vt:lpstr>Classroom procedures</vt:lpstr>
      <vt:lpstr>Limitations of the Concept of Method</vt:lpstr>
      <vt:lpstr>Conclusion </vt:lpstr>
      <vt:lpstr>Dissatisfaction with Method</vt:lpstr>
      <vt:lpstr>عرض تقديمي في PowerPoint</vt:lpstr>
      <vt:lpstr>What is wrong with ‘eclecticism’? </vt:lpstr>
      <vt:lpstr>Postmethod Condition</vt:lpstr>
      <vt:lpstr>عرض تقديمي في PowerPoint</vt:lpstr>
      <vt:lpstr>عرض تقديمي في PowerPoint</vt:lpstr>
      <vt:lpstr>To do so…..</vt:lpstr>
      <vt:lpstr>What is the goal? </vt:lpstr>
      <vt:lpstr>Postmethod Pedagogy</vt:lpstr>
      <vt:lpstr>The Parameter of Particularity </vt:lpstr>
      <vt:lpstr>How?</vt:lpstr>
      <vt:lpstr>The Parameter of Practicality</vt:lpstr>
      <vt:lpstr>The Parameter of Possibility</vt:lpstr>
      <vt:lpstr>Inevitably, the boundaries of the particular, the practical, and the possible are blurred. The result of such a relationship will vary from context to context depending on what the participants bring to bear on it.</vt:lpstr>
      <vt:lpstr>Macrostrategic Framework</vt:lpstr>
      <vt:lpstr>Macrostrategies </vt:lpstr>
      <vt:lpstr>عرض تقديمي في PowerPoint</vt:lpstr>
      <vt:lpstr>عرض تقديمي في PowerPoint</vt:lpstr>
      <vt:lpstr>عرض تقديمي في PowerPoint</vt:lpstr>
      <vt:lpstr>The Pedagogic Wheel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Post- method Pedagogy </dc:title>
  <dc:creator>Marjan</dc:creator>
  <cp:lastModifiedBy>DR.Ahmed Saker 2O14</cp:lastModifiedBy>
  <cp:revision>70</cp:revision>
  <dcterms:created xsi:type="dcterms:W3CDTF">2017-02-13T08:33:36Z</dcterms:created>
  <dcterms:modified xsi:type="dcterms:W3CDTF">2019-11-26T19:06:26Z</dcterms:modified>
</cp:coreProperties>
</file>