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B3F185-7F3B-4226-A4E6-0324C1870EE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7512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3F185-7F3B-4226-A4E6-0324C1870EE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129656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3F185-7F3B-4226-A4E6-0324C1870EE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4147058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3F185-7F3B-4226-A4E6-0324C1870EE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305885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3F185-7F3B-4226-A4E6-0324C1870EE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402504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B3F185-7F3B-4226-A4E6-0324C1870EEB}"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318044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B3F185-7F3B-4226-A4E6-0324C1870EEB}" type="datetimeFigureOut">
              <a:rPr lang="en-US" smtClean="0"/>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315159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3F185-7F3B-4226-A4E6-0324C1870EEB}" type="datetimeFigureOut">
              <a:rPr lang="en-US" smtClean="0"/>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375632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3F185-7F3B-4226-A4E6-0324C1870EEB}" type="datetimeFigureOut">
              <a:rPr lang="en-US" smtClean="0"/>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71593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3F185-7F3B-4226-A4E6-0324C1870EEB}"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82535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3F185-7F3B-4226-A4E6-0324C1870EEB}"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5CA14-4DA9-48CC-A3D4-9237D5E57F77}" type="slidenum">
              <a:rPr lang="en-US" smtClean="0"/>
              <a:t>‹#›</a:t>
            </a:fld>
            <a:endParaRPr lang="en-US"/>
          </a:p>
        </p:txBody>
      </p:sp>
    </p:spTree>
    <p:extLst>
      <p:ext uri="{BB962C8B-B14F-4D97-AF65-F5344CB8AC3E}">
        <p14:creationId xmlns:p14="http://schemas.microsoft.com/office/powerpoint/2010/main" val="59192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3F185-7F3B-4226-A4E6-0324C1870EEB}" type="datetimeFigureOut">
              <a:rPr lang="en-US" smtClean="0"/>
              <a:t>5/26/2021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5CA14-4DA9-48CC-A3D4-9237D5E57F77}" type="slidenum">
              <a:rPr lang="en-US" smtClean="0"/>
              <a:t>‹#›</a:t>
            </a:fld>
            <a:endParaRPr lang="en-US"/>
          </a:p>
        </p:txBody>
      </p:sp>
    </p:spTree>
    <p:extLst>
      <p:ext uri="{BB962C8B-B14F-4D97-AF65-F5344CB8AC3E}">
        <p14:creationId xmlns:p14="http://schemas.microsoft.com/office/powerpoint/2010/main" val="4112327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3267794"/>
          </a:xfrm>
        </p:spPr>
        <p:txBody>
          <a:bodyPr/>
          <a:lstStyle/>
          <a:p>
            <a:r>
              <a:rPr lang="en-US" dirty="0" smtClean="0"/>
              <a:t>FORMS OF ENGLISH POETRY:</a:t>
            </a:r>
            <a:endParaRPr lang="en-US" dirty="0"/>
          </a:p>
        </p:txBody>
      </p:sp>
    </p:spTree>
    <p:extLst>
      <p:ext uri="{BB962C8B-B14F-4D97-AF65-F5344CB8AC3E}">
        <p14:creationId xmlns:p14="http://schemas.microsoft.com/office/powerpoint/2010/main" val="1459045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2- </a:t>
            </a:r>
            <a:r>
              <a:rPr lang="en-US" u="sng" dirty="0" smtClean="0">
                <a:solidFill>
                  <a:srgbClr val="FF0000"/>
                </a:solidFill>
              </a:rPr>
              <a:t>Descriptive</a:t>
            </a:r>
          </a:p>
          <a:p>
            <a:pPr marL="0" indent="0">
              <a:buNone/>
            </a:pPr>
            <a:r>
              <a:rPr lang="en-US" dirty="0" smtClean="0"/>
              <a:t> Descriptive poetry usually employs lots of rich imagery to describe the world around the poet. While it most often has a single poetic voice and a strong emotional content, descriptive poetry differs from lyric poetry in that its focus is more on the externalities of the world, rather than the interior life of the poet.</a:t>
            </a:r>
            <a:endParaRPr lang="en-US" dirty="0"/>
          </a:p>
        </p:txBody>
      </p:sp>
    </p:spTree>
    <p:extLst>
      <p:ext uri="{BB962C8B-B14F-4D97-AF65-F5344CB8AC3E}">
        <p14:creationId xmlns:p14="http://schemas.microsoft.com/office/powerpoint/2010/main" val="1642707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dirty="0"/>
              <a:t>Her hair as dark as midnight</a:t>
            </a:r>
            <a:r>
              <a:rPr lang="en-US" dirty="0" smtClean="0"/>
              <a:t/>
            </a:r>
            <a:br>
              <a:rPr lang="en-US" dirty="0" smtClean="0"/>
            </a:br>
            <a:r>
              <a:rPr lang="en-US" dirty="0"/>
              <a:t>Sleek and wavy, trailing down.</a:t>
            </a:r>
            <a:r>
              <a:rPr lang="en-US" dirty="0" smtClean="0"/>
              <a:t/>
            </a:r>
            <a:br>
              <a:rPr lang="en-US" dirty="0" smtClean="0"/>
            </a:br>
            <a:r>
              <a:rPr lang="en-US" dirty="0"/>
              <a:t>Her skin as pale as moonlight</a:t>
            </a:r>
            <a:r>
              <a:rPr lang="en-US" dirty="0" smtClean="0"/>
              <a:t/>
            </a:r>
            <a:br>
              <a:rPr lang="en-US" dirty="0" smtClean="0"/>
            </a:br>
            <a:r>
              <a:rPr lang="en-US" dirty="0"/>
              <a:t>Projects a silvery glow all around.</a:t>
            </a:r>
            <a:r>
              <a:rPr lang="en-US" dirty="0" smtClean="0"/>
              <a:t/>
            </a:r>
            <a:br>
              <a:rPr lang="en-US" dirty="0" smtClean="0"/>
            </a:br>
            <a:r>
              <a:rPr lang="en-US" dirty="0"/>
              <a:t>The night so cool and quiet,</a:t>
            </a:r>
            <a:r>
              <a:rPr lang="en-US" dirty="0" smtClean="0"/>
              <a:t/>
            </a:r>
            <a:br>
              <a:rPr lang="en-US" dirty="0" smtClean="0"/>
            </a:br>
            <a:r>
              <a:rPr lang="en-US" dirty="0"/>
              <a:t>As the stars twinkle in the sky.</a:t>
            </a:r>
            <a:r>
              <a:rPr lang="en-US" dirty="0" smtClean="0"/>
              <a:t/>
            </a:r>
            <a:br>
              <a:rPr lang="en-US" dirty="0" smtClean="0"/>
            </a:br>
            <a:r>
              <a:rPr lang="en-US" dirty="0"/>
              <a:t>And all of nature stands in awe,</a:t>
            </a:r>
            <a:r>
              <a:rPr lang="en-US" dirty="0" smtClean="0"/>
              <a:t/>
            </a:r>
            <a:br>
              <a:rPr lang="en-US" dirty="0" smtClean="0"/>
            </a:br>
            <a:r>
              <a:rPr lang="en-US" dirty="0"/>
              <a:t>As this beauty passes by.</a:t>
            </a:r>
          </a:p>
        </p:txBody>
      </p:sp>
    </p:spTree>
    <p:extLst>
      <p:ext uri="{BB962C8B-B14F-4D97-AF65-F5344CB8AC3E}">
        <p14:creationId xmlns:p14="http://schemas.microsoft.com/office/powerpoint/2010/main" val="3092721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US" dirty="0" smtClean="0"/>
              <a:t>3- </a:t>
            </a:r>
            <a:r>
              <a:rPr lang="en-US" u="sng" dirty="0" smtClean="0">
                <a:solidFill>
                  <a:srgbClr val="FF0000"/>
                </a:solidFill>
              </a:rPr>
              <a:t>Epics</a:t>
            </a:r>
          </a:p>
          <a:p>
            <a:pPr marL="0" indent="0">
              <a:buNone/>
            </a:pPr>
            <a:r>
              <a:rPr lang="en-US" dirty="0" smtClean="0"/>
              <a:t> An epic poem is a lengthy, narrative work of poetry. These long poems typically detail extraordinary feats and adventures of characters from a distant past. </a:t>
            </a:r>
            <a:r>
              <a:rPr lang="en-US" dirty="0" smtClean="0"/>
              <a:t>But </a:t>
            </a:r>
            <a:r>
              <a:rPr lang="en-US" dirty="0" smtClean="0"/>
              <a:t>before they were documented in prose, these lengthy narratives fell into the domain of epic poetry.</a:t>
            </a:r>
            <a:endParaRPr lang="en-US" dirty="0"/>
          </a:p>
        </p:txBody>
      </p:sp>
    </p:spTree>
    <p:extLst>
      <p:ext uri="{BB962C8B-B14F-4D97-AF65-F5344CB8AC3E}">
        <p14:creationId xmlns:p14="http://schemas.microsoft.com/office/powerpoint/2010/main" val="2555812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a:t>
            </a:r>
            <a:r>
              <a:rPr lang="en-US" dirty="0" smtClean="0"/>
              <a:t>features </a:t>
            </a:r>
            <a:r>
              <a:rPr lang="en-US" dirty="0" smtClean="0"/>
              <a:t>of epic poetry</a:t>
            </a:r>
            <a:endParaRPr lang="en-US" dirty="0"/>
          </a:p>
        </p:txBody>
      </p:sp>
      <p:sp>
        <p:nvSpPr>
          <p:cNvPr id="3" name="Content Placeholder 2"/>
          <p:cNvSpPr>
            <a:spLocks noGrp="1"/>
          </p:cNvSpPr>
          <p:nvPr>
            <p:ph idx="1"/>
          </p:nvPr>
        </p:nvSpPr>
        <p:spPr/>
        <p:txBody>
          <a:bodyPr/>
          <a:lstStyle/>
          <a:p>
            <a:r>
              <a:rPr lang="en-US" dirty="0"/>
              <a:t>formal style</a:t>
            </a:r>
          </a:p>
          <a:p>
            <a:r>
              <a:rPr lang="en-US" dirty="0"/>
              <a:t>brave heroes</a:t>
            </a:r>
          </a:p>
          <a:p>
            <a:r>
              <a:rPr lang="en-US" dirty="0"/>
              <a:t>supernatural elements</a:t>
            </a:r>
          </a:p>
          <a:p>
            <a:r>
              <a:rPr lang="en-US" dirty="0"/>
              <a:t>journeys</a:t>
            </a:r>
          </a:p>
          <a:p>
            <a:r>
              <a:rPr lang="en-US" dirty="0"/>
              <a:t>narrator</a:t>
            </a:r>
          </a:p>
          <a:p>
            <a:r>
              <a:rPr lang="en-US" dirty="0"/>
              <a:t>long in length</a:t>
            </a:r>
          </a:p>
          <a:p>
            <a:endParaRPr lang="en-US" dirty="0"/>
          </a:p>
        </p:txBody>
      </p:sp>
    </p:spTree>
    <p:extLst>
      <p:ext uri="{BB962C8B-B14F-4D97-AF65-F5344CB8AC3E}">
        <p14:creationId xmlns:p14="http://schemas.microsoft.com/office/powerpoint/2010/main" val="236078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pPr marL="0" indent="0">
              <a:lnSpc>
                <a:spcPct val="170000"/>
              </a:lnSpc>
              <a:buNone/>
            </a:pPr>
            <a:r>
              <a:rPr lang="en-US" dirty="0" smtClean="0">
                <a:effectLst/>
              </a:rPr>
              <a:t>“Tell me, O muse, of that ingenious hero who travelled far and wide after he had sacked the famous town of Troy. Many cities did he visit, and many were the nations with whose manners and customs he was acquainted; moreover he suffered much by sea while trying to save his own life and bring his men safely home; but do what he might he could not save his men, for they perished through their own sheer folly in eating the cattle of the Sun-god Hyperion; so the god prevented them from ever reaching home. Tell me, too, about all these things, O daughter of Jove, from whatsoever source you may know them.”</a:t>
            </a:r>
          </a:p>
          <a:p>
            <a:pPr marL="0" indent="0">
              <a:buNone/>
            </a:pPr>
            <a:r>
              <a:rPr lang="en-US" dirty="0" smtClean="0">
                <a:effectLst/>
              </a:rPr>
              <a:t/>
            </a:r>
            <a:br>
              <a:rPr lang="en-US" dirty="0" smtClean="0">
                <a:effectLst/>
              </a:rPr>
            </a:br>
            <a:endParaRPr lang="en-US" dirty="0"/>
          </a:p>
        </p:txBody>
      </p:sp>
    </p:spTree>
    <p:extLst>
      <p:ext uri="{BB962C8B-B14F-4D97-AF65-F5344CB8AC3E}">
        <p14:creationId xmlns:p14="http://schemas.microsoft.com/office/powerpoint/2010/main" val="333874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buNone/>
            </a:pPr>
            <a:r>
              <a:rPr lang="en-US" dirty="0" smtClean="0">
                <a:solidFill>
                  <a:srgbClr val="FF0000"/>
                </a:solidFill>
              </a:rPr>
              <a:t>Blank verse</a:t>
            </a:r>
            <a:r>
              <a:rPr lang="en-US" dirty="0" smtClean="0"/>
              <a:t>: Blank verse is poetry written in regular metrical but unrhymed lines. Blank verse is mostly written in iambic pentameter. Blank verse is also known as unrhymed iambic pentameter. This type of verse contains a consistent meter with 10 syllables in each line. The unstressed syllables are followed by stressed ones; therefore, it contains five stressed syllables.</a:t>
            </a:r>
            <a:endParaRPr lang="en-US" dirty="0"/>
          </a:p>
        </p:txBody>
      </p:sp>
    </p:spTree>
    <p:extLst>
      <p:ext uri="{BB962C8B-B14F-4D97-AF65-F5344CB8AC3E}">
        <p14:creationId xmlns:p14="http://schemas.microsoft.com/office/powerpoint/2010/main" val="352811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0000"/>
                </a:solidFill>
              </a:rPr>
              <a:t>Blank verse </a:t>
            </a:r>
            <a:r>
              <a:rPr lang="en-US" dirty="0" smtClean="0"/>
              <a:t>is said to be one of the most common and influential forms in English poetry. It is appeared in the sixteenth century and has been famously employed by poets and many of the English poems have been written in this style. Henry Howard, Earl of Surrey, is considered as the first </a:t>
            </a:r>
            <a:r>
              <a:rPr lang="en-US" dirty="0" smtClean="0"/>
              <a:t>poets </a:t>
            </a:r>
            <a:r>
              <a:rPr lang="en-US" dirty="0" smtClean="0"/>
              <a:t>to use blank verse in English literature. </a:t>
            </a:r>
            <a:endParaRPr lang="en-US" dirty="0"/>
          </a:p>
        </p:txBody>
      </p:sp>
    </p:spTree>
    <p:extLst>
      <p:ext uri="{BB962C8B-B14F-4D97-AF65-F5344CB8AC3E}">
        <p14:creationId xmlns:p14="http://schemas.microsoft.com/office/powerpoint/2010/main" val="9086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r>
              <a:rPr lang="en-US" b="1" dirty="0"/>
              <a:t>Some</a:t>
            </a:r>
            <a:r>
              <a:rPr lang="en-US" dirty="0"/>
              <a:t>thing there </a:t>
            </a:r>
            <a:r>
              <a:rPr lang="en-US" b="1" dirty="0"/>
              <a:t>is</a:t>
            </a:r>
            <a:r>
              <a:rPr lang="en-US" dirty="0"/>
              <a:t> that </a:t>
            </a:r>
            <a:r>
              <a:rPr lang="en-US" b="1" dirty="0"/>
              <a:t>does</a:t>
            </a:r>
            <a:r>
              <a:rPr lang="en-US" dirty="0"/>
              <a:t>n’t </a:t>
            </a:r>
            <a:r>
              <a:rPr lang="en-US" b="1" dirty="0"/>
              <a:t>love</a:t>
            </a:r>
            <a:r>
              <a:rPr lang="en-US" dirty="0"/>
              <a:t> a </a:t>
            </a:r>
            <a:r>
              <a:rPr lang="en-US" b="1" dirty="0"/>
              <a:t>wall</a:t>
            </a:r>
            <a:r>
              <a:rPr lang="en-US" dirty="0" smtClean="0"/>
              <a:t>.</a:t>
            </a:r>
          </a:p>
          <a:p>
            <a:pPr marL="0" indent="0">
              <a:buNone/>
            </a:pPr>
            <a:r>
              <a:rPr lang="en-US" dirty="0"/>
              <a:t/>
            </a:r>
            <a:br>
              <a:rPr lang="en-US" dirty="0"/>
            </a:br>
            <a:r>
              <a:rPr lang="en-US" dirty="0"/>
              <a:t>That </a:t>
            </a:r>
            <a:r>
              <a:rPr lang="en-US" b="1" dirty="0"/>
              <a:t>sends</a:t>
            </a:r>
            <a:r>
              <a:rPr lang="en-US" dirty="0"/>
              <a:t> the </a:t>
            </a:r>
            <a:r>
              <a:rPr lang="en-US" b="1" dirty="0"/>
              <a:t>fro</a:t>
            </a:r>
            <a:r>
              <a:rPr lang="en-US" dirty="0"/>
              <a:t>zen-</a:t>
            </a:r>
            <a:r>
              <a:rPr lang="en-US" b="1" dirty="0"/>
              <a:t>ground</a:t>
            </a:r>
            <a:r>
              <a:rPr lang="en-US" dirty="0"/>
              <a:t>-swell </a:t>
            </a:r>
            <a:r>
              <a:rPr lang="en-US" b="1" dirty="0"/>
              <a:t>un</a:t>
            </a:r>
            <a:r>
              <a:rPr lang="en-US" dirty="0"/>
              <a:t>der </a:t>
            </a:r>
            <a:r>
              <a:rPr lang="en-US" b="1" dirty="0"/>
              <a:t>it</a:t>
            </a:r>
            <a:r>
              <a:rPr lang="en-US" dirty="0" smtClean="0"/>
              <a:t>,</a:t>
            </a:r>
          </a:p>
          <a:p>
            <a:pPr marL="0" indent="0">
              <a:buNone/>
            </a:pPr>
            <a:r>
              <a:rPr lang="en-US" dirty="0"/>
              <a:t/>
            </a:r>
            <a:br>
              <a:rPr lang="en-US" dirty="0"/>
            </a:br>
            <a:r>
              <a:rPr lang="en-US" dirty="0"/>
              <a:t>And </a:t>
            </a:r>
            <a:r>
              <a:rPr lang="en-US" b="1" dirty="0"/>
              <a:t>spills</a:t>
            </a:r>
            <a:r>
              <a:rPr lang="en-US" dirty="0"/>
              <a:t> the </a:t>
            </a:r>
            <a:r>
              <a:rPr lang="en-US" b="1" dirty="0"/>
              <a:t>up</a:t>
            </a:r>
            <a:r>
              <a:rPr lang="en-US" dirty="0"/>
              <a:t>per </a:t>
            </a:r>
            <a:r>
              <a:rPr lang="en-US" b="1" dirty="0"/>
              <a:t>boul</a:t>
            </a:r>
            <a:r>
              <a:rPr lang="en-US" dirty="0"/>
              <a:t>ders </a:t>
            </a:r>
            <a:r>
              <a:rPr lang="en-US" b="1" dirty="0"/>
              <a:t>in</a:t>
            </a:r>
            <a:r>
              <a:rPr lang="en-US" dirty="0"/>
              <a:t> the </a:t>
            </a:r>
            <a:r>
              <a:rPr lang="en-US" b="1" dirty="0"/>
              <a:t>sun</a:t>
            </a:r>
            <a:r>
              <a:rPr lang="en-US" dirty="0"/>
              <a:t>;</a:t>
            </a:r>
            <a:endParaRPr lang="en-US" b="1" dirty="0"/>
          </a:p>
        </p:txBody>
      </p:sp>
    </p:spTree>
    <p:extLst>
      <p:ext uri="{BB962C8B-B14F-4D97-AF65-F5344CB8AC3E}">
        <p14:creationId xmlns:p14="http://schemas.microsoft.com/office/powerpoint/2010/main" val="126600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u="sng" dirty="0" smtClean="0">
                <a:solidFill>
                  <a:srgbClr val="FF0000"/>
                </a:solidFill>
              </a:rPr>
              <a:t>Free verse</a:t>
            </a:r>
            <a:r>
              <a:rPr lang="en-US" dirty="0" smtClean="0"/>
              <a:t>: Free verse is a form of poetry that does not use a consistent meter, rhyme or any other pattern. Although it is devoid of regular rhyme, rhythm or 5 meter, it still provides artistic expressions. It tends to follow the rhythm of natural speech. Since it does not follow set rules, the poet can give any shape to a poem.</a:t>
            </a:r>
            <a:endParaRPr lang="en-US" dirty="0"/>
          </a:p>
        </p:txBody>
      </p:sp>
    </p:spTree>
    <p:extLst>
      <p:ext uri="{BB962C8B-B14F-4D97-AF65-F5344CB8AC3E}">
        <p14:creationId xmlns:p14="http://schemas.microsoft.com/office/powerpoint/2010/main" val="407970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0000"/>
                </a:solidFill>
              </a:rPr>
              <a:t>Free verse</a:t>
            </a:r>
            <a:r>
              <a:rPr lang="en-US" dirty="0" smtClean="0"/>
              <a:t> also gives a greater freedom for poets to choose words without bothering about the rhyme and rhythm. It is commonly used in contemporary poetry. Free verse poetry has been popular from the nineteenth century onward</a:t>
            </a:r>
            <a:endParaRPr lang="en-US" dirty="0"/>
          </a:p>
        </p:txBody>
      </p:sp>
    </p:spTree>
    <p:extLst>
      <p:ext uri="{BB962C8B-B14F-4D97-AF65-F5344CB8AC3E}">
        <p14:creationId xmlns:p14="http://schemas.microsoft.com/office/powerpoint/2010/main" val="166402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b="1" dirty="0"/>
              <a:t>"After the Sea-Ship" </a:t>
            </a:r>
            <a:r>
              <a:rPr lang="en-US" sz="2800" dirty="0"/>
              <a:t>by Walt </a:t>
            </a:r>
            <a:r>
              <a:rPr lang="en-US" sz="2800" dirty="0" smtClean="0"/>
              <a:t>Whitman</a:t>
            </a:r>
          </a:p>
          <a:p>
            <a:pPr marL="0" indent="0" algn="ctr">
              <a:buNone/>
            </a:pPr>
            <a:endParaRPr lang="en-US" sz="2800" dirty="0"/>
          </a:p>
          <a:p>
            <a:pPr marL="0" indent="0">
              <a:buNone/>
            </a:pPr>
            <a:r>
              <a:rPr lang="en-US" sz="2000" dirty="0"/>
              <a:t>After the Sea-Ship-after the whistling winds;</a:t>
            </a:r>
          </a:p>
          <a:p>
            <a:pPr marL="0" indent="0">
              <a:buNone/>
            </a:pPr>
            <a:r>
              <a:rPr lang="en-US" sz="2000" dirty="0"/>
              <a:t>After the white-gray sails, taut to their spars and ropes,</a:t>
            </a:r>
          </a:p>
          <a:p>
            <a:pPr marL="0" indent="0">
              <a:buNone/>
            </a:pPr>
            <a:r>
              <a:rPr lang="en-US" sz="2000" dirty="0"/>
              <a:t>Below, a myriad, myriad waves, hastening, lifting up their necks,</a:t>
            </a:r>
          </a:p>
          <a:p>
            <a:pPr marL="0" indent="0">
              <a:buNone/>
            </a:pPr>
            <a:r>
              <a:rPr lang="en-US" sz="2000" dirty="0"/>
              <a:t>Tending in ceaseless flow toward the track of the ship:</a:t>
            </a:r>
          </a:p>
          <a:p>
            <a:pPr marL="0" indent="0">
              <a:buNone/>
            </a:pPr>
            <a:r>
              <a:rPr lang="en-US" sz="2000" dirty="0"/>
              <a:t>Waves of the ocean, bubbling and gurgling, blithely prying,</a:t>
            </a:r>
          </a:p>
          <a:p>
            <a:pPr marL="0" indent="0">
              <a:buNone/>
            </a:pPr>
            <a:r>
              <a:rPr lang="en-US" sz="2000" dirty="0"/>
              <a:t>Waves, undulating waves-liquid, uneven, emulous waves,</a:t>
            </a:r>
          </a:p>
          <a:p>
            <a:pPr marL="0" indent="0">
              <a:buNone/>
            </a:pPr>
            <a:r>
              <a:rPr lang="en-US" sz="2000" dirty="0"/>
              <a:t>Toward that whirling current, laughing and buoyant, with curves,</a:t>
            </a:r>
          </a:p>
          <a:p>
            <a:pPr marL="0" indent="0">
              <a:buNone/>
            </a:pPr>
            <a:r>
              <a:rPr lang="en-US" sz="2000" dirty="0"/>
              <a:t>Where the great Vessel, sailing and tacking, displaced the surface;</a:t>
            </a:r>
          </a:p>
          <a:p>
            <a:pPr marL="0" indent="0">
              <a:buNone/>
            </a:pPr>
            <a:endParaRPr lang="en-US" sz="2000" dirty="0"/>
          </a:p>
        </p:txBody>
      </p:sp>
    </p:spTree>
    <p:extLst>
      <p:ext uri="{BB962C8B-B14F-4D97-AF65-F5344CB8AC3E}">
        <p14:creationId xmlns:p14="http://schemas.microsoft.com/office/powerpoint/2010/main" val="102078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TYPES OF POETRY AND THEIR CHARACTERISTICS</a:t>
            </a:r>
            <a:endParaRPr lang="en-US" sz="2800" dirty="0"/>
          </a:p>
        </p:txBody>
      </p:sp>
      <p:sp>
        <p:nvSpPr>
          <p:cNvPr id="3" name="Content Placeholder 2"/>
          <p:cNvSpPr>
            <a:spLocks noGrp="1"/>
          </p:cNvSpPr>
          <p:nvPr>
            <p:ph idx="1"/>
          </p:nvPr>
        </p:nvSpPr>
        <p:spPr/>
        <p:txBody>
          <a:bodyPr/>
          <a:lstStyle/>
          <a:p>
            <a:pPr marL="0" indent="0">
              <a:buNone/>
            </a:pPr>
            <a:r>
              <a:rPr lang="en-US" dirty="0" smtClean="0"/>
              <a:t>1- </a:t>
            </a:r>
            <a:r>
              <a:rPr lang="en-US" dirty="0" smtClean="0">
                <a:solidFill>
                  <a:srgbClr val="FF0000"/>
                </a:solidFill>
              </a:rPr>
              <a:t>Narrative</a:t>
            </a:r>
          </a:p>
          <a:p>
            <a:pPr marL="0" indent="0">
              <a:buNone/>
            </a:pPr>
            <a:r>
              <a:rPr lang="en-US" dirty="0" smtClean="0"/>
              <a:t> As its name implies, narrative poetry is concerned with storytelling. Just as in a prose story, a narrative poem most likely follow the conventions of plot including elements such as conflict, rising action, climax, resolution etc.</a:t>
            </a:r>
            <a:endParaRPr lang="en-US" dirty="0"/>
          </a:p>
        </p:txBody>
      </p:sp>
    </p:spTree>
    <p:extLst>
      <p:ext uri="{BB962C8B-B14F-4D97-AF65-F5344CB8AC3E}">
        <p14:creationId xmlns:p14="http://schemas.microsoft.com/office/powerpoint/2010/main" val="3220830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a:t>"Son," said my mother,</a:t>
            </a:r>
          </a:p>
          <a:p>
            <a:r>
              <a:rPr lang="en-US" dirty="0"/>
              <a:t>When I was knee-high,</a:t>
            </a:r>
          </a:p>
          <a:p>
            <a:r>
              <a:rPr lang="en-US" dirty="0"/>
              <a:t>"You've need of clothes to cover you,</a:t>
            </a:r>
          </a:p>
          <a:p>
            <a:r>
              <a:rPr lang="en-US" dirty="0"/>
              <a:t>And not a rag have I.</a:t>
            </a:r>
          </a:p>
          <a:p>
            <a:r>
              <a:rPr lang="en-US" dirty="0"/>
              <a:t>"There's nothing in the house</a:t>
            </a:r>
          </a:p>
          <a:p>
            <a:r>
              <a:rPr lang="en-US" dirty="0"/>
              <a:t>To make a boy breeches,</a:t>
            </a:r>
          </a:p>
          <a:p>
            <a:r>
              <a:rPr lang="en-US" dirty="0"/>
              <a:t>Nor shears to cut a cloth with</a:t>
            </a:r>
          </a:p>
          <a:p>
            <a:r>
              <a:rPr lang="en-US" dirty="0"/>
              <a:t>Nor thread to take stitches.</a:t>
            </a:r>
          </a:p>
          <a:p>
            <a:r>
              <a:rPr lang="en-US" dirty="0"/>
              <a:t>"There's nothing in the house</a:t>
            </a:r>
          </a:p>
          <a:p>
            <a:r>
              <a:rPr lang="en-US" dirty="0"/>
              <a:t>But a loaf-end of rye,</a:t>
            </a:r>
          </a:p>
          <a:p>
            <a:endParaRPr lang="en-US" dirty="0"/>
          </a:p>
        </p:txBody>
      </p:sp>
    </p:spTree>
    <p:extLst>
      <p:ext uri="{BB962C8B-B14F-4D97-AF65-F5344CB8AC3E}">
        <p14:creationId xmlns:p14="http://schemas.microsoft.com/office/powerpoint/2010/main" val="462990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734</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FORMS OF ENGLISH POETRY:</vt:lpstr>
      <vt:lpstr>PowerPoint Presentation</vt:lpstr>
      <vt:lpstr>PowerPoint Presentation</vt:lpstr>
      <vt:lpstr>EXAMPLE</vt:lpstr>
      <vt:lpstr>PowerPoint Presentation</vt:lpstr>
      <vt:lpstr>PowerPoint Presentation</vt:lpstr>
      <vt:lpstr>EXAMPLE</vt:lpstr>
      <vt:lpstr>TYPES OF POETRY AND THEIR CHARACTERISTICS</vt:lpstr>
      <vt:lpstr>EXAMPLE</vt:lpstr>
      <vt:lpstr>PowerPoint Presentation</vt:lpstr>
      <vt:lpstr>EXAMPLE</vt:lpstr>
      <vt:lpstr>PowerPoint Presentation</vt:lpstr>
      <vt:lpstr>The main features of epic poetry</vt:lpstr>
      <vt:lpstr>EXAMPLE</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FORMS OF ENGLISH POETRY:</dc:title>
  <dc:creator>Maher</dc:creator>
  <cp:lastModifiedBy>Maher</cp:lastModifiedBy>
  <cp:revision>6</cp:revision>
  <dcterms:created xsi:type="dcterms:W3CDTF">2021-05-26T10:50:45Z</dcterms:created>
  <dcterms:modified xsi:type="dcterms:W3CDTF">2021-05-26T17:20:11Z</dcterms:modified>
</cp:coreProperties>
</file>