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10"/>
  </p:notesMasterIdLst>
  <p:sldIdLst>
    <p:sldId id="257" r:id="rId2"/>
    <p:sldId id="258" r:id="rId3"/>
    <p:sldId id="268" r:id="rId4"/>
    <p:sldId id="259" r:id="rId5"/>
    <p:sldId id="262" r:id="rId6"/>
    <p:sldId id="263" r:id="rId7"/>
    <p:sldId id="264" r:id="rId8"/>
    <p:sldId id="266"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90" d="100"/>
          <a:sy n="90" d="100"/>
        </p:scale>
        <p:origin x="-12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344C856-2F35-49F9-8046-C3B752B96BD4}" type="datetimeFigureOut">
              <a:rPr lang="ar-IQ" smtClean="0"/>
              <a:pPr/>
              <a:t>08/04/1444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6593F52-3C47-4FAE-A77F-C1AA238222A2}" type="slidenum">
              <a:rPr lang="ar-IQ" smtClean="0"/>
              <a:pPr/>
              <a:t>‹#›</a:t>
            </a:fld>
            <a:endParaRPr lang="ar-IQ"/>
          </a:p>
        </p:txBody>
      </p:sp>
    </p:spTree>
    <p:extLst>
      <p:ext uri="{BB962C8B-B14F-4D97-AF65-F5344CB8AC3E}">
        <p14:creationId xmlns:p14="http://schemas.microsoft.com/office/powerpoint/2010/main" val="32697953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Grammar and word choice are important for </a:t>
            </a:r>
            <a:r>
              <a:rPr lang="en-US" i="1" smtClean="0"/>
              <a:t>all</a:t>
            </a:r>
            <a:r>
              <a:rPr lang="en-US" smtClean="0"/>
              <a:t> your classes, not just English. </a:t>
            </a:r>
          </a:p>
          <a:p>
            <a:pPr eaLnBrk="1" hangingPunct="1"/>
            <a:endParaRPr lang="en-US"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6FA534E-48BB-4BA7-8DE4-25EC81235730}" type="slidenum">
              <a:rPr lang="en-US" smtClean="0"/>
              <a:pPr>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dirty="0" smtClean="0"/>
              <a:t>esting</a:t>
            </a:r>
            <a:endParaRPr lang="ar-IQ" dirty="0"/>
          </a:p>
        </p:txBody>
      </p:sp>
      <p:sp>
        <p:nvSpPr>
          <p:cNvPr id="4" name="عنصر نائب لرقم الشريحة 3"/>
          <p:cNvSpPr>
            <a:spLocks noGrp="1"/>
          </p:cNvSpPr>
          <p:nvPr>
            <p:ph type="sldNum" sz="quarter" idx="10"/>
          </p:nvPr>
        </p:nvSpPr>
        <p:spPr/>
        <p:txBody>
          <a:bodyPr/>
          <a:lstStyle/>
          <a:p>
            <a:fld id="{A6593F52-3C47-4FAE-A77F-C1AA238222A2}" type="slidenum">
              <a:rPr lang="ar-IQ" smtClean="0"/>
              <a:pPr/>
              <a:t>2</a:t>
            </a:fld>
            <a:endParaRPr lang="ar-IQ"/>
          </a:p>
        </p:txBody>
      </p:sp>
    </p:spTree>
    <p:extLst>
      <p:ext uri="{BB962C8B-B14F-4D97-AF65-F5344CB8AC3E}">
        <p14:creationId xmlns:p14="http://schemas.microsoft.com/office/powerpoint/2010/main" val="43014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dirty="0" smtClean="0"/>
              <a:t>esting</a:t>
            </a:r>
            <a:endParaRPr lang="ar-IQ" dirty="0"/>
          </a:p>
        </p:txBody>
      </p:sp>
      <p:sp>
        <p:nvSpPr>
          <p:cNvPr id="4" name="عنصر نائب لرقم الشريحة 3"/>
          <p:cNvSpPr>
            <a:spLocks noGrp="1"/>
          </p:cNvSpPr>
          <p:nvPr>
            <p:ph type="sldNum" sz="quarter" idx="10"/>
          </p:nvPr>
        </p:nvSpPr>
        <p:spPr/>
        <p:txBody>
          <a:bodyPr/>
          <a:lstStyle/>
          <a:p>
            <a:fld id="{A6593F52-3C47-4FAE-A77F-C1AA238222A2}" type="slidenum">
              <a:rPr lang="ar-IQ" smtClean="0"/>
              <a:pPr/>
              <a:t>3</a:t>
            </a:fld>
            <a:endParaRPr lang="ar-IQ"/>
          </a:p>
        </p:txBody>
      </p:sp>
    </p:spTree>
    <p:extLst>
      <p:ext uri="{BB962C8B-B14F-4D97-AF65-F5344CB8AC3E}">
        <p14:creationId xmlns:p14="http://schemas.microsoft.com/office/powerpoint/2010/main" val="43014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A6593F52-3C47-4FAE-A77F-C1AA238222A2}" type="slidenum">
              <a:rPr lang="ar-IQ" smtClean="0"/>
              <a:pPr/>
              <a:t>4</a:t>
            </a:fld>
            <a:endParaRPr lang="ar-IQ"/>
          </a:p>
        </p:txBody>
      </p:sp>
    </p:spTree>
    <p:extLst>
      <p:ext uri="{BB962C8B-B14F-4D97-AF65-F5344CB8AC3E}">
        <p14:creationId xmlns:p14="http://schemas.microsoft.com/office/powerpoint/2010/main" val="2996804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A6593F52-3C47-4FAE-A77F-C1AA238222A2}" type="slidenum">
              <a:rPr lang="ar-IQ" smtClean="0"/>
              <a:pPr/>
              <a:t>5</a:t>
            </a:fld>
            <a:endParaRPr lang="ar-IQ"/>
          </a:p>
        </p:txBody>
      </p:sp>
    </p:spTree>
    <p:extLst>
      <p:ext uri="{BB962C8B-B14F-4D97-AF65-F5344CB8AC3E}">
        <p14:creationId xmlns:p14="http://schemas.microsoft.com/office/powerpoint/2010/main" val="2996804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A6593F52-3C47-4FAE-A77F-C1AA238222A2}" type="slidenum">
              <a:rPr lang="ar-IQ" smtClean="0"/>
              <a:pPr/>
              <a:t>6</a:t>
            </a:fld>
            <a:endParaRPr lang="ar-IQ"/>
          </a:p>
        </p:txBody>
      </p:sp>
    </p:spTree>
    <p:extLst>
      <p:ext uri="{BB962C8B-B14F-4D97-AF65-F5344CB8AC3E}">
        <p14:creationId xmlns:p14="http://schemas.microsoft.com/office/powerpoint/2010/main" val="2996804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A6593F52-3C47-4FAE-A77F-C1AA238222A2}" type="slidenum">
              <a:rPr lang="ar-IQ" smtClean="0"/>
              <a:pPr/>
              <a:t>7</a:t>
            </a:fld>
            <a:endParaRPr lang="ar-IQ"/>
          </a:p>
        </p:txBody>
      </p:sp>
    </p:spTree>
    <p:extLst>
      <p:ext uri="{BB962C8B-B14F-4D97-AF65-F5344CB8AC3E}">
        <p14:creationId xmlns:p14="http://schemas.microsoft.com/office/powerpoint/2010/main" val="2996804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A6593F52-3C47-4FAE-A77F-C1AA238222A2}" type="slidenum">
              <a:rPr lang="ar-IQ" smtClean="0"/>
              <a:pPr/>
              <a:t>8</a:t>
            </a:fld>
            <a:endParaRPr lang="ar-IQ"/>
          </a:p>
        </p:txBody>
      </p:sp>
    </p:spTree>
    <p:extLst>
      <p:ext uri="{BB962C8B-B14F-4D97-AF65-F5344CB8AC3E}">
        <p14:creationId xmlns:p14="http://schemas.microsoft.com/office/powerpoint/2010/main" val="2996804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F621F1FD-1032-4E38-A471-9B7AF2622D51}" type="datetimeFigureOut">
              <a:rPr lang="ar-IQ" smtClean="0"/>
              <a:pPr/>
              <a:t>08/04/1444</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987DB466-1BC4-4BCF-81EF-1CC73A7C2AA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621F1FD-1032-4E38-A471-9B7AF2622D51}" type="datetimeFigureOut">
              <a:rPr lang="ar-IQ" smtClean="0"/>
              <a:pPr/>
              <a:t>08/04/1444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87DB466-1BC4-4BCF-81EF-1CC73A7C2AA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621F1FD-1032-4E38-A471-9B7AF2622D51}" type="datetimeFigureOut">
              <a:rPr lang="ar-IQ" smtClean="0"/>
              <a:pPr/>
              <a:t>08/04/1444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87DB466-1BC4-4BCF-81EF-1CC73A7C2AA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621F1FD-1032-4E38-A471-9B7AF2622D51}" type="datetimeFigureOut">
              <a:rPr lang="ar-IQ" smtClean="0"/>
              <a:pPr/>
              <a:t>08/04/1444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87DB466-1BC4-4BCF-81EF-1CC73A7C2AA8}"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621F1FD-1032-4E38-A471-9B7AF2622D51}" type="datetimeFigureOut">
              <a:rPr lang="ar-IQ" smtClean="0"/>
              <a:pPr/>
              <a:t>08/04/1444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87DB466-1BC4-4BCF-81EF-1CC73A7C2AA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F621F1FD-1032-4E38-A471-9B7AF2622D51}" type="datetimeFigureOut">
              <a:rPr lang="ar-IQ" smtClean="0"/>
              <a:pPr/>
              <a:t>08/04/1444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87DB466-1BC4-4BCF-81EF-1CC73A7C2AA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F621F1FD-1032-4E38-A471-9B7AF2622D51}" type="datetimeFigureOut">
              <a:rPr lang="ar-IQ" smtClean="0"/>
              <a:pPr/>
              <a:t>08/04/1444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87DB466-1BC4-4BCF-81EF-1CC73A7C2AA8}"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F621F1FD-1032-4E38-A471-9B7AF2622D51}" type="datetimeFigureOut">
              <a:rPr lang="ar-IQ" smtClean="0"/>
              <a:pPr/>
              <a:t>08/04/1444</a:t>
            </a:fld>
            <a:endParaRPr lang="ar-IQ"/>
          </a:p>
        </p:txBody>
      </p:sp>
      <p:sp>
        <p:nvSpPr>
          <p:cNvPr id="8" name="عنصر نائب لرقم الشريحة 7"/>
          <p:cNvSpPr>
            <a:spLocks noGrp="1"/>
          </p:cNvSpPr>
          <p:nvPr>
            <p:ph type="sldNum" sz="quarter" idx="11"/>
          </p:nvPr>
        </p:nvSpPr>
        <p:spPr/>
        <p:txBody>
          <a:bodyPr/>
          <a:lstStyle/>
          <a:p>
            <a:fld id="{987DB466-1BC4-4BCF-81EF-1CC73A7C2AA8}" type="slidenum">
              <a:rPr lang="ar-IQ" smtClean="0"/>
              <a:pPr/>
              <a:t>‹#›</a:t>
            </a:fld>
            <a:endParaRPr lang="ar-IQ"/>
          </a:p>
        </p:txBody>
      </p:sp>
      <p:sp>
        <p:nvSpPr>
          <p:cNvPr id="9" name="عنصر نائب للتذييل 8"/>
          <p:cNvSpPr>
            <a:spLocks noGrp="1"/>
          </p:cNvSpPr>
          <p:nvPr>
            <p:ph type="ftr" sz="quarter" idx="12"/>
          </p:nvPr>
        </p:nvSpPr>
        <p:spPr/>
        <p:txBody>
          <a:bodyPr/>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621F1FD-1032-4E38-A471-9B7AF2622D51}" type="datetimeFigureOut">
              <a:rPr lang="ar-IQ" smtClean="0"/>
              <a:pPr/>
              <a:t>08/04/1444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87DB466-1BC4-4BCF-81EF-1CC73A7C2AA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F621F1FD-1032-4E38-A471-9B7AF2622D51}" type="datetimeFigureOut">
              <a:rPr lang="ar-IQ" smtClean="0"/>
              <a:pPr/>
              <a:t>08/04/1444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156448" y="6422064"/>
            <a:ext cx="762000" cy="365125"/>
          </a:xfrm>
        </p:spPr>
        <p:txBody>
          <a:bodyPr/>
          <a:lstStyle/>
          <a:p>
            <a:fld id="{987DB466-1BC4-4BCF-81EF-1CC73A7C2AA8}"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F621F1FD-1032-4E38-A471-9B7AF2622D51}" type="datetimeFigureOut">
              <a:rPr lang="ar-IQ" smtClean="0"/>
              <a:pPr/>
              <a:t>08/04/1444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87DB466-1BC4-4BCF-81EF-1CC73A7C2AA8}"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621F1FD-1032-4E38-A471-9B7AF2622D51}" type="datetimeFigureOut">
              <a:rPr lang="ar-IQ" smtClean="0"/>
              <a:pPr/>
              <a:t>08/04/1444</a:t>
            </a:fld>
            <a:endParaRPr lang="ar-IQ"/>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IQ"/>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87DB466-1BC4-4BCF-81EF-1CC73A7C2AA8}"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5943600"/>
            <a:ext cx="9144000" cy="914400"/>
            <a:chOff x="0" y="5943600"/>
            <a:chExt cx="9144000" cy="914400"/>
          </a:xfrm>
        </p:grpSpPr>
        <p:sp>
          <p:nvSpPr>
            <p:cNvPr id="8" name="Rectangle 7"/>
            <p:cNvSpPr/>
            <p:nvPr/>
          </p:nvSpPr>
          <p:spPr>
            <a:xfrm>
              <a:off x="0" y="5943600"/>
              <a:ext cx="9144000" cy="9144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9" name="Rectangle 8"/>
            <p:cNvSpPr/>
            <p:nvPr/>
          </p:nvSpPr>
          <p:spPr>
            <a:xfrm>
              <a:off x="0" y="6172200"/>
              <a:ext cx="91440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grpSp>
      <p:sp>
        <p:nvSpPr>
          <p:cNvPr id="2051" name="Title 3"/>
          <p:cNvSpPr>
            <a:spLocks noGrp="1"/>
          </p:cNvSpPr>
          <p:nvPr>
            <p:ph type="title"/>
          </p:nvPr>
        </p:nvSpPr>
        <p:spPr>
          <a:xfrm>
            <a:off x="0" y="2362200"/>
            <a:ext cx="9144000" cy="1295400"/>
          </a:xfrm>
          <a:extLst/>
        </p:spPr>
        <p:txBody>
          <a:bodyPr>
            <a:normAutofit fontScale="90000"/>
          </a:bodyPr>
          <a:lstStyle/>
          <a:p>
            <a:pPr algn="ctr" eaLnBrk="1" fontAlgn="auto" hangingPunct="1">
              <a:spcAft>
                <a:spcPts val="0"/>
              </a:spcAft>
              <a:defRPr/>
            </a:pPr>
            <a:r>
              <a:rPr lang="en-US" sz="4400" dirty="0" smtClean="0">
                <a:solidFill>
                  <a:srgbClr val="FF0000"/>
                </a:solidFill>
                <a:latin typeface="Cambria" pitchFamily="18" charset="0"/>
              </a:rPr>
              <a:t>Presented by </a:t>
            </a:r>
            <a:r>
              <a:rPr lang="en-US" sz="4400" dirty="0" smtClean="0">
                <a:latin typeface="Cambria" pitchFamily="18" charset="0"/>
              </a:rPr>
              <a:t/>
            </a:r>
            <a:br>
              <a:rPr lang="en-US" sz="4400" dirty="0" smtClean="0">
                <a:latin typeface="Cambria" pitchFamily="18" charset="0"/>
              </a:rPr>
            </a:br>
            <a:r>
              <a:rPr lang="en-US" sz="4000" b="1" dirty="0" smtClean="0"/>
              <a:t> </a:t>
            </a:r>
            <a:r>
              <a:rPr lang="en-US" sz="4000" b="1" dirty="0" smtClean="0">
                <a:solidFill>
                  <a:srgbClr val="FFC000"/>
                </a:solidFill>
              </a:rPr>
              <a:t>Assistant Prof. Omar </a:t>
            </a:r>
            <a:r>
              <a:rPr lang="en-US" sz="4000" b="1" dirty="0" err="1" smtClean="0">
                <a:solidFill>
                  <a:srgbClr val="FFC000"/>
                </a:solidFill>
              </a:rPr>
              <a:t>Nesrallah</a:t>
            </a:r>
            <a:r>
              <a:rPr lang="en-US" sz="4000" b="1" dirty="0" smtClean="0">
                <a:solidFill>
                  <a:srgbClr val="FFC000"/>
                </a:solidFill>
              </a:rPr>
              <a:t> </a:t>
            </a:r>
            <a:endParaRPr lang="en-US" sz="4400" dirty="0" smtClean="0">
              <a:solidFill>
                <a:srgbClr val="FFC000"/>
              </a:solidFill>
              <a:latin typeface="Cambria" pitchFamily="18" charset="0"/>
            </a:endParaRPr>
          </a:p>
        </p:txBody>
      </p:sp>
      <p:pic>
        <p:nvPicPr>
          <p:cNvPr id="5126" name="Picture 4"/>
          <p:cNvPicPr>
            <a:picLocks noChangeAspect="1" noChangeArrowheads="1"/>
          </p:cNvPicPr>
          <p:nvPr/>
        </p:nvPicPr>
        <p:blipFill>
          <a:blip r:embed="rId4" cstate="print">
            <a:clrChange>
              <a:clrFrom>
                <a:srgbClr val="FFFEFF"/>
              </a:clrFrom>
              <a:clrTo>
                <a:srgbClr val="FFFEFF">
                  <a:alpha val="0"/>
                </a:srgbClr>
              </a:clrTo>
            </a:clrChange>
          </a:blip>
          <a:srcRect/>
          <a:stretch>
            <a:fillRect/>
          </a:stretch>
        </p:blipFill>
        <p:spPr bwMode="auto">
          <a:xfrm>
            <a:off x="8305800" y="609600"/>
            <a:ext cx="617538" cy="687388"/>
          </a:xfrm>
          <a:prstGeom prst="rect">
            <a:avLst/>
          </a:prstGeom>
          <a:noFill/>
          <a:ln w="9525">
            <a:noFill/>
            <a:miter lim="800000"/>
            <a:headEnd/>
            <a:tailEnd/>
          </a:ln>
        </p:spPr>
      </p:pic>
      <p:sp>
        <p:nvSpPr>
          <p:cNvPr id="5127" name="TextBox 12"/>
          <p:cNvSpPr txBox="1">
            <a:spLocks noChangeArrowheads="1"/>
          </p:cNvSpPr>
          <p:nvPr/>
        </p:nvSpPr>
        <p:spPr bwMode="auto">
          <a:xfrm>
            <a:off x="0" y="3733800"/>
            <a:ext cx="9144000" cy="1754188"/>
          </a:xfrm>
          <a:prstGeom prst="rect">
            <a:avLst/>
          </a:prstGeom>
          <a:noFill/>
          <a:ln w="9525">
            <a:noFill/>
            <a:miter lim="800000"/>
            <a:headEnd/>
            <a:tailEnd/>
          </a:ln>
        </p:spPr>
        <p:txBody>
          <a:bodyPr>
            <a:spAutoFit/>
          </a:bodyPr>
          <a:lstStyle/>
          <a:p>
            <a:pPr algn="ctr" rtl="0"/>
            <a:r>
              <a:rPr lang="en-US" sz="3600" dirty="0">
                <a:latin typeface="Cambria" pitchFamily="18" charset="0"/>
              </a:rPr>
              <a:t>College of Basic Education,</a:t>
            </a:r>
          </a:p>
          <a:p>
            <a:pPr algn="ctr" rtl="0"/>
            <a:r>
              <a:rPr lang="en-US" sz="3600" dirty="0">
                <a:latin typeface="Cambria" pitchFamily="18" charset="0"/>
              </a:rPr>
              <a:t>University of </a:t>
            </a:r>
            <a:r>
              <a:rPr lang="en-US" sz="3600" dirty="0" err="1">
                <a:latin typeface="Cambria" pitchFamily="18" charset="0"/>
              </a:rPr>
              <a:t>Diyala</a:t>
            </a:r>
            <a:r>
              <a:rPr lang="en-US" sz="3600" dirty="0">
                <a:latin typeface="Cambria" pitchFamily="18" charset="0"/>
              </a:rPr>
              <a:t> </a:t>
            </a:r>
          </a:p>
          <a:p>
            <a:pPr algn="ctr" rtl="0"/>
            <a:r>
              <a:rPr lang="en-US" sz="3600" dirty="0" smtClean="0">
                <a:latin typeface="Cambria" pitchFamily="18" charset="0"/>
              </a:rPr>
              <a:t>2018 </a:t>
            </a:r>
            <a:r>
              <a:rPr lang="en-US" sz="3600" dirty="0">
                <a:latin typeface="Cambria" pitchFamily="18" charset="0"/>
              </a:rPr>
              <a:t>- </a:t>
            </a:r>
            <a:r>
              <a:rPr lang="en-US" sz="3600" dirty="0" smtClean="0">
                <a:latin typeface="Cambria" pitchFamily="18" charset="0"/>
              </a:rPr>
              <a:t>2019</a:t>
            </a:r>
            <a:endParaRPr lang="en-US" sz="3600" dirty="0">
              <a:latin typeface="Cambria" pitchFamily="18" charset="0"/>
            </a:endParaRPr>
          </a:p>
        </p:txBody>
      </p:sp>
      <p:pic>
        <p:nvPicPr>
          <p:cNvPr id="14" name="صورة 13" descr="as copy.jpg"/>
          <p:cNvPicPr>
            <a:picLocks noChangeAspect="1"/>
          </p:cNvPicPr>
          <p:nvPr/>
        </p:nvPicPr>
        <p:blipFill>
          <a:blip r:embed="rId5" cstate="print"/>
          <a:stretch>
            <a:fillRect/>
          </a:stretch>
        </p:blipFill>
        <p:spPr>
          <a:xfrm>
            <a:off x="533400" y="838200"/>
            <a:ext cx="1521439" cy="143691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16" name="مربع نص 15"/>
          <p:cNvSpPr txBox="1">
            <a:spLocks noChangeArrowheads="1"/>
          </p:cNvSpPr>
          <p:nvPr/>
        </p:nvSpPr>
        <p:spPr bwMode="auto">
          <a:xfrm>
            <a:off x="2514600" y="1371600"/>
            <a:ext cx="6172200" cy="830997"/>
          </a:xfrm>
          <a:prstGeom prst="rect">
            <a:avLst/>
          </a:prstGeom>
          <a:noFill/>
          <a:ln w="9525">
            <a:noFill/>
            <a:miter lim="800000"/>
            <a:headEnd/>
            <a:tailEnd/>
          </a:ln>
        </p:spPr>
        <p:txBody>
          <a:bodyPr>
            <a:spAutoFit/>
          </a:bodyPr>
          <a:lstStyle/>
          <a:p>
            <a:pPr algn="ctr" rtl="0">
              <a:defRPr/>
            </a:pPr>
            <a:r>
              <a:rPr lang="en-US" sz="4800" b="1" dirty="0" smtClean="0">
                <a:solidFill>
                  <a:srgbClr val="FFFF00"/>
                </a:solidFill>
                <a:effectLst>
                  <a:outerShdw blurRad="38100" dist="38100" dir="2700000" algn="tl">
                    <a:srgbClr val="000000">
                      <a:alpha val="43137"/>
                    </a:srgbClr>
                  </a:outerShdw>
                </a:effectLst>
                <a:latin typeface="Cambria" pitchFamily="18" charset="0"/>
                <a:cs typeface="+mn-cs"/>
              </a:rPr>
              <a:t>Testing  </a:t>
            </a:r>
            <a:endParaRPr lang="en-US" sz="4800" b="1" dirty="0">
              <a:solidFill>
                <a:srgbClr val="FFFF00"/>
              </a:solidFill>
              <a:effectLst>
                <a:outerShdw blurRad="38100" dist="38100" dir="2700000" algn="tl">
                  <a:srgbClr val="000000">
                    <a:alpha val="43137"/>
                  </a:srgbClr>
                </a:outerShdw>
              </a:effectLst>
              <a:latin typeface="Cambria" pitchFamily="18" charset="0"/>
              <a:cs typeface="+mn-cs"/>
            </a:endParaRPr>
          </a:p>
        </p:txBody>
      </p:sp>
    </p:spTree>
  </p:cSld>
  <p:clrMapOvr>
    <a:masterClrMapping/>
  </p:clrMapOvr>
  <p:transition spd="slow" advClick="0" advTm="12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1000"/>
                                  </p:stCondLst>
                                  <p:childTnLst>
                                    <p:animScale>
                                      <p:cBhvr>
                                        <p:cTn id="6" dur="1000" fill="hold"/>
                                        <p:tgtEl>
                                          <p:spTgt spid="5126"/>
                                        </p:tgtEl>
                                      </p:cBhvr>
                                      <p:by x="150000" y="150000"/>
                                    </p:animScale>
                                  </p:childTnLst>
                                </p:cTn>
                              </p:par>
                            </p:childTnLst>
                          </p:cTn>
                        </p:par>
                        <p:par>
                          <p:cTn id="7" fill="hold">
                            <p:stCondLst>
                              <p:cond delay="2000"/>
                            </p:stCondLst>
                            <p:childTnLst>
                              <p:par>
                                <p:cTn id="8" presetID="2" presetClass="entr" presetSubtype="6" fill="hold" nodeType="afterEffect">
                                  <p:stCondLst>
                                    <p:cond delay="0"/>
                                  </p:stCondLst>
                                  <p:childTnLst>
                                    <p:set>
                                      <p:cBhvr>
                                        <p:cTn id="9" dur="1" fill="hold">
                                          <p:stCondLst>
                                            <p:cond delay="0"/>
                                          </p:stCondLst>
                                        </p:cTn>
                                        <p:tgtEl>
                                          <p:spTgt spid="14"/>
                                        </p:tgtEl>
                                        <p:attrNameLst>
                                          <p:attrName>style.visibility</p:attrName>
                                        </p:attrNameLst>
                                      </p:cBhvr>
                                      <p:to>
                                        <p:strVal val="visible"/>
                                      </p:to>
                                    </p:set>
                                    <p:anim calcmode="lin" valueType="num">
                                      <p:cBhvr additive="base">
                                        <p:cTn id="10" dur="1000" fill="hold"/>
                                        <p:tgtEl>
                                          <p:spTgt spid="14"/>
                                        </p:tgtEl>
                                        <p:attrNameLst>
                                          <p:attrName>ppt_x</p:attrName>
                                        </p:attrNameLst>
                                      </p:cBhvr>
                                      <p:tavLst>
                                        <p:tav tm="0">
                                          <p:val>
                                            <p:strVal val="1+#ppt_w/2"/>
                                          </p:val>
                                        </p:tav>
                                        <p:tav tm="100000">
                                          <p:val>
                                            <p:strVal val="#ppt_x"/>
                                          </p:val>
                                        </p:tav>
                                      </p:tavLst>
                                    </p:anim>
                                    <p:anim calcmode="lin" valueType="num">
                                      <p:cBhvr additive="base">
                                        <p:cTn id="11" dur="10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8"/>
                                            </p:cond>
                                          </p:stCondLst>
                                          <p:endCondLst>
                                            <p:cond evt="onStopAudio" delay="0">
                                              <p:tgtEl>
                                                <p:sldTgt/>
                                              </p:tgtEl>
                                            </p:cond>
                                          </p:endCondLst>
                                        </p:cTn>
                                        <p:tgtEl>
                                          <p:sndTgt r:embed="rId3" name="chimes.wav"/>
                                        </p:tgtEl>
                                      </p:cMediaNode>
                                    </p:audio>
                                  </p:subTnLst>
                                </p:cTn>
                              </p:par>
                            </p:childTnLst>
                          </p:cTn>
                        </p:par>
                        <p:par>
                          <p:cTn id="12" fill="hold">
                            <p:stCondLst>
                              <p:cond delay="3000"/>
                            </p:stCondLst>
                            <p:childTnLst>
                              <p:par>
                                <p:cTn id="13" presetID="4" presetClass="entr" presetSubtype="16"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ox(in)">
                                      <p:cBhvr>
                                        <p:cTn id="15" dur="1000"/>
                                        <p:tgtEl>
                                          <p:spTgt spid="16"/>
                                        </p:tgtEl>
                                      </p:cBhvr>
                                    </p:animEffect>
                                  </p:childTnLst>
                                </p:cTn>
                              </p:par>
                            </p:childTnLst>
                          </p:cTn>
                        </p:par>
                        <p:par>
                          <p:cTn id="16" fill="hold">
                            <p:stCondLst>
                              <p:cond delay="4000"/>
                            </p:stCondLst>
                            <p:childTnLst>
                              <p:par>
                                <p:cTn id="17" presetID="2" presetClass="entr" presetSubtype="9" fill="hold" nodeType="afterEffect">
                                  <p:stCondLst>
                                    <p:cond delay="1000"/>
                                  </p:stCondLst>
                                  <p:iterate type="wd">
                                    <p:tmPct val="0"/>
                                  </p:iterate>
                                  <p:childTnLst>
                                    <p:set>
                                      <p:cBhvr>
                                        <p:cTn id="18" dur="1" fill="hold">
                                          <p:stCondLst>
                                            <p:cond delay="0"/>
                                          </p:stCondLst>
                                        </p:cTn>
                                        <p:tgtEl>
                                          <p:spTgt spid="2051"/>
                                        </p:tgtEl>
                                        <p:attrNameLst>
                                          <p:attrName>style.visibility</p:attrName>
                                        </p:attrNameLst>
                                      </p:cBhvr>
                                      <p:to>
                                        <p:strVal val="visible"/>
                                      </p:to>
                                    </p:set>
                                    <p:anim calcmode="lin" valueType="num">
                                      <p:cBhvr additive="base">
                                        <p:cTn id="19" dur="1000" fill="hold"/>
                                        <p:tgtEl>
                                          <p:spTgt spid="2051"/>
                                        </p:tgtEl>
                                        <p:attrNameLst>
                                          <p:attrName>ppt_x</p:attrName>
                                        </p:attrNameLst>
                                      </p:cBhvr>
                                      <p:tavLst>
                                        <p:tav tm="0">
                                          <p:val>
                                            <p:strVal val="0-#ppt_w/2"/>
                                          </p:val>
                                        </p:tav>
                                        <p:tav tm="100000">
                                          <p:val>
                                            <p:strVal val="#ppt_x"/>
                                          </p:val>
                                        </p:tav>
                                      </p:tavLst>
                                    </p:anim>
                                    <p:anim calcmode="lin" valueType="num">
                                      <p:cBhvr additive="base">
                                        <p:cTn id="20" dur="1000" fill="hold"/>
                                        <p:tgtEl>
                                          <p:spTgt spid="2051"/>
                                        </p:tgtEl>
                                        <p:attrNameLst>
                                          <p:attrName>ppt_y</p:attrName>
                                        </p:attrNameLst>
                                      </p:cBhvr>
                                      <p:tavLst>
                                        <p:tav tm="0">
                                          <p:val>
                                            <p:strVal val="0-#ppt_h/2"/>
                                          </p:val>
                                        </p:tav>
                                        <p:tav tm="100000">
                                          <p:val>
                                            <p:strVal val="#ppt_y"/>
                                          </p:val>
                                        </p:tav>
                                      </p:tavLst>
                                    </p:anim>
                                  </p:childTnLst>
                                </p:cTn>
                              </p:par>
                            </p:childTnLst>
                          </p:cTn>
                        </p:par>
                        <p:par>
                          <p:cTn id="21" fill="hold">
                            <p:stCondLst>
                              <p:cond delay="6000"/>
                            </p:stCondLst>
                            <p:childTnLst>
                              <p:par>
                                <p:cTn id="22" presetID="4" presetClass="entr" presetSubtype="32" fill="hold" grpId="0" nodeType="afterEffect">
                                  <p:stCondLst>
                                    <p:cond delay="1500"/>
                                  </p:stCondLst>
                                  <p:childTnLst>
                                    <p:set>
                                      <p:cBhvr>
                                        <p:cTn id="23" dur="1" fill="hold">
                                          <p:stCondLst>
                                            <p:cond delay="0"/>
                                          </p:stCondLst>
                                        </p:cTn>
                                        <p:tgtEl>
                                          <p:spTgt spid="5127"/>
                                        </p:tgtEl>
                                        <p:attrNameLst>
                                          <p:attrName>style.visibility</p:attrName>
                                        </p:attrNameLst>
                                      </p:cBhvr>
                                      <p:to>
                                        <p:strVal val="visible"/>
                                      </p:to>
                                    </p:set>
                                    <p:animEffect transition="in" filter="box(out)">
                                      <p:cBhvr>
                                        <p:cTn id="24" dur="1000"/>
                                        <p:tgtEl>
                                          <p:spTgt spid="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7467600" cy="1700808"/>
          </a:xfrm>
        </p:spPr>
        <p:txBody>
          <a:bodyPr>
            <a:normAutofit/>
          </a:bodyPr>
          <a:lstStyle/>
          <a:p>
            <a:pPr algn="ctr"/>
            <a:r>
              <a:rPr lang="en-US" sz="4800" b="1" dirty="0" smtClean="0">
                <a:solidFill>
                  <a:srgbClr val="FFFF00"/>
                </a:solidFill>
              </a:rPr>
              <a:t>Chapter one- Testing</a:t>
            </a:r>
            <a:r>
              <a:rPr lang="ar-IQ" sz="4800" b="1" dirty="0" smtClean="0">
                <a:solidFill>
                  <a:srgbClr val="FFFF00"/>
                </a:solidFill>
              </a:rPr>
              <a:t/>
            </a:r>
            <a:br>
              <a:rPr lang="ar-IQ" sz="4800" b="1" dirty="0" smtClean="0">
                <a:solidFill>
                  <a:srgbClr val="FFFF00"/>
                </a:solidFill>
              </a:rPr>
            </a:br>
            <a:endParaRPr lang="ar-SA" sz="4800" dirty="0"/>
          </a:p>
        </p:txBody>
      </p:sp>
      <p:sp>
        <p:nvSpPr>
          <p:cNvPr id="3" name="عنصر نائب للمحتوى 2"/>
          <p:cNvSpPr>
            <a:spLocks noGrp="1"/>
          </p:cNvSpPr>
          <p:nvPr>
            <p:ph idx="1"/>
          </p:nvPr>
        </p:nvSpPr>
        <p:spPr>
          <a:xfrm>
            <a:off x="179512" y="908720"/>
            <a:ext cx="8712967" cy="5400600"/>
          </a:xfrm>
        </p:spPr>
        <p:txBody>
          <a:bodyPr>
            <a:normAutofit fontScale="40000" lnSpcReduction="20000"/>
          </a:bodyPr>
          <a:lstStyle/>
          <a:p>
            <a:pPr algn="ctr" rtl="0">
              <a:buNone/>
            </a:pPr>
            <a:endParaRPr lang="en-US" dirty="0" smtClean="0"/>
          </a:p>
          <a:p>
            <a:pPr algn="l" rtl="0">
              <a:buNone/>
            </a:pPr>
            <a:r>
              <a:rPr lang="en-US" sz="2000" dirty="0" smtClean="0">
                <a:solidFill>
                  <a:srgbClr val="FFFF00"/>
                </a:solidFill>
                <a:sym typeface="Wingdings" pitchFamily="2" charset="2"/>
              </a:rPr>
              <a:t>1-</a:t>
            </a:r>
            <a:r>
              <a:rPr lang="en-US" sz="8000" dirty="0" smtClean="0">
                <a:solidFill>
                  <a:srgbClr val="FFFF00"/>
                </a:solidFill>
                <a:sym typeface="Wingdings" pitchFamily="2" charset="2"/>
              </a:rPr>
              <a:t>.</a:t>
            </a:r>
            <a:r>
              <a:rPr lang="en-US" sz="8000" dirty="0" smtClean="0">
                <a:solidFill>
                  <a:srgbClr val="FF0000"/>
                </a:solidFill>
                <a:sym typeface="Wingdings" pitchFamily="2" charset="2"/>
              </a:rPr>
              <a:t>test</a:t>
            </a:r>
            <a:r>
              <a:rPr lang="en-US" sz="8000" dirty="0" smtClean="0">
                <a:solidFill>
                  <a:srgbClr val="FFFF00"/>
                </a:solidFill>
                <a:sym typeface="Wingdings" pitchFamily="2" charset="2"/>
              </a:rPr>
              <a:t>-it is an </a:t>
            </a:r>
            <a:r>
              <a:rPr lang="en-US" sz="8000" dirty="0" smtClean="0">
                <a:solidFill>
                  <a:srgbClr val="FF0000"/>
                </a:solidFill>
                <a:sym typeface="Wingdings" pitchFamily="2" charset="2"/>
              </a:rPr>
              <a:t>instrument</a:t>
            </a:r>
            <a:r>
              <a:rPr lang="en-US" sz="8000" dirty="0" smtClean="0">
                <a:solidFill>
                  <a:srgbClr val="FFFF00"/>
                </a:solidFill>
                <a:sym typeface="Wingdings" pitchFamily="2" charset="2"/>
              </a:rPr>
              <a:t> carried out by teachers to identify the level of performance .</a:t>
            </a:r>
          </a:p>
          <a:p>
            <a:pPr algn="l" rtl="0">
              <a:buNone/>
            </a:pPr>
            <a:endParaRPr lang="en-US" sz="8000" dirty="0" smtClean="0">
              <a:sym typeface="Wingdings" pitchFamily="2" charset="2"/>
            </a:endParaRPr>
          </a:p>
          <a:p>
            <a:pPr algn="l" rtl="0">
              <a:buNone/>
            </a:pPr>
            <a:r>
              <a:rPr lang="en-US" sz="8000" dirty="0" smtClean="0">
                <a:solidFill>
                  <a:srgbClr val="FF0000"/>
                </a:solidFill>
                <a:sym typeface="Wingdings" pitchFamily="2" charset="2"/>
              </a:rPr>
              <a:t>The importance of testing </a:t>
            </a:r>
            <a:endParaRPr lang="en-US" sz="8000" dirty="0" smtClean="0">
              <a:solidFill>
                <a:srgbClr val="FF0000"/>
              </a:solidFill>
              <a:sym typeface="Wingdings" pitchFamily="2" charset="2"/>
            </a:endParaRPr>
          </a:p>
          <a:p>
            <a:pPr algn="l" rtl="0">
              <a:buNone/>
            </a:pPr>
            <a:endParaRPr lang="en-US" sz="8000" dirty="0" smtClean="0">
              <a:sym typeface="Wingdings" pitchFamily="2" charset="2"/>
            </a:endParaRPr>
          </a:p>
          <a:p>
            <a:pPr algn="l" rtl="0">
              <a:buNone/>
            </a:pPr>
            <a:r>
              <a:rPr lang="en-US" sz="8000" b="1" dirty="0" smtClean="0">
                <a:solidFill>
                  <a:srgbClr val="FFFF00"/>
                </a:solidFill>
                <a:sym typeface="Wingdings" pitchFamily="2" charset="2"/>
              </a:rPr>
              <a:t>1-identify the performance of the learner</a:t>
            </a:r>
          </a:p>
          <a:p>
            <a:pPr algn="l" rtl="0">
              <a:buNone/>
            </a:pPr>
            <a:r>
              <a:rPr lang="en-US" sz="8000" b="1" dirty="0" smtClean="0">
                <a:solidFill>
                  <a:srgbClr val="FFFF00"/>
                </a:solidFill>
                <a:sym typeface="Wingdings" pitchFamily="2" charset="2"/>
              </a:rPr>
              <a:t>2-measure the pupils, achievement and progress.</a:t>
            </a:r>
          </a:p>
          <a:p>
            <a:pPr algn="l" rtl="0">
              <a:buNone/>
            </a:pPr>
            <a:r>
              <a:rPr lang="en-US" sz="8000" b="1" dirty="0" smtClean="0">
                <a:solidFill>
                  <a:srgbClr val="FFFF00"/>
                </a:solidFill>
                <a:sym typeface="Wingdings" pitchFamily="2" charset="2"/>
              </a:rPr>
              <a:t>3-measure understanding of the materials.</a:t>
            </a:r>
          </a:p>
          <a:p>
            <a:pPr algn="l" rtl="0">
              <a:buNone/>
            </a:pPr>
            <a:r>
              <a:rPr lang="en-US" sz="8000" b="1" dirty="0" smtClean="0">
                <a:solidFill>
                  <a:srgbClr val="FFFF00"/>
                </a:solidFill>
                <a:sym typeface="Wingdings" pitchFamily="2" charset="2"/>
              </a:rPr>
              <a:t>4-find out the progress in the level of the pupils</a:t>
            </a:r>
          </a:p>
          <a:p>
            <a:pPr algn="l" rtl="0">
              <a:buNone/>
            </a:pPr>
            <a:endParaRPr lang="ar-SA" sz="2800" b="1" dirty="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3" end="3"/>
                                            </p:txEl>
                                          </p:spTgt>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5" end="5"/>
                                            </p:txEl>
                                          </p:spTgt>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3">
                                            <p:txEl>
                                              <p:pRg st="6" end="6"/>
                                            </p:txEl>
                                          </p:spTgt>
                                        </p:tgtEl>
                                        <p:attrNameLst>
                                          <p:attrName>ppt_y</p:attrName>
                                        </p:attrNameLst>
                                      </p:cBhvr>
                                      <p:tavLst>
                                        <p:tav tm="0">
                                          <p:val>
                                            <p:strVal val="0-#ppt_h/2"/>
                                          </p:val>
                                        </p:tav>
                                        <p:tav tm="100000">
                                          <p:val>
                                            <p:strVal val="#ppt_y"/>
                                          </p:val>
                                        </p:tav>
                                      </p:tavLst>
                                    </p:anim>
                                  </p:childTnLst>
                                </p:cTn>
                              </p:par>
                              <p:par>
                                <p:cTn id="25" presetID="2" presetClass="entr" presetSubtype="1"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7" end="7"/>
                                            </p:txEl>
                                          </p:spTgt>
                                        </p:tgtEl>
                                        <p:attrNameLst>
                                          <p:attrName>ppt_y</p:attrName>
                                        </p:attrNameLst>
                                      </p:cBhvr>
                                      <p:tavLst>
                                        <p:tav tm="0">
                                          <p:val>
                                            <p:strVal val="0-#ppt_h/2"/>
                                          </p:val>
                                        </p:tav>
                                        <p:tav tm="100000">
                                          <p:val>
                                            <p:strVal val="#ppt_y"/>
                                          </p:val>
                                        </p:tav>
                                      </p:tavLst>
                                    </p:anim>
                                  </p:childTnLst>
                                </p:cTn>
                              </p:par>
                              <p:par>
                                <p:cTn id="29" presetID="2" presetClass="entr" presetSubtype="1"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7467600" cy="1700808"/>
          </a:xfrm>
        </p:spPr>
        <p:txBody>
          <a:bodyPr>
            <a:normAutofit/>
          </a:bodyPr>
          <a:lstStyle/>
          <a:p>
            <a:pPr algn="ctr"/>
            <a:r>
              <a:rPr lang="en-US" sz="4800" b="1" dirty="0" smtClean="0">
                <a:solidFill>
                  <a:srgbClr val="FFFF00"/>
                </a:solidFill>
              </a:rPr>
              <a:t>Chapter one- Testing</a:t>
            </a:r>
            <a:r>
              <a:rPr lang="ar-IQ" sz="4800" b="1" dirty="0" smtClean="0">
                <a:solidFill>
                  <a:srgbClr val="FFFF00"/>
                </a:solidFill>
              </a:rPr>
              <a:t/>
            </a:r>
            <a:br>
              <a:rPr lang="ar-IQ" sz="4800" b="1" dirty="0" smtClean="0">
                <a:solidFill>
                  <a:srgbClr val="FFFF00"/>
                </a:solidFill>
              </a:rPr>
            </a:br>
            <a:endParaRPr lang="ar-SA" sz="4800" dirty="0"/>
          </a:p>
        </p:txBody>
      </p:sp>
      <p:sp>
        <p:nvSpPr>
          <p:cNvPr id="3" name="عنصر نائب للمحتوى 2"/>
          <p:cNvSpPr>
            <a:spLocks noGrp="1"/>
          </p:cNvSpPr>
          <p:nvPr>
            <p:ph idx="1"/>
          </p:nvPr>
        </p:nvSpPr>
        <p:spPr>
          <a:xfrm>
            <a:off x="179512" y="908720"/>
            <a:ext cx="8712967" cy="5400600"/>
          </a:xfrm>
        </p:spPr>
        <p:txBody>
          <a:bodyPr>
            <a:normAutofit fontScale="70000" lnSpcReduction="20000"/>
          </a:bodyPr>
          <a:lstStyle/>
          <a:p>
            <a:pPr marL="0" lvl="0" algn="l">
              <a:lnSpc>
                <a:spcPct val="200000"/>
              </a:lnSpc>
              <a:spcBef>
                <a:spcPts val="0"/>
              </a:spcBef>
              <a:buClr>
                <a:srgbClr val="6EA0B0"/>
              </a:buClr>
            </a:pPr>
            <a:r>
              <a:rPr lang="en-US" sz="5700" dirty="0" smtClean="0">
                <a:solidFill>
                  <a:srgbClr val="FF0000"/>
                </a:solidFill>
                <a:latin typeface="Times New Roman"/>
                <a:ea typeface="Times New Roman"/>
              </a:rPr>
              <a:t>5.Inform </a:t>
            </a:r>
            <a:r>
              <a:rPr lang="en-US" sz="3500" b="1" dirty="0">
                <a:solidFill>
                  <a:srgbClr val="FFFF00"/>
                </a:solidFill>
                <a:latin typeface="Times New Roman"/>
                <a:ea typeface="Times New Roman"/>
              </a:rPr>
              <a:t>teachers about the </a:t>
            </a:r>
            <a:r>
              <a:rPr lang="en-US" sz="2600" b="1" dirty="0">
                <a:solidFill>
                  <a:srgbClr val="FFFF00"/>
                </a:solidFill>
                <a:latin typeface="Times New Roman"/>
                <a:ea typeface="Times New Roman"/>
              </a:rPr>
              <a:t>performance </a:t>
            </a:r>
            <a:r>
              <a:rPr lang="en-US" b="1" dirty="0">
                <a:solidFill>
                  <a:srgbClr val="FFFF00"/>
                </a:solidFill>
                <a:latin typeface="Times New Roman"/>
                <a:ea typeface="Times New Roman"/>
              </a:rPr>
              <a:t>of the learners in their classes.</a:t>
            </a:r>
            <a:endParaRPr lang="en-US" sz="1900" b="1" dirty="0">
              <a:solidFill>
                <a:srgbClr val="FFFF00"/>
              </a:solidFill>
              <a:latin typeface="Times New Roman"/>
              <a:ea typeface="Times New Roman"/>
            </a:endParaRPr>
          </a:p>
          <a:p>
            <a:pPr marL="0" lvl="0" algn="l">
              <a:lnSpc>
                <a:spcPct val="200000"/>
              </a:lnSpc>
              <a:spcBef>
                <a:spcPts val="0"/>
              </a:spcBef>
              <a:buClr>
                <a:srgbClr val="6EA0B0"/>
              </a:buClr>
            </a:pPr>
            <a:r>
              <a:rPr lang="en-US" sz="2800" b="1" dirty="0">
                <a:solidFill>
                  <a:srgbClr val="FFFF00"/>
                </a:solidFill>
                <a:latin typeface="Times New Roman"/>
                <a:ea typeface="Times New Roman"/>
              </a:rPr>
              <a:t> </a:t>
            </a:r>
            <a:r>
              <a:rPr lang="en-US" sz="2800" b="1" dirty="0" smtClean="0">
                <a:solidFill>
                  <a:srgbClr val="FFFF00"/>
                </a:solidFill>
                <a:latin typeface="Times New Roman"/>
                <a:ea typeface="Times New Roman"/>
              </a:rPr>
              <a:t>6. </a:t>
            </a:r>
            <a:r>
              <a:rPr lang="en-US" sz="2800" b="1" dirty="0">
                <a:solidFill>
                  <a:srgbClr val="FF0000"/>
                </a:solidFill>
                <a:latin typeface="Times New Roman"/>
                <a:ea typeface="Times New Roman"/>
              </a:rPr>
              <a:t>Show progress </a:t>
            </a:r>
            <a:r>
              <a:rPr lang="en-US" sz="2800" b="1" dirty="0">
                <a:solidFill>
                  <a:srgbClr val="FFFF00"/>
                </a:solidFill>
                <a:latin typeface="Times New Roman"/>
                <a:ea typeface="Times New Roman"/>
              </a:rPr>
              <a:t>that the learners are making in the class.</a:t>
            </a:r>
            <a:endParaRPr lang="en-US" sz="1900" b="1" dirty="0">
              <a:solidFill>
                <a:srgbClr val="FFFF00"/>
              </a:solidFill>
              <a:latin typeface="Times New Roman"/>
              <a:ea typeface="Times New Roman"/>
            </a:endParaRPr>
          </a:p>
          <a:p>
            <a:pPr marL="0" lvl="0" algn="l">
              <a:lnSpc>
                <a:spcPct val="200000"/>
              </a:lnSpc>
              <a:spcBef>
                <a:spcPts val="0"/>
              </a:spcBef>
              <a:buClr>
                <a:srgbClr val="6EA0B0"/>
              </a:buClr>
            </a:pPr>
            <a:r>
              <a:rPr lang="en-US" sz="3100" b="1" dirty="0" smtClean="0">
                <a:solidFill>
                  <a:srgbClr val="FFFF00"/>
                </a:solidFill>
                <a:latin typeface="Times New Roman"/>
                <a:ea typeface="Times New Roman"/>
              </a:rPr>
              <a:t>7. </a:t>
            </a:r>
            <a:r>
              <a:rPr lang="en-US" sz="3100" b="1" dirty="0">
                <a:solidFill>
                  <a:srgbClr val="FF0000"/>
                </a:solidFill>
                <a:latin typeface="Times New Roman"/>
                <a:ea typeface="Times New Roman"/>
              </a:rPr>
              <a:t>Compare</a:t>
            </a:r>
            <a:r>
              <a:rPr lang="en-US" sz="3100" b="1" dirty="0">
                <a:solidFill>
                  <a:srgbClr val="FFFF00"/>
                </a:solidFill>
                <a:latin typeface="Times New Roman"/>
                <a:ea typeface="Times New Roman"/>
              </a:rPr>
              <a:t> the performance of one learner with the other to know how to </a:t>
            </a:r>
            <a:r>
              <a:rPr lang="en-US" sz="3200" b="1" dirty="0">
                <a:solidFill>
                  <a:srgbClr val="FF0000"/>
                </a:solidFill>
                <a:latin typeface="Times New Roman"/>
                <a:ea typeface="Times New Roman"/>
              </a:rPr>
              <a:t>classify</a:t>
            </a:r>
            <a:r>
              <a:rPr lang="en-US" sz="3200" b="1" dirty="0">
                <a:solidFill>
                  <a:srgbClr val="FFFF00"/>
                </a:solidFill>
                <a:latin typeface="Times New Roman"/>
                <a:ea typeface="Times New Roman"/>
              </a:rPr>
              <a:t> </a:t>
            </a:r>
            <a:r>
              <a:rPr lang="en-US" sz="3100" b="1" dirty="0">
                <a:solidFill>
                  <a:srgbClr val="FFFF00"/>
                </a:solidFill>
                <a:latin typeface="Times New Roman"/>
                <a:ea typeface="Times New Roman"/>
              </a:rPr>
              <a:t>them either as weak learners who need more attention, average learners, and strong or high achievers that can be used to assist the weak learners. </a:t>
            </a:r>
            <a:endParaRPr lang="en-US" sz="2100" b="1" dirty="0">
              <a:solidFill>
                <a:srgbClr val="FFFF00"/>
              </a:solidFill>
              <a:latin typeface="Times New Roman"/>
              <a:ea typeface="Times New Roman"/>
            </a:endParaRPr>
          </a:p>
          <a:p>
            <a:pPr marL="0" lvl="0" algn="l">
              <a:lnSpc>
                <a:spcPct val="200000"/>
              </a:lnSpc>
              <a:spcBef>
                <a:spcPts val="0"/>
              </a:spcBef>
              <a:buClr>
                <a:srgbClr val="6EA0B0"/>
              </a:buClr>
            </a:pPr>
            <a:r>
              <a:rPr lang="en-US" sz="3100" b="1" dirty="0" smtClean="0">
                <a:solidFill>
                  <a:srgbClr val="FFFF00"/>
                </a:solidFill>
                <a:latin typeface="Times New Roman"/>
                <a:ea typeface="Times New Roman"/>
              </a:rPr>
              <a:t>8. </a:t>
            </a:r>
            <a:r>
              <a:rPr lang="en-US" sz="3100" b="1" dirty="0">
                <a:solidFill>
                  <a:srgbClr val="FF0000"/>
                </a:solidFill>
                <a:latin typeface="Times New Roman"/>
                <a:ea typeface="Times New Roman"/>
              </a:rPr>
              <a:t>Promote </a:t>
            </a:r>
            <a:r>
              <a:rPr lang="en-US" sz="3100" b="1" dirty="0">
                <a:solidFill>
                  <a:srgbClr val="FFFF00"/>
                </a:solidFill>
                <a:latin typeface="Times New Roman"/>
                <a:ea typeface="Times New Roman"/>
              </a:rPr>
              <a:t>a pupil or student from one class to another. </a:t>
            </a:r>
            <a:endParaRPr lang="en-US" sz="2100" b="1" dirty="0">
              <a:solidFill>
                <a:srgbClr val="FFFF00"/>
              </a:solidFill>
              <a:latin typeface="Times New Roman"/>
              <a:ea typeface="Times New Roman"/>
            </a:endParaRPr>
          </a:p>
          <a:p>
            <a:pPr algn="l" rtl="0">
              <a:buNone/>
            </a:pPr>
            <a:endParaRPr lang="en-US" sz="3200" b="1" dirty="0" smtClean="0">
              <a:solidFill>
                <a:srgbClr val="FFFF00"/>
              </a:solidFill>
            </a:endParaRPr>
          </a:p>
        </p:txBody>
      </p:sp>
    </p:spTree>
    <p:extLst>
      <p:ext uri="{BB962C8B-B14F-4D97-AF65-F5344CB8AC3E}">
        <p14:creationId xmlns:p14="http://schemas.microsoft.com/office/powerpoint/2010/main" val="2913193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7467600" cy="1143000"/>
          </a:xfrm>
        </p:spPr>
        <p:txBody>
          <a:bodyPr>
            <a:normAutofit fontScale="90000"/>
          </a:bodyPr>
          <a:lstStyle/>
          <a:p>
            <a:pPr algn="ctr"/>
            <a:r>
              <a:rPr lang="ar-IQ" sz="4800" dirty="0" smtClean="0">
                <a:solidFill>
                  <a:srgbClr val="FFFF00"/>
                </a:solidFill>
              </a:rPr>
              <a:t/>
            </a:r>
            <a:br>
              <a:rPr lang="ar-IQ" sz="4800" dirty="0" smtClean="0">
                <a:solidFill>
                  <a:srgbClr val="FFFF00"/>
                </a:solidFill>
              </a:rPr>
            </a:br>
            <a:r>
              <a:rPr lang="en-US" sz="4800" dirty="0" smtClean="0">
                <a:solidFill>
                  <a:srgbClr val="FFFF00"/>
                </a:solidFill>
              </a:rPr>
              <a:t>Assessment and evaluation</a:t>
            </a:r>
            <a:br>
              <a:rPr lang="en-US" sz="4800" dirty="0" smtClean="0">
                <a:solidFill>
                  <a:srgbClr val="FFFF00"/>
                </a:solidFill>
              </a:rPr>
            </a:br>
            <a:endParaRPr lang="ar-SA" sz="4800" dirty="0">
              <a:solidFill>
                <a:srgbClr val="FFFF00"/>
              </a:solidFill>
            </a:endParaRPr>
          </a:p>
        </p:txBody>
      </p:sp>
      <p:sp>
        <p:nvSpPr>
          <p:cNvPr id="3" name="عنصر نائب للمحتوى 2"/>
          <p:cNvSpPr>
            <a:spLocks noGrp="1"/>
          </p:cNvSpPr>
          <p:nvPr>
            <p:ph idx="1"/>
          </p:nvPr>
        </p:nvSpPr>
        <p:spPr>
          <a:xfrm>
            <a:off x="0" y="1268760"/>
            <a:ext cx="9144000" cy="5328591"/>
          </a:xfrm>
        </p:spPr>
        <p:txBody>
          <a:bodyPr>
            <a:normAutofit/>
          </a:bodyPr>
          <a:lstStyle/>
          <a:p>
            <a:pPr algn="ctr" rtl="0">
              <a:buNone/>
            </a:pPr>
            <a:endParaRPr lang="en-US" sz="2800" dirty="0" smtClean="0"/>
          </a:p>
          <a:p>
            <a:pPr algn="ctr" rtl="0">
              <a:buNone/>
            </a:pPr>
            <a:r>
              <a:rPr lang="en-US" sz="2800" dirty="0">
                <a:solidFill>
                  <a:srgbClr val="FFFF00"/>
                </a:solidFill>
              </a:rPr>
              <a:t>Assessment</a:t>
            </a:r>
            <a:r>
              <a:rPr lang="en-US" sz="2800" dirty="0"/>
              <a:t>: It involves measuring the performance of our students and the progress that they are making. It helps us to be able to diagnose the problems they have and to provide them with useful feedback</a:t>
            </a:r>
            <a:r>
              <a:rPr lang="en-US" sz="2800" dirty="0" smtClean="0"/>
              <a:t>.</a:t>
            </a:r>
          </a:p>
          <a:p>
            <a:pPr algn="ctr" rtl="0">
              <a:buNone/>
            </a:pPr>
            <a:endParaRPr lang="en-US" sz="2800" dirty="0"/>
          </a:p>
          <a:p>
            <a:pPr algn="l" rtl="0">
              <a:buNone/>
            </a:pPr>
            <a:r>
              <a:rPr lang="en-US" sz="2800" dirty="0" smtClean="0">
                <a:solidFill>
                  <a:srgbClr val="FFFF00"/>
                </a:solidFill>
              </a:rPr>
              <a:t>Evaluation</a:t>
            </a:r>
            <a:r>
              <a:rPr lang="en-US" sz="2800" dirty="0"/>
              <a:t>: This concept involves looking at all the factors that influence the learning process, ex: syllabus objectives, course design, materials, methodology, teacher performance and assessment.</a:t>
            </a:r>
            <a:endParaRPr lang="en-US"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7467600" cy="1143000"/>
          </a:xfrm>
        </p:spPr>
        <p:txBody>
          <a:bodyPr>
            <a:normAutofit/>
          </a:bodyPr>
          <a:lstStyle/>
          <a:p>
            <a:pPr algn="ctr"/>
            <a:r>
              <a:rPr lang="en-US" sz="4800" dirty="0" smtClean="0">
                <a:solidFill>
                  <a:srgbClr val="FFFF00"/>
                </a:solidFill>
              </a:rPr>
              <a:t>Testing</a:t>
            </a:r>
            <a:endParaRPr lang="ar-SA" sz="4800" dirty="0">
              <a:solidFill>
                <a:srgbClr val="FFFF00"/>
              </a:solidFill>
            </a:endParaRPr>
          </a:p>
        </p:txBody>
      </p:sp>
      <p:sp>
        <p:nvSpPr>
          <p:cNvPr id="3" name="عنصر نائب للمحتوى 2"/>
          <p:cNvSpPr>
            <a:spLocks noGrp="1"/>
          </p:cNvSpPr>
          <p:nvPr>
            <p:ph idx="1"/>
          </p:nvPr>
        </p:nvSpPr>
        <p:spPr>
          <a:xfrm>
            <a:off x="0" y="1268760"/>
            <a:ext cx="9144000" cy="5400600"/>
          </a:xfrm>
        </p:spPr>
        <p:txBody>
          <a:bodyPr>
            <a:normAutofit/>
          </a:bodyPr>
          <a:lstStyle/>
          <a:p>
            <a:pPr algn="ctr" rtl="0">
              <a:lnSpc>
                <a:spcPct val="200000"/>
              </a:lnSpc>
              <a:buNone/>
            </a:pPr>
            <a:r>
              <a:rPr lang="en-US" sz="2800" dirty="0"/>
              <a:t>Types of Tests Types of tests can be determined from different perspectives. You can look at types of tests in terms of whether they are discrete or integrative. Discrete point tests are expected to test one item or skills at a time, while integrative tests combine various items, structures, skills into one single test.</a:t>
            </a:r>
          </a:p>
        </p:txBody>
      </p:sp>
    </p:spTree>
    <p:extLst>
      <p:ext uri="{BB962C8B-B14F-4D97-AF65-F5344CB8AC3E}">
        <p14:creationId xmlns:p14="http://schemas.microsoft.com/office/powerpoint/2010/main" val="38235456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7467600" cy="1143000"/>
          </a:xfrm>
        </p:spPr>
        <p:txBody>
          <a:bodyPr>
            <a:normAutofit/>
          </a:bodyPr>
          <a:lstStyle/>
          <a:p>
            <a:pPr algn="ctr"/>
            <a:r>
              <a:rPr lang="en-US" sz="4800" dirty="0" smtClean="0">
                <a:solidFill>
                  <a:srgbClr val="FFFF00"/>
                </a:solidFill>
              </a:rPr>
              <a:t>Types of test</a:t>
            </a:r>
            <a:endParaRPr lang="ar-SA" sz="4800" dirty="0">
              <a:solidFill>
                <a:srgbClr val="FFFF00"/>
              </a:solidFill>
            </a:endParaRPr>
          </a:p>
        </p:txBody>
      </p:sp>
      <p:sp>
        <p:nvSpPr>
          <p:cNvPr id="3" name="عنصر نائب للمحتوى 2"/>
          <p:cNvSpPr>
            <a:spLocks noGrp="1"/>
          </p:cNvSpPr>
          <p:nvPr>
            <p:ph idx="1"/>
          </p:nvPr>
        </p:nvSpPr>
        <p:spPr>
          <a:xfrm>
            <a:off x="0" y="980728"/>
            <a:ext cx="9144000" cy="5616623"/>
          </a:xfrm>
        </p:spPr>
        <p:txBody>
          <a:bodyPr>
            <a:normAutofit fontScale="92500" lnSpcReduction="10000"/>
          </a:bodyPr>
          <a:lstStyle/>
          <a:p>
            <a:pPr algn="ctr" rtl="0">
              <a:buNone/>
            </a:pPr>
            <a:r>
              <a:rPr lang="en-US" sz="2800" dirty="0"/>
              <a:t> </a:t>
            </a:r>
            <a:r>
              <a:rPr lang="en-US" sz="2800" dirty="0">
                <a:solidFill>
                  <a:srgbClr val="FFFF00"/>
                </a:solidFill>
              </a:rPr>
              <a:t>Placement</a:t>
            </a:r>
            <a:r>
              <a:rPr lang="en-US" sz="2800" dirty="0"/>
              <a:t> </a:t>
            </a:r>
            <a:r>
              <a:rPr lang="en-US" sz="2800" dirty="0">
                <a:solidFill>
                  <a:srgbClr val="FFFF00"/>
                </a:solidFill>
              </a:rPr>
              <a:t>test</a:t>
            </a:r>
            <a:r>
              <a:rPr lang="en-US" sz="2800" dirty="0"/>
              <a:t>: for placing students at a particular </a:t>
            </a:r>
          </a:p>
          <a:p>
            <a:pPr algn="ctr" rtl="0">
              <a:buNone/>
            </a:pPr>
            <a:r>
              <a:rPr lang="en-US" sz="2800" dirty="0"/>
              <a:t>level, school, or college</a:t>
            </a:r>
            <a:r>
              <a:rPr lang="en-US" sz="2800" dirty="0" smtClean="0"/>
              <a:t>.   </a:t>
            </a:r>
            <a:endParaRPr lang="en-US" sz="2800" dirty="0"/>
          </a:p>
          <a:p>
            <a:pPr algn="ctr" rtl="0">
              <a:buNone/>
            </a:pPr>
            <a:r>
              <a:rPr lang="en-US" sz="2800" dirty="0"/>
              <a:t> </a:t>
            </a:r>
            <a:r>
              <a:rPr lang="en-US" sz="2800" dirty="0">
                <a:solidFill>
                  <a:srgbClr val="FFFF00"/>
                </a:solidFill>
              </a:rPr>
              <a:t>Achievement</a:t>
            </a:r>
            <a:r>
              <a:rPr lang="en-US" sz="2800" dirty="0"/>
              <a:t> </a:t>
            </a:r>
            <a:r>
              <a:rPr lang="en-US" sz="2800" dirty="0">
                <a:solidFill>
                  <a:srgbClr val="FFFF00"/>
                </a:solidFill>
              </a:rPr>
              <a:t>tests</a:t>
            </a:r>
            <a:r>
              <a:rPr lang="en-US" sz="2800" dirty="0"/>
              <a:t>: for measuring the achievement </a:t>
            </a:r>
          </a:p>
          <a:p>
            <a:pPr algn="ctr" rtl="0">
              <a:buNone/>
            </a:pPr>
            <a:r>
              <a:rPr lang="en-US" sz="2800" dirty="0"/>
              <a:t>of a candidate in a particular course either during or </a:t>
            </a:r>
          </a:p>
          <a:p>
            <a:pPr algn="ctr" rtl="0">
              <a:buNone/>
            </a:pPr>
            <a:r>
              <a:rPr lang="en-US" sz="2800" dirty="0"/>
              <a:t>at the end of the course.</a:t>
            </a:r>
          </a:p>
          <a:p>
            <a:pPr algn="ctr" rtl="0">
              <a:buNone/>
            </a:pPr>
            <a:r>
              <a:rPr lang="en-US" sz="2800" dirty="0"/>
              <a:t> </a:t>
            </a:r>
            <a:r>
              <a:rPr lang="en-US" sz="2800" dirty="0">
                <a:solidFill>
                  <a:srgbClr val="FFFF00"/>
                </a:solidFill>
              </a:rPr>
              <a:t>Diagnostic</a:t>
            </a:r>
            <a:r>
              <a:rPr lang="en-US" sz="2800" dirty="0"/>
              <a:t> tests: for determining the problems of a </a:t>
            </a:r>
          </a:p>
          <a:p>
            <a:pPr algn="ctr" rtl="0">
              <a:buNone/>
            </a:pPr>
            <a:r>
              <a:rPr lang="en-US" sz="2800" dirty="0"/>
              <a:t>student in a particular area, task, course, or </a:t>
            </a:r>
          </a:p>
          <a:p>
            <a:pPr algn="ctr" rtl="0">
              <a:buNone/>
            </a:pPr>
            <a:r>
              <a:rPr lang="en-US" sz="2800" dirty="0"/>
              <a:t>programme. Diagnostic tests also bring out areas of </a:t>
            </a:r>
          </a:p>
          <a:p>
            <a:pPr algn="ctr" rtl="0">
              <a:buNone/>
            </a:pPr>
            <a:r>
              <a:rPr lang="en-US" sz="2800" dirty="0"/>
              <a:t>difficulty of a student for the purpose of remediation.</a:t>
            </a:r>
          </a:p>
          <a:p>
            <a:pPr algn="ctr" rtl="0">
              <a:buNone/>
            </a:pPr>
            <a:r>
              <a:rPr lang="en-US" sz="2800" dirty="0"/>
              <a:t> </a:t>
            </a:r>
            <a:r>
              <a:rPr lang="en-US" sz="2800" dirty="0">
                <a:solidFill>
                  <a:srgbClr val="FFFF00"/>
                </a:solidFill>
              </a:rPr>
              <a:t>Aptitude</a:t>
            </a:r>
            <a:r>
              <a:rPr lang="en-US" sz="2800" dirty="0"/>
              <a:t> </a:t>
            </a:r>
            <a:r>
              <a:rPr lang="en-US" sz="2800" dirty="0">
                <a:solidFill>
                  <a:srgbClr val="FFFF00"/>
                </a:solidFill>
              </a:rPr>
              <a:t>tests</a:t>
            </a:r>
            <a:r>
              <a:rPr lang="en-US" sz="2800" dirty="0"/>
              <a:t>: are designed to determine the </a:t>
            </a:r>
          </a:p>
          <a:p>
            <a:pPr algn="ctr" rtl="0">
              <a:buNone/>
            </a:pPr>
            <a:r>
              <a:rPr lang="en-US" sz="2800" dirty="0"/>
              <a:t>aptitude of a student for a particular task, course, </a:t>
            </a:r>
          </a:p>
          <a:p>
            <a:pPr algn="ctr" rtl="0">
              <a:buNone/>
            </a:pPr>
            <a:r>
              <a:rPr lang="en-US" sz="2800" dirty="0"/>
              <a:t>programme, job, </a:t>
            </a:r>
            <a:r>
              <a:rPr lang="en-US" sz="2800" dirty="0" smtClean="0"/>
              <a:t>etc.            </a:t>
            </a:r>
          </a:p>
        </p:txBody>
      </p:sp>
    </p:spTree>
    <p:extLst>
      <p:ext uri="{BB962C8B-B14F-4D97-AF65-F5344CB8AC3E}">
        <p14:creationId xmlns:p14="http://schemas.microsoft.com/office/powerpoint/2010/main" val="3670012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7467600" cy="1143000"/>
          </a:xfrm>
        </p:spPr>
        <p:txBody>
          <a:bodyPr>
            <a:normAutofit/>
          </a:bodyPr>
          <a:lstStyle/>
          <a:p>
            <a:pPr algn="ctr"/>
            <a:r>
              <a:rPr lang="en-US" sz="4800" dirty="0" smtClean="0">
                <a:solidFill>
                  <a:srgbClr val="FFFF00"/>
                </a:solidFill>
              </a:rPr>
              <a:t>Types of test</a:t>
            </a:r>
            <a:endParaRPr lang="ar-SA" sz="4800" dirty="0">
              <a:solidFill>
                <a:srgbClr val="FFFF00"/>
              </a:solidFill>
            </a:endParaRPr>
          </a:p>
        </p:txBody>
      </p:sp>
      <p:sp>
        <p:nvSpPr>
          <p:cNvPr id="3" name="عنصر نائب للمحتوى 2"/>
          <p:cNvSpPr>
            <a:spLocks noGrp="1"/>
          </p:cNvSpPr>
          <p:nvPr>
            <p:ph idx="1"/>
          </p:nvPr>
        </p:nvSpPr>
        <p:spPr>
          <a:xfrm>
            <a:off x="0" y="1268760"/>
            <a:ext cx="9144000" cy="5400600"/>
          </a:xfrm>
        </p:spPr>
        <p:txBody>
          <a:bodyPr>
            <a:normAutofit/>
          </a:bodyPr>
          <a:lstStyle/>
          <a:p>
            <a:r>
              <a:rPr lang="en-US" sz="2800" dirty="0">
                <a:solidFill>
                  <a:srgbClr val="FFFF00"/>
                </a:solidFill>
              </a:rPr>
              <a:t>Teacher-made tests </a:t>
            </a:r>
            <a:r>
              <a:rPr lang="en-US" sz="2800" dirty="0"/>
              <a:t>are tests produced by teachers </a:t>
            </a:r>
          </a:p>
          <a:p>
            <a:r>
              <a:rPr lang="en-US" sz="2800" dirty="0"/>
              <a:t>for a particular classroom use. Such tests may not be </a:t>
            </a:r>
          </a:p>
          <a:p>
            <a:r>
              <a:rPr lang="en-US" sz="2800" dirty="0"/>
              <a:t>used far-and-wide but are often designed to meet the </a:t>
            </a:r>
          </a:p>
          <a:p>
            <a:pPr algn="l"/>
            <a:r>
              <a:rPr lang="en-US" sz="2800" dirty="0"/>
              <a:t>particular learning needs of the </a:t>
            </a:r>
            <a:r>
              <a:rPr lang="en-US" sz="2800" dirty="0" smtClean="0"/>
              <a:t>students.</a:t>
            </a:r>
          </a:p>
          <a:p>
            <a:r>
              <a:rPr lang="en-US" sz="2800" dirty="0" smtClean="0"/>
              <a:t>                     </a:t>
            </a:r>
          </a:p>
          <a:p>
            <a:pPr algn="l"/>
            <a:r>
              <a:rPr lang="en-US" sz="2800" dirty="0">
                <a:solidFill>
                  <a:srgbClr val="FFFF00"/>
                </a:solidFill>
              </a:rPr>
              <a:t>Formative Testing </a:t>
            </a:r>
            <a:r>
              <a:rPr lang="en-US" sz="2800" dirty="0"/>
              <a:t>This type of testing is used to gauge student learning during the lesson. It is used throughout a lecture and designed to give students the opportunity to demonstrate that they have understood the material, like in the example of the clock activity mentioned above</a:t>
            </a:r>
            <a:r>
              <a:rPr lang="en-US" sz="2800" dirty="0" smtClean="0"/>
              <a:t>.</a:t>
            </a:r>
            <a:endParaRPr lang="en-US" sz="2800" dirty="0"/>
          </a:p>
        </p:txBody>
      </p:sp>
    </p:spTree>
    <p:extLst>
      <p:ext uri="{BB962C8B-B14F-4D97-AF65-F5344CB8AC3E}">
        <p14:creationId xmlns:p14="http://schemas.microsoft.com/office/powerpoint/2010/main" val="23725232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7467600" cy="1143000"/>
          </a:xfrm>
        </p:spPr>
        <p:txBody>
          <a:bodyPr>
            <a:normAutofit/>
          </a:bodyPr>
          <a:lstStyle/>
          <a:p>
            <a:pPr algn="ctr"/>
            <a:r>
              <a:rPr lang="en-US" sz="4800" dirty="0" smtClean="0">
                <a:solidFill>
                  <a:srgbClr val="FFFF00"/>
                </a:solidFill>
              </a:rPr>
              <a:t>Testing</a:t>
            </a:r>
            <a:endParaRPr lang="ar-SA" sz="4800" dirty="0">
              <a:solidFill>
                <a:srgbClr val="FFFF00"/>
              </a:solidFill>
            </a:endParaRPr>
          </a:p>
        </p:txBody>
      </p:sp>
      <p:sp>
        <p:nvSpPr>
          <p:cNvPr id="3" name="عنصر نائب للمحتوى 2"/>
          <p:cNvSpPr>
            <a:spLocks noGrp="1"/>
          </p:cNvSpPr>
          <p:nvPr>
            <p:ph idx="1"/>
          </p:nvPr>
        </p:nvSpPr>
        <p:spPr>
          <a:xfrm>
            <a:off x="0" y="1268760"/>
            <a:ext cx="9144000" cy="5328591"/>
          </a:xfrm>
        </p:spPr>
        <p:txBody>
          <a:bodyPr>
            <a:normAutofit/>
          </a:bodyPr>
          <a:lstStyle/>
          <a:p>
            <a:pPr algn="ctr" rtl="0">
              <a:buNone/>
            </a:pPr>
            <a:r>
              <a:rPr lang="en-US" sz="2800" dirty="0">
                <a:solidFill>
                  <a:srgbClr val="FFFF00"/>
                </a:solidFill>
              </a:rPr>
              <a:t>Summative </a:t>
            </a:r>
            <a:r>
              <a:rPr lang="en-US" sz="2800" dirty="0" smtClean="0">
                <a:solidFill>
                  <a:srgbClr val="FFFF00"/>
                </a:solidFill>
              </a:rPr>
              <a:t>Testing </a:t>
            </a:r>
            <a:endParaRPr lang="en-US" sz="2800" dirty="0">
              <a:solidFill>
                <a:srgbClr val="FFFF00"/>
              </a:solidFill>
            </a:endParaRPr>
          </a:p>
          <a:p>
            <a:pPr algn="ctr" rtl="0">
              <a:buNone/>
            </a:pPr>
            <a:r>
              <a:rPr lang="en-US" sz="2800" dirty="0"/>
              <a:t> This testing is used as a checkpoint at the end of the </a:t>
            </a:r>
          </a:p>
          <a:p>
            <a:pPr algn="ctr" rtl="0">
              <a:buNone/>
            </a:pPr>
            <a:r>
              <a:rPr lang="en-US" sz="2800" dirty="0"/>
              <a:t>year or course to assess how many content students </a:t>
            </a:r>
          </a:p>
          <a:p>
            <a:pPr algn="ctr" rtl="0">
              <a:buNone/>
            </a:pPr>
            <a:r>
              <a:rPr lang="en-US" sz="2800" dirty="0"/>
              <a:t>learned overall. This type of testing is similar to </a:t>
            </a:r>
          </a:p>
          <a:p>
            <a:pPr algn="ctr" rtl="0">
              <a:buNone/>
            </a:pPr>
            <a:r>
              <a:rPr lang="en-US" sz="2800" dirty="0"/>
              <a:t>benchmark testing, but instead of only covering one </a:t>
            </a:r>
          </a:p>
          <a:p>
            <a:pPr algn="ctr" rtl="0">
              <a:buNone/>
            </a:pPr>
            <a:r>
              <a:rPr lang="en-US" sz="2800" dirty="0"/>
              <a:t>unit, it cumulatively covers everything students have </a:t>
            </a:r>
          </a:p>
          <a:p>
            <a:pPr algn="ctr" rtl="0">
              <a:buNone/>
            </a:pPr>
            <a:r>
              <a:rPr lang="en-US" sz="2800" dirty="0"/>
              <a:t>been spending time on throughout the year.</a:t>
            </a:r>
          </a:p>
          <a:p>
            <a:pPr algn="ctr" rtl="0">
              <a:buNone/>
            </a:pPr>
            <a:endParaRPr lang="en-US" sz="2800" dirty="0" smtClean="0"/>
          </a:p>
          <a:p>
            <a:pPr algn="ctr" rtl="0">
              <a:buNone/>
            </a:pPr>
            <a:endParaRPr lang="en-US" sz="2800" dirty="0"/>
          </a:p>
        </p:txBody>
      </p:sp>
    </p:spTree>
    <p:extLst>
      <p:ext uri="{BB962C8B-B14F-4D97-AF65-F5344CB8AC3E}">
        <p14:creationId xmlns:p14="http://schemas.microsoft.com/office/powerpoint/2010/main" val="36844055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1073</TotalTime>
  <Words>569</Words>
  <Application>Microsoft Office PowerPoint</Application>
  <PresentationFormat>عرض على الشاشة (3:4)‏</PresentationFormat>
  <Paragraphs>66</Paragraphs>
  <Slides>8</Slides>
  <Notes>8</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تقنية</vt:lpstr>
      <vt:lpstr>Presented by   Assistant Prof. Omar Nesrallah </vt:lpstr>
      <vt:lpstr>Chapter one- Testing </vt:lpstr>
      <vt:lpstr>Chapter one- Testing </vt:lpstr>
      <vt:lpstr> Assessment and evaluation </vt:lpstr>
      <vt:lpstr>Testing</vt:lpstr>
      <vt:lpstr>Types of test</vt:lpstr>
      <vt:lpstr>Types of test</vt:lpstr>
      <vt:lpstr>Testing</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Presented by  Assistant Prof. Nazar Hussien Wali</dc:title>
  <dc:creator>Maher</dc:creator>
  <cp:lastModifiedBy>SMART</cp:lastModifiedBy>
  <cp:revision>107</cp:revision>
  <dcterms:created xsi:type="dcterms:W3CDTF">2018-01-23T08:20:57Z</dcterms:created>
  <dcterms:modified xsi:type="dcterms:W3CDTF">2022-11-02T11:16:58Z</dcterms:modified>
</cp:coreProperties>
</file>