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2" r:id="rId6"/>
    <p:sldId id="263" r:id="rId7"/>
    <p:sldId id="271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816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344C856-2F35-49F9-8046-C3B752B96BD4}" type="datetimeFigureOut">
              <a:rPr lang="ar-IQ" smtClean="0"/>
              <a:pPr/>
              <a:t>23/05/1444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593F52-3C47-4FAE-A77F-C1AA238222A2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97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Grammar and word choice are important for </a:t>
            </a:r>
            <a:r>
              <a:rPr lang="en-US" i="1" smtClean="0"/>
              <a:t>all</a:t>
            </a:r>
            <a:r>
              <a:rPr lang="en-US" smtClean="0"/>
              <a:t> your classes, not just English. </a:t>
            </a:r>
          </a:p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6FA534E-48BB-4BA7-8DE4-25EC8123573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23/05/1444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23/05/1444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23/05/1444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23/05/1444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23/05/1444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23/05/1444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23/05/1444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23/05/1444</a:t>
            </a:fld>
            <a:endParaRPr lang="ar-IQ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23/05/1444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F1FD-1032-4E38-A471-9B7AF2622D51}" type="datetimeFigureOut">
              <a:rPr lang="ar-IQ" smtClean="0"/>
              <a:pPr/>
              <a:t>23/05/1444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621F1FD-1032-4E38-A471-9B7AF2622D51}" type="datetimeFigureOut">
              <a:rPr lang="ar-IQ" smtClean="0"/>
              <a:pPr/>
              <a:t>23/05/1444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621F1FD-1032-4E38-A471-9B7AF2622D51}" type="datetimeFigureOut">
              <a:rPr lang="ar-IQ" smtClean="0"/>
              <a:pPr/>
              <a:t>23/05/1444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7DB466-1BC4-4BCF-81EF-1CC73A7C2AA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5943600"/>
            <a:ext cx="9144000" cy="914400"/>
            <a:chOff x="0" y="5943600"/>
            <a:chExt cx="9144000" cy="914400"/>
          </a:xfrm>
        </p:grpSpPr>
        <p:sp>
          <p:nvSpPr>
            <p:cNvPr id="8" name="Rectangle 7"/>
            <p:cNvSpPr/>
            <p:nvPr/>
          </p:nvSpPr>
          <p:spPr>
            <a:xfrm>
              <a:off x="0" y="5943600"/>
              <a:ext cx="9144000" cy="914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172200"/>
              <a:ext cx="91440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051" name="Title 3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295400"/>
          </a:xfrm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  <a:latin typeface="Cambria" pitchFamily="18" charset="0"/>
              </a:rPr>
              <a:t>Presented by</a:t>
            </a:r>
            <a:r>
              <a:rPr lang="en-US" sz="4400" dirty="0" smtClean="0">
                <a:latin typeface="Cambria" pitchFamily="18" charset="0"/>
              </a:rPr>
              <a:t/>
            </a:r>
            <a:br>
              <a:rPr lang="en-US" sz="4400" dirty="0" smtClean="0">
                <a:latin typeface="Cambria" pitchFamily="18" charset="0"/>
              </a:rPr>
            </a:b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C000"/>
                </a:solidFill>
              </a:rPr>
              <a:t>Assistant Prof. Nizar Hussien Wali</a:t>
            </a:r>
            <a:endParaRPr lang="en-US" sz="4400" dirty="0" smtClean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5800" y="609600"/>
            <a:ext cx="617538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Box 12"/>
          <p:cNvSpPr txBox="1">
            <a:spLocks noChangeArrowheads="1"/>
          </p:cNvSpPr>
          <p:nvPr/>
        </p:nvSpPr>
        <p:spPr bwMode="auto">
          <a:xfrm>
            <a:off x="0" y="37338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3600" dirty="0">
                <a:latin typeface="Cambria" pitchFamily="18" charset="0"/>
              </a:rPr>
              <a:t>College of Basic Education,</a:t>
            </a:r>
          </a:p>
          <a:p>
            <a:pPr algn="ctr" rtl="0"/>
            <a:r>
              <a:rPr lang="en-US" sz="3600" dirty="0">
                <a:latin typeface="Cambria" pitchFamily="18" charset="0"/>
              </a:rPr>
              <a:t>University of </a:t>
            </a:r>
            <a:r>
              <a:rPr lang="en-US" sz="3600" dirty="0" err="1">
                <a:latin typeface="Cambria" pitchFamily="18" charset="0"/>
              </a:rPr>
              <a:t>Diyala</a:t>
            </a:r>
            <a:r>
              <a:rPr lang="en-US" sz="3600" dirty="0">
                <a:latin typeface="Cambria" pitchFamily="18" charset="0"/>
              </a:rPr>
              <a:t> </a:t>
            </a:r>
          </a:p>
          <a:p>
            <a:pPr algn="ctr" rtl="0"/>
            <a:r>
              <a:rPr lang="en-US" sz="3600" dirty="0" smtClean="0">
                <a:latin typeface="Cambria" pitchFamily="18" charset="0"/>
              </a:rPr>
              <a:t>2022 </a:t>
            </a:r>
            <a:r>
              <a:rPr lang="en-US" sz="3600">
                <a:latin typeface="Cambria" pitchFamily="18" charset="0"/>
              </a:rPr>
              <a:t>- </a:t>
            </a:r>
            <a:r>
              <a:rPr lang="en-US" sz="3600" smtClean="0">
                <a:latin typeface="Cambria" pitchFamily="18" charset="0"/>
              </a:rPr>
              <a:t>2023</a:t>
            </a:r>
            <a:endParaRPr lang="en-US" sz="3600" dirty="0">
              <a:latin typeface="Cambria" pitchFamily="18" charset="0"/>
            </a:endParaRPr>
          </a:p>
        </p:txBody>
      </p:sp>
      <p:pic>
        <p:nvPicPr>
          <p:cNvPr id="14" name="صورة 13" descr="as cop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838200"/>
            <a:ext cx="1521439" cy="14369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6" name="مربع نص 15"/>
          <p:cNvSpPr txBox="1">
            <a:spLocks noChangeArrowheads="1"/>
          </p:cNvSpPr>
          <p:nvPr/>
        </p:nvSpPr>
        <p:spPr bwMode="auto">
          <a:xfrm>
            <a:off x="2514600" y="1371600"/>
            <a:ext cx="617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Textbook Analysis 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51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700808"/>
          </a:xfrm>
        </p:spPr>
        <p:txBody>
          <a:bodyPr>
            <a:normAutofit fontScale="90000"/>
          </a:bodyPr>
          <a:lstStyle/>
          <a:p>
            <a:pPr algn="ctr"/>
            <a:r>
              <a:rPr lang="ar-IQ" sz="4800" b="1" dirty="0" smtClean="0">
                <a:solidFill>
                  <a:srgbClr val="FFFF00"/>
                </a:solidFill>
              </a:rPr>
              <a:t/>
            </a:r>
            <a:br>
              <a:rPr lang="ar-IQ" sz="4800" b="1" dirty="0" smtClean="0">
                <a:solidFill>
                  <a:srgbClr val="FFFF00"/>
                </a:solidFill>
              </a:rPr>
            </a:br>
            <a:r>
              <a:rPr lang="en-US" sz="5300" b="1" dirty="0" smtClean="0">
                <a:solidFill>
                  <a:srgbClr val="FFFF00"/>
                </a:solidFill>
              </a:rPr>
              <a:t>Chapter one</a:t>
            </a:r>
            <a:r>
              <a:rPr lang="en-US" sz="4800" b="1" dirty="0" smtClean="0">
                <a:solidFill>
                  <a:srgbClr val="FFFF00"/>
                </a:solidFill>
              </a:rPr>
              <a:t/>
            </a:r>
            <a:br>
              <a:rPr lang="en-US" sz="4800" b="1" dirty="0" smtClean="0">
                <a:solidFill>
                  <a:srgbClr val="FFFF00"/>
                </a:solidFill>
              </a:rPr>
            </a:b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075240" cy="2376263"/>
          </a:xfrm>
        </p:spPr>
        <p:txBody>
          <a:bodyPr>
            <a:normAutofit fontScale="25000" lnSpcReduction="20000"/>
          </a:bodyPr>
          <a:lstStyle/>
          <a:p>
            <a:pPr algn="ctr" rtl="0">
              <a:buNone/>
            </a:pPr>
            <a:r>
              <a:rPr lang="en-US" dirty="0" smtClean="0"/>
              <a:t>------------------------------------------------</a:t>
            </a:r>
          </a:p>
          <a:p>
            <a:pPr algn="l" rtl="0">
              <a:buNone/>
            </a:pPr>
            <a:r>
              <a:rPr lang="en-US" sz="8000" dirty="0" smtClean="0"/>
              <a:t>The structure of the Textbooks at the primary stage</a:t>
            </a:r>
            <a:r>
              <a:rPr lang="en-US" sz="8000" dirty="0" smtClean="0">
                <a:sym typeface="Wingdings" pitchFamily="2" charset="2"/>
              </a:rPr>
              <a:t>(A Historical Survey) </a:t>
            </a:r>
          </a:p>
          <a:p>
            <a:pPr algn="l" rtl="0">
              <a:buNone/>
            </a:pPr>
            <a:endParaRPr lang="en-US" sz="8000" dirty="0">
              <a:sym typeface="Wingdings" pitchFamily="2" charset="2"/>
            </a:endParaRPr>
          </a:p>
          <a:p>
            <a:pPr algn="l" rtl="0">
              <a:buNone/>
            </a:pPr>
            <a:r>
              <a:rPr lang="en-US" sz="8000" dirty="0" smtClean="0">
                <a:sym typeface="Wingdings" pitchFamily="2" charset="2"/>
              </a:rPr>
              <a:t>1-The Iraaqi goverment established in 1921</a:t>
            </a:r>
          </a:p>
          <a:p>
            <a:pPr algn="l" rtl="0">
              <a:buNone/>
            </a:pPr>
            <a:endParaRPr lang="en-US" sz="8000" dirty="0">
              <a:sym typeface="Wingdings" pitchFamily="2" charset="2"/>
            </a:endParaRPr>
          </a:p>
          <a:p>
            <a:pPr algn="l" rtl="0">
              <a:buNone/>
            </a:pPr>
            <a:r>
              <a:rPr lang="en-US" sz="8000" dirty="0" smtClean="0">
                <a:sym typeface="Wingdings" pitchFamily="2" charset="2"/>
              </a:rPr>
              <a:t>A-The first textbook have been applied in 1921 .It depended on           (the grammar-translation method)(the direct method )(the reading method)(the situational method .</a:t>
            </a:r>
          </a:p>
          <a:p>
            <a:pPr algn="l" rtl="0">
              <a:buNone/>
            </a:pPr>
            <a:endParaRPr lang="en-US" sz="8000" dirty="0" smtClean="0">
              <a:sym typeface="Wingdings" pitchFamily="2" charset="2"/>
            </a:endParaRPr>
          </a:p>
          <a:p>
            <a:pPr algn="l" rtl="0">
              <a:buNone/>
            </a:pPr>
            <a:r>
              <a:rPr lang="en-US" sz="8000" dirty="0" smtClean="0">
                <a:sym typeface="Wingdings" pitchFamily="2" charset="2"/>
              </a:rPr>
              <a:t>Evaluation </a:t>
            </a:r>
          </a:p>
          <a:p>
            <a:pPr algn="l" rtl="0">
              <a:buNone/>
            </a:pPr>
            <a:r>
              <a:rPr lang="en-US" sz="8000" dirty="0" smtClean="0">
                <a:sym typeface="Wingdings" pitchFamily="2" charset="2"/>
              </a:rPr>
              <a:t>These textbooks succeeded in certain points of language learning like (grammar) , translation and vocabulary, but failed in other points of language like developing the foreign language skills :-reading,writng,listening and speaking.</a:t>
            </a:r>
            <a:endParaRPr lang="en-US" sz="8000" dirty="0" smtClean="0"/>
          </a:p>
          <a:p>
            <a:pPr algn="l" rtl="0"/>
            <a:endParaRPr lang="en-US" sz="8000" dirty="0" smtClean="0"/>
          </a:p>
          <a:p>
            <a:pPr algn="l" rtl="0">
              <a:buNone/>
            </a:pP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B-The second Textbook</a:t>
            </a:r>
            <a:endParaRPr lang="ar-SA" sz="48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1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800" dirty="0" smtClean="0"/>
              <a:t>(English For Iraq) in 1950.It was borrowed from Oxford University</a:t>
            </a:r>
          </a:p>
          <a:p>
            <a:pPr algn="ctr" rtl="0">
              <a:buNone/>
            </a:pPr>
            <a:endParaRPr lang="en-US" sz="2800" dirty="0" smtClean="0"/>
          </a:p>
          <a:p>
            <a:pPr algn="ctr" rtl="0">
              <a:buNone/>
            </a:pPr>
            <a:r>
              <a:rPr lang="en-US" sz="2800" dirty="0" smtClean="0"/>
              <a:t>------------------------------------</a:t>
            </a:r>
          </a:p>
          <a:p>
            <a:pPr algn="l" rtl="0">
              <a:buNone/>
            </a:pPr>
            <a:r>
              <a:rPr lang="en-US" sz="2800" dirty="0" smtClean="0"/>
              <a:t>  Evaluation</a:t>
            </a:r>
          </a:p>
          <a:p>
            <a:pPr algn="l" rtl="0">
              <a:buNone/>
            </a:pPr>
            <a:r>
              <a:rPr lang="en-US" sz="2800" dirty="0" smtClean="0"/>
              <a:t>1-It used the direct method and emphasized on vocabulary.</a:t>
            </a:r>
          </a:p>
          <a:p>
            <a:pPr algn="l" rtl="0">
              <a:buNone/>
            </a:pPr>
            <a:r>
              <a:rPr lang="en-US" sz="2800" dirty="0" smtClean="0"/>
              <a:t>2-the teaching of language skills through reading.</a:t>
            </a:r>
          </a:p>
          <a:p>
            <a:pPr algn="l" rtl="0">
              <a:buNone/>
            </a:pPr>
            <a:r>
              <a:rPr lang="en-US" sz="2800" dirty="0" smtClean="0"/>
              <a:t>3-There wasnt’ any reference to the Iraqi culture</a:t>
            </a:r>
            <a:endParaRPr lang="ar-SA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(1973)</a:t>
            </a:r>
            <a:r>
              <a:rPr lang="ar-IQ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3-The third textbook</a:t>
            </a:r>
            <a:endParaRPr lang="ar-SA" sz="48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1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New English course for Iraq(NECI)                  </a:t>
            </a:r>
            <a:r>
              <a:rPr lang="en-US" sz="4000" dirty="0" smtClean="0"/>
              <a:t>------------------------------------------</a:t>
            </a:r>
          </a:p>
          <a:p>
            <a:pPr algn="l" rtl="0"/>
            <a:r>
              <a:rPr lang="en-US" sz="2400" dirty="0" smtClean="0"/>
              <a:t>Evaluation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3200" dirty="0" smtClean="0"/>
              <a:t>1-It depended on the aural-oral approach .       2-It was written by Iraqi teachers specialists in TEFL .                                                              3-Teaching English began  with the fifth primary stage</a:t>
            </a:r>
            <a:r>
              <a:rPr lang="en-US" sz="2400" dirty="0" smtClean="0"/>
              <a:t>. </a:t>
            </a:r>
          </a:p>
          <a:p>
            <a:pPr algn="l" rtl="0">
              <a:buNone/>
            </a:pPr>
            <a:endParaRPr lang="ar-SA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4-The fourth textbook</a:t>
            </a:r>
            <a:endParaRPr lang="ar-SA" sz="48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97151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Iraq Opportunities (2002)</a:t>
            </a:r>
          </a:p>
          <a:p>
            <a:pPr algn="ctr" rtl="0">
              <a:buNone/>
            </a:pPr>
            <a:r>
              <a:rPr lang="en-US" sz="2800" dirty="0" smtClean="0"/>
              <a:t> </a:t>
            </a:r>
            <a:r>
              <a:rPr lang="en-US" sz="4000" dirty="0" smtClean="0"/>
              <a:t>------------------------------------</a:t>
            </a:r>
          </a:p>
          <a:p>
            <a:pPr algn="l" rtl="0">
              <a:buNone/>
            </a:pPr>
            <a:r>
              <a:rPr lang="en-US" sz="2400" dirty="0" smtClean="0"/>
              <a:t>Evaluation</a:t>
            </a:r>
            <a:endParaRPr lang="en-US" sz="2400" dirty="0" smtClean="0">
              <a:solidFill>
                <a:srgbClr val="FFC000"/>
              </a:solidFill>
            </a:endParaRPr>
          </a:p>
          <a:p>
            <a:pPr algn="l" rtl="0"/>
            <a:r>
              <a:rPr lang="en-US" sz="2400" dirty="0" smtClean="0"/>
              <a:t>1-Teaching English began from the third stage.</a:t>
            </a:r>
          </a:p>
          <a:p>
            <a:pPr algn="l" rtl="0"/>
            <a:r>
              <a:rPr lang="en-US" sz="2400" dirty="0" smtClean="0"/>
              <a:t>2-it depended on the principles of the communicative approach                           </a:t>
            </a:r>
          </a:p>
          <a:p>
            <a:pPr algn="l" rtl="0">
              <a:buNone/>
            </a:pPr>
            <a:r>
              <a:rPr lang="en-US" sz="4000" dirty="0" smtClean="0"/>
              <a:t>   </a:t>
            </a:r>
            <a:r>
              <a:rPr lang="en-US" sz="2400" dirty="0" smtClean="0"/>
              <a:t>and the total physical response method.</a:t>
            </a:r>
          </a:p>
          <a:p>
            <a:pPr algn="l" rtl="0">
              <a:buNone/>
            </a:pPr>
            <a:r>
              <a:rPr lang="en-US" sz="2400" dirty="0" smtClean="0"/>
              <a:t>    3-Learners are active . They are considered the centre of language learning.                                                                       4-presenting English language to learners in an interesting way by using new teaching techniques.</a:t>
            </a:r>
          </a:p>
          <a:p>
            <a:pPr algn="l" rtl="0">
              <a:buNone/>
            </a:pPr>
            <a:endParaRPr lang="ar-S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>
                <a:solidFill>
                  <a:srgbClr val="FFFF00"/>
                </a:solidFill>
              </a:rPr>
              <a:t>5-The Fifth Textbook(2008)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412776"/>
            <a:ext cx="8892480" cy="5256583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en-US" sz="4000" dirty="0" smtClean="0"/>
              <a:t>------------------------------------</a:t>
            </a:r>
          </a:p>
          <a:p>
            <a:pPr algn="ctr" rtl="0">
              <a:buNone/>
            </a:pPr>
            <a:r>
              <a:rPr lang="en-US" sz="2400" dirty="0" smtClean="0"/>
              <a:t>(Iraq opportunities )</a:t>
            </a:r>
          </a:p>
          <a:p>
            <a:pPr algn="ctr" rtl="0">
              <a:buNone/>
            </a:pPr>
            <a:r>
              <a:rPr lang="en-US" sz="2400" dirty="0" smtClean="0"/>
              <a:t> Evaluation</a:t>
            </a:r>
          </a:p>
          <a:p>
            <a:pPr algn="ctr" rtl="0">
              <a:buNone/>
            </a:pPr>
            <a:r>
              <a:rPr lang="en-US" sz="2400" dirty="0" smtClean="0"/>
              <a:t>    1-it depended on tne principles of the communicative approach.                                                                                2-it used different teaching aids in language learning like cards,pictures and games.</a:t>
            </a:r>
          </a:p>
          <a:p>
            <a:pPr algn="ctr" rtl="0">
              <a:buNone/>
            </a:pPr>
            <a:r>
              <a:rPr lang="en-US" sz="2400" dirty="0" smtClean="0"/>
              <a:t>      3-it gives an important role for learners (pupils)  (75%)inside the classroom and give (25%) for teachers</a:t>
            </a:r>
            <a:r>
              <a:rPr lang="en-US" sz="1400" dirty="0" smtClean="0"/>
              <a:t>.                                                                  </a:t>
            </a:r>
            <a:r>
              <a:rPr lang="en-US" sz="2400" dirty="0" smtClean="0"/>
              <a:t>4-teachers are considered as a guide inside the classroom.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251520" y="2348881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2800" dirty="0" smtClean="0"/>
              <a:t>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000" dirty="0" smtClean="0">
                <a:solidFill>
                  <a:srgbClr val="FFFF00"/>
                </a:solidFill>
                <a:latin typeface="Algerian" pitchFamily="82" charset="0"/>
              </a:rPr>
              <a:t>Thanks for all my students</a:t>
            </a:r>
            <a:endParaRPr lang="ar-SA" sz="4000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en-GB" dirty="0" smtClean="0"/>
              <a:t>I hope you will understand my lesson...</a:t>
            </a:r>
          </a:p>
          <a:p>
            <a:pPr algn="ctr">
              <a:defRPr/>
            </a:pPr>
            <a:endParaRPr lang="en-GB" dirty="0" smtClean="0"/>
          </a:p>
          <a:p>
            <a:pPr algn="ctr">
              <a:defRPr/>
            </a:pPr>
            <a:endParaRPr lang="en-GB" dirty="0" smtClean="0"/>
          </a:p>
          <a:p>
            <a:pPr algn="ctr">
              <a:buNone/>
              <a:defRPr/>
            </a:pPr>
            <a:r>
              <a:rPr lang="en-US" sz="3200" b="1" dirty="0" smtClean="0">
                <a:solidFill>
                  <a:srgbClr val="00B0F0"/>
                </a:solidFill>
              </a:rPr>
              <a:t>Assistant Prof. </a:t>
            </a:r>
            <a:r>
              <a:rPr lang="en-US" sz="3200" b="1" dirty="0" err="1" smtClean="0">
                <a:solidFill>
                  <a:srgbClr val="00B0F0"/>
                </a:solidFill>
              </a:rPr>
              <a:t>Nazar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Hussien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Wali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College of Basic Education</a:t>
            </a:r>
          </a:p>
          <a:p>
            <a:pPr algn="ctr">
              <a:buNone/>
              <a:defRPr/>
            </a:pPr>
            <a:r>
              <a:rPr lang="en-US" dirty="0" smtClean="0"/>
              <a:t> </a:t>
            </a:r>
            <a:r>
              <a:rPr lang="pt-PT" dirty="0" smtClean="0"/>
              <a:t>Department of English</a:t>
            </a:r>
          </a:p>
          <a:p>
            <a:pPr algn="ctr">
              <a:defRPr/>
            </a:pP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870</TotalTime>
  <Words>360</Words>
  <Application>Microsoft Office PowerPoint</Application>
  <PresentationFormat>عرض على الشاشة (3:4)‏</PresentationFormat>
  <Paragraphs>50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تقنية</vt:lpstr>
      <vt:lpstr>Presented by  Assistant Prof. Nizar Hussien Wali</vt:lpstr>
      <vt:lpstr> Chapter one </vt:lpstr>
      <vt:lpstr>B-The second Textbook</vt:lpstr>
      <vt:lpstr>(1973) 3-The third textbook</vt:lpstr>
      <vt:lpstr>4-The fourth textbook</vt:lpstr>
      <vt:lpstr> 5-The Fifth Textbook(2008)</vt:lpstr>
      <vt:lpstr>Thanks for all my students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Presented by  Assistant Prof. Nazar Hussien Wali</dc:title>
  <dc:creator>Maher</dc:creator>
  <cp:lastModifiedBy>Future</cp:lastModifiedBy>
  <cp:revision>83</cp:revision>
  <dcterms:created xsi:type="dcterms:W3CDTF">2018-01-23T08:20:57Z</dcterms:created>
  <dcterms:modified xsi:type="dcterms:W3CDTF">2022-12-16T18:31:00Z</dcterms:modified>
</cp:coreProperties>
</file>