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1" r:id="rId1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80" d="100"/>
          <a:sy n="80" d="100"/>
        </p:scale>
        <p:origin x="-1086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344C856-2F35-49F9-8046-C3B752B96BD4}" type="datetimeFigureOut">
              <a:rPr lang="ar-IQ" smtClean="0"/>
              <a:pPr/>
              <a:t>06/04/1444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6593F52-3C47-4FAE-A77F-C1AA238222A2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6979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Grammar and word choice are important for </a:t>
            </a:r>
            <a:r>
              <a:rPr lang="en-US" i="1" smtClean="0"/>
              <a:t>all</a:t>
            </a:r>
            <a:r>
              <a:rPr lang="en-US" smtClean="0"/>
              <a:t> your classes, not just English. </a:t>
            </a:r>
          </a:p>
          <a:p>
            <a:pPr eaLnBrk="1" hangingPunct="1"/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06FA534E-48BB-4BA7-8DE4-25EC8123573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593F52-3C47-4FAE-A77F-C1AA238222A2}" type="slidenum">
              <a:rPr lang="ar-IQ" smtClean="0"/>
              <a:pPr/>
              <a:t>2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263879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593F52-3C47-4FAE-A77F-C1AA238222A2}" type="slidenum">
              <a:rPr lang="ar-IQ" smtClean="0"/>
              <a:pPr/>
              <a:t>3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567135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593F52-3C47-4FAE-A77F-C1AA238222A2}" type="slidenum">
              <a:rPr lang="ar-IQ" smtClean="0"/>
              <a:pPr/>
              <a:t>4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39383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F1FD-1032-4E38-A471-9B7AF2622D51}" type="datetimeFigureOut">
              <a:rPr lang="ar-IQ" smtClean="0"/>
              <a:pPr/>
              <a:t>06/04/1444</a:t>
            </a:fld>
            <a:endParaRPr lang="ar-IQ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DB466-1BC4-4BCF-81EF-1CC73A7C2AA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F1FD-1032-4E38-A471-9B7AF2622D51}" type="datetimeFigureOut">
              <a:rPr lang="ar-IQ" smtClean="0"/>
              <a:pPr/>
              <a:t>06/04/1444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DB466-1BC4-4BCF-81EF-1CC73A7C2AA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F1FD-1032-4E38-A471-9B7AF2622D51}" type="datetimeFigureOut">
              <a:rPr lang="ar-IQ" smtClean="0"/>
              <a:pPr/>
              <a:t>06/04/1444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DB466-1BC4-4BCF-81EF-1CC73A7C2AA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F1FD-1032-4E38-A471-9B7AF2622D51}" type="datetimeFigureOut">
              <a:rPr lang="ar-IQ" smtClean="0"/>
              <a:pPr/>
              <a:t>06/04/1444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DB466-1BC4-4BCF-81EF-1CC73A7C2AA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F1FD-1032-4E38-A471-9B7AF2622D51}" type="datetimeFigureOut">
              <a:rPr lang="ar-IQ" smtClean="0"/>
              <a:pPr/>
              <a:t>06/04/1444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DB466-1BC4-4BCF-81EF-1CC73A7C2AA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F1FD-1032-4E38-A471-9B7AF2622D51}" type="datetimeFigureOut">
              <a:rPr lang="ar-IQ" smtClean="0"/>
              <a:pPr/>
              <a:t>06/04/1444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DB466-1BC4-4BCF-81EF-1CC73A7C2AA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F1FD-1032-4E38-A471-9B7AF2622D51}" type="datetimeFigureOut">
              <a:rPr lang="ar-IQ" smtClean="0"/>
              <a:pPr/>
              <a:t>06/04/1444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DB466-1BC4-4BCF-81EF-1CC73A7C2AA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F1FD-1032-4E38-A471-9B7AF2622D51}" type="datetimeFigureOut">
              <a:rPr lang="ar-IQ" smtClean="0"/>
              <a:pPr/>
              <a:t>06/04/1444</a:t>
            </a:fld>
            <a:endParaRPr lang="ar-IQ"/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7DB466-1BC4-4BCF-81EF-1CC73A7C2AA8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9" name="عنصر نائب للتذييل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F1FD-1032-4E38-A471-9B7AF2622D51}" type="datetimeFigureOut">
              <a:rPr lang="ar-IQ" smtClean="0"/>
              <a:pPr/>
              <a:t>06/04/1444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DB466-1BC4-4BCF-81EF-1CC73A7C2AA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F1FD-1032-4E38-A471-9B7AF2622D51}" type="datetimeFigureOut">
              <a:rPr lang="ar-IQ" smtClean="0"/>
              <a:pPr/>
              <a:t>06/04/1444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987DB466-1BC4-4BCF-81EF-1CC73A7C2AA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621F1FD-1032-4E38-A471-9B7AF2622D51}" type="datetimeFigureOut">
              <a:rPr lang="ar-IQ" smtClean="0"/>
              <a:pPr/>
              <a:t>06/04/1444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DB466-1BC4-4BCF-81EF-1CC73A7C2AA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شكل حر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شكل حر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621F1FD-1032-4E38-A471-9B7AF2622D51}" type="datetimeFigureOut">
              <a:rPr lang="ar-IQ" smtClean="0"/>
              <a:pPr/>
              <a:t>06/04/1444</a:t>
            </a:fld>
            <a:endParaRPr lang="ar-IQ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87DB466-1BC4-4BCF-81EF-1CC73A7C2AA8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1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r" rtl="1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r" rtl="1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r" rtl="1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r" rtl="1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0" y="5943600"/>
            <a:ext cx="9144000" cy="914400"/>
            <a:chOff x="0" y="5943600"/>
            <a:chExt cx="9144000" cy="914400"/>
          </a:xfrm>
        </p:grpSpPr>
        <p:sp>
          <p:nvSpPr>
            <p:cNvPr id="8" name="Rectangle 7"/>
            <p:cNvSpPr/>
            <p:nvPr/>
          </p:nvSpPr>
          <p:spPr>
            <a:xfrm>
              <a:off x="0" y="5943600"/>
              <a:ext cx="9144000" cy="9144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6172200"/>
              <a:ext cx="91440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2051" name="Title 3"/>
          <p:cNvSpPr>
            <a:spLocks noGrp="1"/>
          </p:cNvSpPr>
          <p:nvPr>
            <p:ph type="title"/>
          </p:nvPr>
        </p:nvSpPr>
        <p:spPr>
          <a:xfrm>
            <a:off x="0" y="2362200"/>
            <a:ext cx="9144000" cy="1295400"/>
          </a:xfrm>
          <a:extLst/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solidFill>
                  <a:srgbClr val="FF0000"/>
                </a:solidFill>
                <a:latin typeface="Cambria" pitchFamily="18" charset="0"/>
              </a:rPr>
              <a:t>Presented by</a:t>
            </a:r>
            <a:r>
              <a:rPr lang="en-US" sz="4400" dirty="0" smtClean="0">
                <a:latin typeface="Cambria" pitchFamily="18" charset="0"/>
              </a:rPr>
              <a:t/>
            </a:r>
            <a:br>
              <a:rPr lang="en-US" sz="4400" dirty="0" smtClean="0">
                <a:latin typeface="Cambria" pitchFamily="18" charset="0"/>
              </a:rPr>
            </a:br>
            <a:r>
              <a:rPr lang="en-US" sz="4000" b="1" dirty="0" smtClean="0"/>
              <a:t> </a:t>
            </a:r>
            <a:r>
              <a:rPr lang="en-US" sz="4000" b="1" dirty="0" smtClean="0">
                <a:solidFill>
                  <a:srgbClr val="FFC000"/>
                </a:solidFill>
              </a:rPr>
              <a:t>Assistant Prof. Nizar Hussien Wali</a:t>
            </a:r>
            <a:endParaRPr lang="en-US" sz="4400" dirty="0" smtClean="0">
              <a:solidFill>
                <a:srgbClr val="FFC000"/>
              </a:solidFill>
              <a:latin typeface="Cambria" pitchFamily="18" charset="0"/>
            </a:endParaRPr>
          </a:p>
        </p:txBody>
      </p:sp>
      <p:pic>
        <p:nvPicPr>
          <p:cNvPr id="5126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05800" y="609600"/>
            <a:ext cx="617538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7" name="TextBox 12"/>
          <p:cNvSpPr txBox="1">
            <a:spLocks noChangeArrowheads="1"/>
          </p:cNvSpPr>
          <p:nvPr/>
        </p:nvSpPr>
        <p:spPr bwMode="auto">
          <a:xfrm>
            <a:off x="0" y="3733800"/>
            <a:ext cx="91440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/>
            <a:r>
              <a:rPr lang="en-US" sz="3600" dirty="0">
                <a:latin typeface="Cambria" pitchFamily="18" charset="0"/>
              </a:rPr>
              <a:t>College of Basic Education,</a:t>
            </a:r>
          </a:p>
          <a:p>
            <a:pPr algn="ctr" rtl="0"/>
            <a:r>
              <a:rPr lang="en-US" sz="3600" dirty="0">
                <a:latin typeface="Cambria" pitchFamily="18" charset="0"/>
              </a:rPr>
              <a:t>University of </a:t>
            </a:r>
            <a:r>
              <a:rPr lang="en-US" sz="3600" dirty="0" err="1">
                <a:latin typeface="Cambria" pitchFamily="18" charset="0"/>
              </a:rPr>
              <a:t>Diyala</a:t>
            </a:r>
            <a:r>
              <a:rPr lang="en-US" sz="3600" dirty="0">
                <a:latin typeface="Cambria" pitchFamily="18" charset="0"/>
              </a:rPr>
              <a:t> </a:t>
            </a:r>
          </a:p>
          <a:p>
            <a:pPr algn="ctr" rtl="0"/>
            <a:r>
              <a:rPr lang="en-US" sz="3600" dirty="0" smtClean="0">
                <a:latin typeface="Cambria" pitchFamily="18" charset="0"/>
              </a:rPr>
              <a:t>2022 </a:t>
            </a:r>
            <a:r>
              <a:rPr lang="en-US" sz="3600" dirty="0">
                <a:latin typeface="Cambria" pitchFamily="18" charset="0"/>
              </a:rPr>
              <a:t>- </a:t>
            </a:r>
            <a:r>
              <a:rPr lang="en-US" sz="3600" dirty="0" smtClean="0">
                <a:latin typeface="Cambria" pitchFamily="18" charset="0"/>
              </a:rPr>
              <a:t>2023</a:t>
            </a:r>
            <a:endParaRPr lang="en-US" sz="3600" dirty="0">
              <a:latin typeface="Cambria" pitchFamily="18" charset="0"/>
            </a:endParaRPr>
          </a:p>
        </p:txBody>
      </p:sp>
      <p:pic>
        <p:nvPicPr>
          <p:cNvPr id="14" name="صورة 13" descr="as copy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3400" y="838200"/>
            <a:ext cx="1521439" cy="143691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6" name="مربع نص 15"/>
          <p:cNvSpPr txBox="1">
            <a:spLocks noChangeArrowheads="1"/>
          </p:cNvSpPr>
          <p:nvPr/>
        </p:nvSpPr>
        <p:spPr bwMode="auto">
          <a:xfrm>
            <a:off x="2514600" y="1371600"/>
            <a:ext cx="6172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+mn-cs"/>
              </a:rPr>
              <a:t>Textbook Analysis </a:t>
            </a:r>
            <a:endParaRPr lang="en-US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+mn-cs"/>
            </a:endParaRPr>
          </a:p>
        </p:txBody>
      </p:sp>
    </p:spTree>
  </p:cSld>
  <p:clrMapOvr>
    <a:masterClrMapping/>
  </p:clrMapOvr>
  <p:transition spd="slow" advClick="0" advTm="1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51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" presetClass="entr" presetSubtype="9" fill="hold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4" presetClass="entr" presetSubtype="32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/>
      <p:bldP spid="1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 smtClean="0">
                <a:solidFill>
                  <a:srgbClr val="FFFF00"/>
                </a:solidFill>
              </a:rPr>
              <a:t>Homework</a:t>
            </a:r>
            <a:r>
              <a:rPr lang="en-US" sz="4800" b="1" dirty="0" smtClean="0"/>
              <a:t/>
            </a:r>
            <a:br>
              <a:rPr lang="en-US" sz="4800" b="1" dirty="0" smtClean="0"/>
            </a:br>
            <a:endParaRPr lang="en-US" sz="4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328591"/>
          </a:xfrm>
        </p:spPr>
        <p:txBody>
          <a:bodyPr>
            <a:normAutofit lnSpcReduction="10000"/>
          </a:bodyPr>
          <a:lstStyle/>
          <a:p>
            <a:pPr algn="ctr" rtl="0">
              <a:buNone/>
            </a:pPr>
            <a:r>
              <a:rPr lang="en-US" sz="4000" dirty="0" smtClean="0"/>
              <a:t>------------------------------------</a:t>
            </a:r>
            <a:endParaRPr lang="en-US" sz="2400" dirty="0" smtClean="0"/>
          </a:p>
          <a:p>
            <a:pPr algn="l" rtl="0">
              <a:buNone/>
            </a:pPr>
            <a:r>
              <a:rPr lang="en-US" sz="2400" b="1" dirty="0" smtClean="0"/>
              <a:t>It is an activity done by pupils with the help of their teachers by answering  certain exercises or questions.</a:t>
            </a:r>
          </a:p>
          <a:p>
            <a:pPr algn="l" rtl="0">
              <a:buNone/>
            </a:pPr>
            <a:r>
              <a:rPr lang="en-US" sz="2400" b="1" dirty="0" smtClean="0"/>
              <a:t>Conditions of Homework</a:t>
            </a:r>
          </a:p>
          <a:p>
            <a:pPr algn="l" rtl="0">
              <a:buNone/>
            </a:pPr>
            <a:r>
              <a:rPr lang="en-US" sz="2400" b="1" dirty="0" smtClean="0"/>
              <a:t>1-teachers have to teach the topic first then give it as homework.</a:t>
            </a:r>
          </a:p>
          <a:p>
            <a:pPr algn="l" rtl="0">
              <a:buNone/>
            </a:pPr>
            <a:r>
              <a:rPr lang="en-US" sz="2400" b="1" dirty="0" smtClean="0"/>
              <a:t>2-teachers may answer one of the questions on the board or orally before giving the assignment.</a:t>
            </a:r>
          </a:p>
          <a:p>
            <a:pPr algn="l" rtl="0">
              <a:buNone/>
            </a:pPr>
            <a:r>
              <a:rPr lang="en-US" sz="2400" b="1" dirty="0" smtClean="0"/>
              <a:t>3-the instruction of the homwork should be clear to all pupils</a:t>
            </a:r>
          </a:p>
          <a:p>
            <a:pPr algn="l" rtl="0">
              <a:buNone/>
            </a:pPr>
            <a:r>
              <a:rPr lang="en-US" sz="2400" b="1" dirty="0" smtClean="0"/>
              <a:t>4-teachers check the answers and ask pupils to correct their mistakes if any</a:t>
            </a:r>
          </a:p>
          <a:p>
            <a:pPr algn="l" rtl="0">
              <a:buNone/>
            </a:pPr>
            <a:r>
              <a:rPr lang="en-US" sz="2400" b="1" dirty="0" smtClean="0"/>
              <a:t>5-pupils say the correct answers and teachers may </a:t>
            </a:r>
            <a:r>
              <a:rPr lang="en-US" sz="2400" b="1" smtClean="0"/>
              <a:t>write it on the board.</a:t>
            </a:r>
            <a:endParaRPr lang="en-US" sz="2400" b="1" dirty="0" smtClean="0"/>
          </a:p>
          <a:p>
            <a:pPr algn="l" rtl="0">
              <a:buNone/>
            </a:pPr>
            <a:endParaRPr lang="en-US" sz="2400" b="1" dirty="0" smtClean="0">
              <a:solidFill>
                <a:srgbClr val="FFFF00"/>
              </a:solidFill>
            </a:endParaRPr>
          </a:p>
          <a:p>
            <a:pPr algn="l" rtl="0">
              <a:buNone/>
            </a:pPr>
            <a:endParaRPr lang="ar-SA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4000" dirty="0" smtClean="0">
                <a:solidFill>
                  <a:srgbClr val="FFFF00"/>
                </a:solidFill>
                <a:latin typeface="Algerian" pitchFamily="82" charset="0"/>
              </a:rPr>
              <a:t>Thanks for all my students</a:t>
            </a:r>
            <a:endParaRPr lang="ar-SA" sz="4000" dirty="0">
              <a:solidFill>
                <a:srgbClr val="FFFF00"/>
              </a:solidFill>
              <a:latin typeface="Algerian" pitchFamily="82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  <a:defRPr/>
            </a:pPr>
            <a:r>
              <a:rPr lang="en-GB" dirty="0" smtClean="0"/>
              <a:t>I hope you will understand my lesson...</a:t>
            </a:r>
          </a:p>
          <a:p>
            <a:pPr algn="ctr">
              <a:defRPr/>
            </a:pPr>
            <a:endParaRPr lang="en-GB" dirty="0" smtClean="0"/>
          </a:p>
          <a:p>
            <a:pPr algn="ctr">
              <a:defRPr/>
            </a:pPr>
            <a:endParaRPr lang="en-GB" dirty="0" smtClean="0"/>
          </a:p>
          <a:p>
            <a:pPr algn="ctr">
              <a:buNone/>
              <a:defRPr/>
            </a:pPr>
            <a:r>
              <a:rPr lang="en-US" sz="3200" b="1" dirty="0" smtClean="0">
                <a:solidFill>
                  <a:srgbClr val="00B0F0"/>
                </a:solidFill>
              </a:rPr>
              <a:t>Assistant Prof. </a:t>
            </a:r>
            <a:r>
              <a:rPr lang="en-US" sz="3200" b="1" dirty="0" err="1" smtClean="0">
                <a:solidFill>
                  <a:srgbClr val="00B0F0"/>
                </a:solidFill>
              </a:rPr>
              <a:t>Nazar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</a:rPr>
              <a:t>Hussien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</a:rPr>
              <a:t>Wali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r>
              <a:rPr lang="en-US" dirty="0" smtClean="0"/>
              <a:t>College of Basic Education</a:t>
            </a:r>
          </a:p>
          <a:p>
            <a:pPr algn="ctr">
              <a:buNone/>
              <a:defRPr/>
            </a:pPr>
            <a:r>
              <a:rPr lang="en-US" dirty="0" smtClean="0"/>
              <a:t> </a:t>
            </a:r>
            <a:r>
              <a:rPr lang="pt-PT" dirty="0" smtClean="0"/>
              <a:t>Department of English</a:t>
            </a:r>
          </a:p>
          <a:p>
            <a:pPr algn="ctr">
              <a:defRPr/>
            </a:pPr>
            <a:endParaRPr lang="en-GB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700808"/>
          </a:xfrm>
        </p:spPr>
        <p:txBody>
          <a:bodyPr>
            <a:normAutofit fontScale="90000"/>
          </a:bodyPr>
          <a:lstStyle/>
          <a:p>
            <a:pPr algn="ctr"/>
            <a:r>
              <a:rPr lang="ar-IQ" sz="4800" b="1" dirty="0" smtClean="0">
                <a:solidFill>
                  <a:srgbClr val="FFFF00"/>
                </a:solidFill>
              </a:rPr>
              <a:t/>
            </a:r>
            <a:br>
              <a:rPr lang="ar-IQ" sz="4800" b="1" dirty="0" smtClean="0">
                <a:solidFill>
                  <a:srgbClr val="FFFF00"/>
                </a:solidFill>
              </a:rPr>
            </a:br>
            <a:r>
              <a:rPr lang="en-US" sz="2700" b="1" dirty="0" smtClean="0">
                <a:solidFill>
                  <a:srgbClr val="FFFF00"/>
                </a:solidFill>
              </a:rPr>
              <a:t>Chapter Two:-Teaching and learning:</a:t>
            </a:r>
            <a:r>
              <a:rPr lang="en-US" sz="4800" b="1" dirty="0" smtClean="0">
                <a:solidFill>
                  <a:srgbClr val="FFFF00"/>
                </a:solidFill>
              </a:rPr>
              <a:t/>
            </a:r>
            <a:br>
              <a:rPr lang="en-US" sz="4800" b="1" dirty="0" smtClean="0">
                <a:solidFill>
                  <a:srgbClr val="FFFF00"/>
                </a:solidFill>
              </a:rPr>
            </a:br>
            <a:endParaRPr lang="ar-SA" sz="4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412776"/>
            <a:ext cx="8532440" cy="5256584"/>
          </a:xfrm>
        </p:spPr>
        <p:txBody>
          <a:bodyPr>
            <a:noAutofit/>
          </a:bodyPr>
          <a:lstStyle/>
          <a:p>
            <a:pPr algn="l" rtl="0">
              <a:buNone/>
            </a:pPr>
            <a:r>
              <a:rPr lang="en-US" sz="2000" dirty="0" smtClean="0"/>
              <a:t>1-communicative Approach is one of the new and modern approaches of language learning which gave an interest to learners and learning.</a:t>
            </a:r>
          </a:p>
          <a:p>
            <a:pPr algn="l" rtl="0">
              <a:buNone/>
            </a:pPr>
            <a:r>
              <a:rPr lang="en-US" sz="2000" dirty="0" smtClean="0"/>
              <a:t>                                                                                                                                                                                     2-Reasons for the appearance of communicative approach:-</a:t>
            </a:r>
          </a:p>
          <a:p>
            <a:pPr algn="l" rtl="0">
              <a:buNone/>
            </a:pPr>
            <a:r>
              <a:rPr lang="en-US" sz="2000" dirty="0" smtClean="0"/>
              <a:t>      A-work on ESP (teaching English for specific purposes in 1960.       e.g-learning translation</a:t>
            </a:r>
          </a:p>
          <a:p>
            <a:pPr algn="l" rtl="0">
              <a:buNone/>
            </a:pPr>
            <a:endParaRPr lang="en-US" sz="2000" dirty="0" smtClean="0"/>
          </a:p>
          <a:p>
            <a:pPr algn="l" rtl="0">
              <a:buNone/>
            </a:pPr>
            <a:r>
              <a:rPr lang="en-US" sz="2000" dirty="0" smtClean="0"/>
              <a:t>     B-emphasize on the functional and notional categories of language.it studies all language skills reading,writing,listening and speaking.</a:t>
            </a:r>
          </a:p>
          <a:p>
            <a:pPr algn="l" rtl="0">
              <a:buNone/>
            </a:pPr>
            <a:endParaRPr lang="en-US" sz="2000" dirty="0" smtClean="0"/>
          </a:p>
          <a:p>
            <a:pPr algn="l" rtl="0">
              <a:buNone/>
            </a:pPr>
            <a:r>
              <a:rPr lang="en-US" sz="2000" dirty="0" smtClean="0"/>
              <a:t>    C Developement in discourse analysis which gave an interest to the oral skills of language like speech and conversation.</a:t>
            </a:r>
          </a:p>
          <a:p>
            <a:pPr algn="l" rtl="0">
              <a:buNone/>
            </a:pPr>
            <a:endParaRPr lang="en-US" sz="2000" dirty="0" smtClean="0"/>
          </a:p>
          <a:p>
            <a:pPr algn="l" rtl="0">
              <a:buNone/>
            </a:pPr>
            <a:r>
              <a:rPr lang="en-US" sz="2000" dirty="0" smtClean="0"/>
              <a:t>     D-Giving an interest to the different kinds of functions of language (comprehensive study of language ).</a:t>
            </a:r>
          </a:p>
          <a:p>
            <a:pPr algn="l" rtl="0">
              <a:buNone/>
            </a:pPr>
            <a:r>
              <a:rPr lang="en-US" sz="2000" dirty="0" smtClean="0"/>
              <a:t>      E-Emphasized on communication and techniques for developing learners oral skill by communication.(puzzels,problem solving)                                                                                -------------------------------------------------------------------------------------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0"/>
                            </p:stCondLst>
                            <p:childTnLst>
                              <p:par>
                                <p:cTn id="3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IQ" sz="2700" dirty="0" smtClean="0">
                <a:solidFill>
                  <a:srgbClr val="FFFF00"/>
                </a:solidFill>
              </a:rPr>
              <a:t/>
            </a:r>
            <a:br>
              <a:rPr lang="ar-IQ" sz="2700" dirty="0" smtClean="0">
                <a:solidFill>
                  <a:srgbClr val="FFFF00"/>
                </a:solidFill>
              </a:rPr>
            </a:br>
            <a:r>
              <a:rPr lang="en-US" sz="2700" dirty="0" smtClean="0">
                <a:solidFill>
                  <a:srgbClr val="FFFF00"/>
                </a:solidFill>
              </a:rPr>
              <a:t>Purpose of communicative Approach</a:t>
            </a:r>
            <a:r>
              <a:rPr lang="en-US" sz="2400" dirty="0" smtClean="0">
                <a:solidFill>
                  <a:srgbClr val="FFFF00"/>
                </a:solidFill>
              </a:rPr>
              <a:t/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/>
              <a:t>1-developing the communicative commpetence and the</a:t>
            </a:r>
            <a:r>
              <a:rPr lang="ar-IQ" sz="2400" dirty="0" smtClean="0"/>
              <a:t> </a:t>
            </a:r>
            <a:br>
              <a:rPr lang="ar-IQ" sz="2400" dirty="0" smtClean="0"/>
            </a:br>
            <a:r>
              <a:rPr lang="en-US" sz="2400" dirty="0" smtClean="0"/>
              <a:t>lingustic competence</a:t>
            </a:r>
            <a:br>
              <a:rPr lang="en-US" sz="2400" dirty="0" smtClean="0"/>
            </a:br>
            <a:endParaRPr lang="ar-SA" sz="24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997151"/>
          </a:xfrm>
        </p:spPr>
        <p:txBody>
          <a:bodyPr>
            <a:normAutofit/>
          </a:bodyPr>
          <a:lstStyle/>
          <a:p>
            <a:pPr algn="ctr" rtl="0">
              <a:buNone/>
            </a:pPr>
            <a:r>
              <a:rPr lang="en-US" sz="2000" dirty="0" smtClean="0"/>
              <a:t>2-presenting English language in an interesting way to learners by using pictures,games, stories,cards and songs</a:t>
            </a:r>
          </a:p>
          <a:p>
            <a:pPr algn="ctr" rtl="0">
              <a:buNone/>
            </a:pPr>
            <a:endParaRPr lang="en-US" sz="2000" dirty="0"/>
          </a:p>
          <a:p>
            <a:pPr algn="ctr" rtl="0"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Stages of language learning through the communicative approach</a:t>
            </a:r>
            <a:r>
              <a:rPr lang="en-US" sz="2400" dirty="0" smtClean="0"/>
              <a:t>:-</a:t>
            </a:r>
          </a:p>
          <a:p>
            <a:pPr algn="ctr" rtl="0">
              <a:buNone/>
            </a:pPr>
            <a:r>
              <a:rPr lang="en-US" sz="2000" dirty="0" smtClean="0"/>
              <a:t>1-Pre-task-stage(presentation )</a:t>
            </a:r>
          </a:p>
          <a:p>
            <a:pPr algn="ctr" rtl="0">
              <a:buNone/>
            </a:pPr>
            <a:r>
              <a:rPr lang="en-US" sz="2000" dirty="0" smtClean="0"/>
              <a:t>Presenting the material by teachers by reading, explaining and giving examples.</a:t>
            </a:r>
          </a:p>
          <a:p>
            <a:pPr algn="ctr" rtl="0">
              <a:buNone/>
            </a:pPr>
            <a:r>
              <a:rPr lang="en-US" sz="2000" dirty="0" smtClean="0"/>
              <a:t>2-Task-Stage (Imitation)</a:t>
            </a:r>
          </a:p>
          <a:p>
            <a:pPr algn="ctr" rtl="0">
              <a:buNone/>
            </a:pPr>
            <a:r>
              <a:rPr lang="en-US" sz="2000" dirty="0" smtClean="0"/>
              <a:t>Practising the material by learners through (choral,groups and individual ) repetition with the help of teachers .</a:t>
            </a:r>
          </a:p>
          <a:p>
            <a:pPr algn="ctr" rtl="0">
              <a:buNone/>
            </a:pPr>
            <a:r>
              <a:rPr lang="en-US" sz="2000" dirty="0" smtClean="0"/>
              <a:t>3-Post-task stage (production)                                                                 Checking learners understanding for the material by asking them oral or written questions by teachers.</a:t>
            </a:r>
          </a:p>
          <a:p>
            <a:pPr algn="ctr" rtl="0">
              <a:buNone/>
            </a:pPr>
            <a:endParaRPr lang="ar-SA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9036496" cy="6583362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Total physical Response Method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/>
              <a:t>It is one of the new merthods in language learning well-known in 1970.it uses simple techniques for simple aims inside the classroom suitable to the primary stage.</a:t>
            </a:r>
            <a:br>
              <a:rPr lang="en-US" sz="2400" dirty="0" smtClean="0"/>
            </a:br>
            <a:r>
              <a:rPr lang="ar-IQ" sz="2400" dirty="0" smtClean="0"/>
              <a:t/>
            </a:r>
            <a:br>
              <a:rPr lang="ar-IQ" sz="2400" dirty="0" smtClean="0"/>
            </a:br>
            <a:r>
              <a:rPr lang="en-US" sz="2400" dirty="0" smtClean="0">
                <a:solidFill>
                  <a:srgbClr val="FFFF00"/>
                </a:solidFill>
              </a:rPr>
              <a:t>PRINCIPLES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/>
              <a:t>1-pupils respond physically to verbal instructions</a:t>
            </a:r>
            <a:br>
              <a:rPr lang="en-US" sz="2400" dirty="0" smtClean="0"/>
            </a:br>
            <a:r>
              <a:rPr lang="en-US" sz="2400" dirty="0" smtClean="0"/>
              <a:t>2-using simple teaching aids like cards,pictures and game.                                                                                                                    3-pupils are encouraged to actin situations and dialogues</a:t>
            </a:r>
            <a:br>
              <a:rPr lang="en-US" sz="2400" dirty="0" smtClean="0"/>
            </a:br>
            <a:r>
              <a:rPr lang="en-US" sz="2400" dirty="0" smtClean="0"/>
              <a:t>4-stimulating pupils to respond to the teachers’ instructions</a:t>
            </a:r>
            <a:r>
              <a:rPr lang="en-US" sz="2400" dirty="0" smtClean="0">
                <a:solidFill>
                  <a:srgbClr val="FFFF00"/>
                </a:solidFill>
              </a:rPr>
              <a:t/>
            </a:r>
            <a:br>
              <a:rPr lang="en-US" sz="2400" dirty="0" smtClean="0">
                <a:solidFill>
                  <a:srgbClr val="FFFF00"/>
                </a:solidFill>
              </a:rPr>
            </a:br>
            <a:endParaRPr lang="ar-SA" sz="2400" dirty="0">
              <a:solidFill>
                <a:srgbClr val="FFFF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 flipV="1">
            <a:off x="-108520" y="6597351"/>
            <a:ext cx="9252520" cy="504057"/>
          </a:xfrm>
        </p:spPr>
        <p:txBody>
          <a:bodyPr>
            <a:normAutofit fontScale="77500" lnSpcReduction="20000"/>
          </a:bodyPr>
          <a:lstStyle/>
          <a:p>
            <a:pPr algn="ctr" rtl="0">
              <a:buNone/>
            </a:pPr>
            <a:r>
              <a:rPr lang="en-US" sz="4000" dirty="0" smtClean="0"/>
              <a:t>------------------------------------</a:t>
            </a:r>
          </a:p>
          <a:p>
            <a:pPr lvl="1" algn="l" rtl="0">
              <a:buNone/>
            </a:pPr>
            <a:endParaRPr lang="ar-SA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Teaching Techniques of the Total Physical Response Method</a:t>
            </a:r>
            <a:endParaRPr lang="ar-SA" sz="2800" dirty="0">
              <a:solidFill>
                <a:srgbClr val="FFFF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997151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400" dirty="0" smtClean="0"/>
              <a:t>1-using commands in explaining the materials by teachers.</a:t>
            </a:r>
          </a:p>
          <a:p>
            <a:pPr algn="l" rtl="0">
              <a:buNone/>
            </a:pPr>
            <a:endParaRPr lang="en-US" sz="2400" dirty="0" smtClean="0"/>
          </a:p>
          <a:p>
            <a:pPr algn="l" rtl="0">
              <a:buNone/>
            </a:pPr>
            <a:r>
              <a:rPr lang="en-US" sz="2400" dirty="0" smtClean="0"/>
              <a:t>2-using role-reversal which means changing the role among pupils in the situations of language learning.</a:t>
            </a:r>
          </a:p>
          <a:p>
            <a:pPr algn="l" rtl="0">
              <a:buNone/>
            </a:pPr>
            <a:endParaRPr lang="en-US" sz="2400" dirty="0" smtClean="0"/>
          </a:p>
          <a:p>
            <a:pPr algn="l" rtl="0">
              <a:buNone/>
            </a:pPr>
            <a:r>
              <a:rPr lang="en-US" sz="2400" dirty="0" smtClean="0"/>
              <a:t>3-Action sequence which depends on arrangements of actions according to the sequence of time.</a:t>
            </a:r>
            <a:endParaRPr lang="ar-SA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Learning Styles according to the total physical response method</a:t>
            </a:r>
            <a:endParaRPr lang="ar-SA" sz="2800" dirty="0">
              <a:solidFill>
                <a:srgbClr val="FFFF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997151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400" dirty="0" smtClean="0"/>
              <a:t>1-visual learning </a:t>
            </a:r>
          </a:p>
          <a:p>
            <a:pPr algn="l" rtl="0">
              <a:buNone/>
            </a:pPr>
            <a:r>
              <a:rPr lang="en-US" sz="2400" dirty="0" smtClean="0"/>
              <a:t>It depends on presenting the material to pupils by watching actions or videos.</a:t>
            </a:r>
          </a:p>
          <a:p>
            <a:pPr algn="l" rtl="0">
              <a:buNone/>
            </a:pPr>
            <a:r>
              <a:rPr lang="en-US" sz="2400" dirty="0" smtClean="0"/>
              <a:t>2-Auditory learning</a:t>
            </a:r>
          </a:p>
          <a:p>
            <a:pPr algn="l" rtl="0">
              <a:buNone/>
            </a:pPr>
            <a:r>
              <a:rPr lang="en-US" sz="2400" dirty="0" smtClean="0"/>
              <a:t>It means learning by listening to the material by pupils through tapes or the voice of the teacher.</a:t>
            </a:r>
          </a:p>
          <a:p>
            <a:pPr algn="l" rtl="0">
              <a:buNone/>
            </a:pPr>
            <a:r>
              <a:rPr lang="en-US" sz="2400" dirty="0" smtClean="0"/>
              <a:t>3-Tactile learning </a:t>
            </a:r>
          </a:p>
          <a:p>
            <a:pPr algn="l" rtl="0">
              <a:buNone/>
            </a:pPr>
            <a:r>
              <a:rPr lang="en-US" sz="2400" dirty="0" smtClean="0"/>
              <a:t>It means learning </a:t>
            </a:r>
            <a:r>
              <a:rPr lang="en-US" sz="2400" smtClean="0"/>
              <a:t>by doing,moving and touching</a:t>
            </a:r>
            <a:endParaRPr lang="ar-SA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 smtClean="0">
                <a:solidFill>
                  <a:srgbClr val="FFFF00"/>
                </a:solidFill>
              </a:rPr>
              <a:t>The learners’ Role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412776"/>
            <a:ext cx="8892480" cy="5256583"/>
          </a:xfrm>
        </p:spPr>
        <p:txBody>
          <a:bodyPr>
            <a:normAutofit fontScale="92500" lnSpcReduction="10000"/>
          </a:bodyPr>
          <a:lstStyle/>
          <a:p>
            <a:pPr algn="ctr" rtl="0">
              <a:buNone/>
            </a:pPr>
            <a:r>
              <a:rPr lang="en-US" sz="4000" dirty="0" smtClean="0"/>
              <a:t>------------------------------------</a:t>
            </a:r>
          </a:p>
          <a:p>
            <a:pPr algn="l" rtl="0">
              <a:buNone/>
            </a:pPr>
            <a:r>
              <a:rPr lang="en-US" sz="2800" dirty="0" smtClean="0"/>
              <a:t>Leraners are active in the new methods and approaches of language learning. They do about 75% of the activities inside the classroom.They may do the following:-</a:t>
            </a:r>
          </a:p>
          <a:p>
            <a:pPr algn="l" rtl="0">
              <a:buNone/>
            </a:pPr>
            <a:r>
              <a:rPr lang="en-US" sz="2800" dirty="0" smtClean="0"/>
              <a:t>1-reading the material</a:t>
            </a:r>
          </a:p>
          <a:p>
            <a:pPr algn="l" rtl="0">
              <a:buNone/>
            </a:pPr>
            <a:r>
              <a:rPr lang="en-US" sz="2800" dirty="0" smtClean="0"/>
              <a:t>2-choral repetion</a:t>
            </a:r>
          </a:p>
          <a:p>
            <a:pPr algn="l" rtl="0">
              <a:buNone/>
            </a:pPr>
            <a:r>
              <a:rPr lang="en-US" sz="2800" dirty="0" smtClean="0"/>
              <a:t>3-repetition by groups</a:t>
            </a:r>
          </a:p>
          <a:p>
            <a:pPr algn="l" rtl="0">
              <a:buNone/>
            </a:pPr>
            <a:r>
              <a:rPr lang="en-US" sz="2800" dirty="0" smtClean="0"/>
              <a:t>4-individual repetition</a:t>
            </a:r>
          </a:p>
          <a:p>
            <a:pPr algn="l" rtl="0">
              <a:buNone/>
            </a:pPr>
            <a:r>
              <a:rPr lang="en-US" sz="2800" dirty="0" smtClean="0"/>
              <a:t>5-answer the teachers’ questions orally or in the written form.</a:t>
            </a:r>
          </a:p>
          <a:p>
            <a:pPr algn="l" rtl="0">
              <a:buNone/>
            </a:pPr>
            <a:r>
              <a:rPr lang="en-US" sz="2800" dirty="0" smtClean="0"/>
              <a:t>6-giving examples</a:t>
            </a:r>
          </a:p>
          <a:p>
            <a:pPr algn="l" rtl="0">
              <a:buNone/>
            </a:pPr>
            <a:r>
              <a:rPr lang="en-US" sz="2800" dirty="0" smtClean="0"/>
              <a:t>7-writing the written homework</a:t>
            </a:r>
          </a:p>
        </p:txBody>
      </p:sp>
      <p:sp>
        <p:nvSpPr>
          <p:cNvPr id="8" name="مستطيل 7"/>
          <p:cNvSpPr/>
          <p:nvPr/>
        </p:nvSpPr>
        <p:spPr>
          <a:xfrm>
            <a:off x="251520" y="2348881"/>
            <a:ext cx="86409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buNone/>
            </a:pPr>
            <a:r>
              <a:rPr lang="en-US" sz="2800" dirty="0" smtClean="0"/>
              <a:t>                      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0"/>
                            </p:stCondLst>
                            <p:childTnLst>
                              <p:par>
                                <p:cTn id="3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000"/>
                            </p:stCondLst>
                            <p:childTnLst>
                              <p:par>
                                <p:cTn id="3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9000"/>
                            </p:stCondLst>
                            <p:childTnLst>
                              <p:par>
                                <p:cTn id="4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3100" b="1" dirty="0" smtClean="0">
                <a:solidFill>
                  <a:srgbClr val="FFFF00"/>
                </a:solidFill>
              </a:rPr>
              <a:t>The </a:t>
            </a:r>
            <a:r>
              <a:rPr lang="en-US" sz="3100" b="1" dirty="0" smtClean="0">
                <a:solidFill>
                  <a:srgbClr val="FFFF00"/>
                </a:solidFill>
              </a:rPr>
              <a:t>teachers</a:t>
            </a:r>
            <a:r>
              <a:rPr lang="en-US" sz="3100" b="1" dirty="0" smtClean="0">
                <a:solidFill>
                  <a:srgbClr val="FFFF00"/>
                </a:solidFill>
              </a:rPr>
              <a:t>’ Role</a:t>
            </a:r>
            <a:endParaRPr lang="en-US" sz="3100" dirty="0">
              <a:solidFill>
                <a:srgbClr val="FFFF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328591"/>
          </a:xfrm>
        </p:spPr>
        <p:txBody>
          <a:bodyPr>
            <a:normAutofit/>
          </a:bodyPr>
          <a:lstStyle/>
          <a:p>
            <a:pPr algn="ctr" rtl="0">
              <a:buNone/>
            </a:pPr>
            <a:r>
              <a:rPr lang="en-US" sz="2600" dirty="0" smtClean="0"/>
              <a:t>--------------------</a:t>
            </a:r>
          </a:p>
          <a:p>
            <a:pPr algn="l" rtl="0">
              <a:buNone/>
            </a:pPr>
            <a:r>
              <a:rPr lang="en-US" sz="2600" dirty="0" smtClean="0"/>
              <a:t>Teachers are considered as facilitator in the new method and approaches of language learning.They have about 25% of the lesson .They may do the following:-</a:t>
            </a:r>
          </a:p>
          <a:p>
            <a:pPr algn="l" rtl="0">
              <a:buNone/>
            </a:pPr>
            <a:r>
              <a:rPr lang="en-US" sz="2600" dirty="0" smtClean="0"/>
              <a:t>1-Explain the material to pupils by reading,explaining and giving examples.</a:t>
            </a:r>
          </a:p>
          <a:p>
            <a:pPr algn="l" rtl="0">
              <a:buNone/>
            </a:pPr>
            <a:r>
              <a:rPr lang="en-US" sz="2600" dirty="0" smtClean="0"/>
              <a:t>2-managing the classroom.</a:t>
            </a:r>
          </a:p>
          <a:p>
            <a:pPr algn="l" rtl="0">
              <a:buNone/>
            </a:pPr>
            <a:r>
              <a:rPr lang="en-US" sz="2600" smtClean="0"/>
              <a:t>3-asking oral or written questions </a:t>
            </a:r>
            <a:endParaRPr lang="en-US" sz="2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 smtClean="0">
                <a:solidFill>
                  <a:srgbClr val="FFFF00"/>
                </a:solidFill>
              </a:rPr>
              <a:t>classroom management</a:t>
            </a:r>
            <a:r>
              <a:rPr lang="en-US" sz="4800" b="1" dirty="0" smtClean="0"/>
              <a:t/>
            </a:r>
            <a:br>
              <a:rPr lang="en-US" sz="4800" b="1" dirty="0" smtClean="0"/>
            </a:br>
            <a:endParaRPr lang="en-US" sz="4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328591"/>
          </a:xfrm>
        </p:spPr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sz="2400" b="1" dirty="0" smtClean="0"/>
              <a:t>It is the processs of controlling  the classroom by teachers by using different  techniques for managing as follows:-</a:t>
            </a:r>
          </a:p>
          <a:p>
            <a:pPr algn="l" rtl="0">
              <a:buNone/>
            </a:pPr>
            <a:r>
              <a:rPr lang="en-US" sz="2400" b="1" dirty="0" smtClean="0"/>
              <a:t>1-lockstep</a:t>
            </a:r>
          </a:p>
          <a:p>
            <a:pPr algn="l" rtl="0">
              <a:buNone/>
            </a:pPr>
            <a:r>
              <a:rPr lang="en-US" sz="2400" b="1" dirty="0" smtClean="0"/>
              <a:t>It means putting the pupils into groups inside the classroom in language learning.</a:t>
            </a:r>
          </a:p>
          <a:p>
            <a:pPr algn="l" rtl="0">
              <a:buNone/>
            </a:pPr>
            <a:r>
              <a:rPr lang="en-US" sz="2400" b="1" dirty="0" smtClean="0"/>
              <a:t>2-pair-work(two pupils) and group work(more than two )</a:t>
            </a:r>
          </a:p>
          <a:p>
            <a:pPr algn="l" rtl="0">
              <a:buNone/>
            </a:pPr>
            <a:r>
              <a:rPr lang="en-US" sz="2400" b="1" dirty="0" smtClean="0"/>
              <a:t>It is a useful technique for the following reasons:-</a:t>
            </a:r>
          </a:p>
          <a:p>
            <a:pPr algn="l" rtl="0">
              <a:buNone/>
            </a:pPr>
            <a:r>
              <a:rPr lang="en-US" sz="2400" b="1" dirty="0" smtClean="0"/>
              <a:t>A-motivating learners</a:t>
            </a:r>
          </a:p>
          <a:p>
            <a:pPr algn="l" rtl="0">
              <a:buNone/>
            </a:pPr>
            <a:r>
              <a:rPr lang="en-US" sz="2400" b="1" dirty="0" smtClean="0"/>
              <a:t>B-encourage pupils to participate inside the classroom</a:t>
            </a:r>
          </a:p>
          <a:p>
            <a:pPr algn="l" rtl="0">
              <a:buNone/>
            </a:pPr>
            <a:r>
              <a:rPr lang="en-US" sz="2400" b="1" dirty="0" smtClean="0"/>
              <a:t>C-brake monotony and build self-confedence among pupils</a:t>
            </a:r>
          </a:p>
          <a:p>
            <a:pPr algn="l" rtl="0">
              <a:buNone/>
            </a:pPr>
            <a:r>
              <a:rPr lang="en-US" sz="2400" b="1" dirty="0" smtClean="0"/>
              <a:t>D-group work used with large classes</a:t>
            </a:r>
          </a:p>
          <a:p>
            <a:pPr algn="l" rtl="0">
              <a:buNone/>
            </a:pPr>
            <a:r>
              <a:rPr lang="en-US" sz="2400" b="1" dirty="0" smtClean="0"/>
              <a:t>E-pupils eager to leran by groups</a:t>
            </a:r>
          </a:p>
          <a:p>
            <a:pPr algn="l" rtl="0">
              <a:buNone/>
            </a:pPr>
            <a:r>
              <a:rPr lang="en-US" sz="2400" b="1" dirty="0" smtClean="0"/>
              <a:t>F-create competition among puplis</a:t>
            </a:r>
          </a:p>
          <a:p>
            <a:pPr algn="l" rtl="0">
              <a:buNone/>
            </a:pPr>
            <a:endParaRPr lang="ar-SA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تقنية">
  <a:themeElements>
    <a:clrScheme name="تقنية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تقنية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تقنية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984</TotalTime>
  <Words>658</Words>
  <Application>Microsoft Office PowerPoint</Application>
  <PresentationFormat>عرض على الشاشة (3:4)‏</PresentationFormat>
  <Paragraphs>89</Paragraphs>
  <Slides>11</Slides>
  <Notes>4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تقنية</vt:lpstr>
      <vt:lpstr>Presented by  Assistant Prof. Nizar Hussien Wali</vt:lpstr>
      <vt:lpstr> Chapter Two:-Teaching and learning: </vt:lpstr>
      <vt:lpstr> Purpose of communicative Approach 1-developing the communicative commpetence and the  lingustic competence </vt:lpstr>
      <vt:lpstr>Total physical Response Method It is one of the new merthods in language learning well-known in 1970.it uses simple techniques for simple aims inside the classroom suitable to the primary stage.  PRINCIPLES 1-pupils respond physically to verbal instructions 2-using simple teaching aids like cards,pictures and game.                                                                                                                    3-pupils are encouraged to actin situations and dialogues 4-stimulating pupils to respond to the teachers’ instructions </vt:lpstr>
      <vt:lpstr>Teaching Techniques of the Total Physical Response Method</vt:lpstr>
      <vt:lpstr>Learning Styles according to the total physical response method</vt:lpstr>
      <vt:lpstr> The learners’ Role</vt:lpstr>
      <vt:lpstr> The teachers’ Role</vt:lpstr>
      <vt:lpstr> classroom management </vt:lpstr>
      <vt:lpstr> Homework </vt:lpstr>
      <vt:lpstr>Thanks for all my students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Presented by  Assistant Prof. Nazar Hussien Wali</dc:title>
  <dc:creator>Maher</dc:creator>
  <cp:lastModifiedBy>Future</cp:lastModifiedBy>
  <cp:revision>97</cp:revision>
  <dcterms:created xsi:type="dcterms:W3CDTF">2018-01-23T08:20:57Z</dcterms:created>
  <dcterms:modified xsi:type="dcterms:W3CDTF">2022-10-31T06:42:41Z</dcterms:modified>
</cp:coreProperties>
</file>