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70" r:id="rId10"/>
    <p:sldId id="272" r:id="rId11"/>
    <p:sldId id="273" r:id="rId12"/>
    <p:sldId id="271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76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44C856-2F35-49F9-8046-C3B752B96BD4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593F52-3C47-4FAE-A77F-C1AA238222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97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Grammar and word choice are important for </a:t>
            </a:r>
            <a:r>
              <a:rPr lang="en-US" i="1" smtClean="0"/>
              <a:t>all</a:t>
            </a:r>
            <a:r>
              <a:rPr lang="en-US" smtClean="0"/>
              <a:t> your classes, not just English. 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6FA534E-48BB-4BA7-8DE4-25EC8123573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93F52-3C47-4FAE-A77F-C1AA238222A2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638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93F52-3C47-4FAE-A77F-C1AA238222A2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671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smtClean="0"/>
          </a:p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93F52-3C47-4FAE-A77F-C1AA238222A2}" type="slidenum">
              <a:rPr lang="ar-IQ" smtClean="0"/>
              <a:pPr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938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21F1FD-1032-4E38-A471-9B7AF2622D51}" type="datetimeFigureOut">
              <a:rPr lang="ar-IQ" smtClean="0"/>
              <a:pPr/>
              <a:t>08/04/1444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8" name="Rectangle 7"/>
            <p:cNvSpPr/>
            <p:nvPr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051" name="Title 3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295400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  <a:latin typeface="Cambria" pitchFamily="18" charset="0"/>
              </a:rPr>
              <a:t>Presented by</a:t>
            </a: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C000"/>
                </a:solidFill>
              </a:rPr>
              <a:t>Assistant Prof. Nizar Hussien Wali</a:t>
            </a:r>
            <a:endParaRPr lang="en-US" sz="4400" dirty="0" smtClean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609600"/>
            <a:ext cx="6175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Box 12"/>
          <p:cNvSpPr txBox="1">
            <a:spLocks noChangeArrowheads="1"/>
          </p:cNvSpPr>
          <p:nvPr/>
        </p:nvSpPr>
        <p:spPr bwMode="auto">
          <a:xfrm>
            <a:off x="0" y="37338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3600" dirty="0">
                <a:latin typeface="Cambria" pitchFamily="18" charset="0"/>
              </a:rPr>
              <a:t>College of Basic Education,</a:t>
            </a:r>
          </a:p>
          <a:p>
            <a:pPr algn="ctr" rtl="0"/>
            <a:r>
              <a:rPr lang="en-US" sz="3600" dirty="0">
                <a:latin typeface="Cambria" pitchFamily="18" charset="0"/>
              </a:rPr>
              <a:t>University of </a:t>
            </a:r>
            <a:r>
              <a:rPr lang="en-US" sz="3600" dirty="0" err="1">
                <a:latin typeface="Cambria" pitchFamily="18" charset="0"/>
              </a:rPr>
              <a:t>Diyala</a:t>
            </a:r>
            <a:r>
              <a:rPr lang="en-US" sz="3600" dirty="0">
                <a:latin typeface="Cambria" pitchFamily="18" charset="0"/>
              </a:rPr>
              <a:t> </a:t>
            </a:r>
          </a:p>
          <a:p>
            <a:pPr algn="ctr" rtl="0"/>
            <a:r>
              <a:rPr lang="en-US" sz="3600" dirty="0" smtClean="0">
                <a:latin typeface="Cambria" pitchFamily="18" charset="0"/>
              </a:rPr>
              <a:t>2022 </a:t>
            </a:r>
            <a:r>
              <a:rPr lang="en-US" sz="3600" dirty="0">
                <a:latin typeface="Cambria" pitchFamily="18" charset="0"/>
              </a:rPr>
              <a:t>- </a:t>
            </a:r>
            <a:r>
              <a:rPr lang="en-US" sz="3600" dirty="0" smtClean="0">
                <a:latin typeface="Cambria" pitchFamily="18" charset="0"/>
              </a:rPr>
              <a:t>2023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14" name="صورة 13" descr="as cop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838200"/>
            <a:ext cx="1521439" cy="14369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6" name="مربع نص 15"/>
          <p:cNvSpPr txBox="1">
            <a:spLocks noChangeArrowheads="1"/>
          </p:cNvSpPr>
          <p:nvPr/>
        </p:nvSpPr>
        <p:spPr bwMode="auto">
          <a:xfrm>
            <a:off x="2514600" y="1371600"/>
            <a:ext cx="617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Textbook Analysis 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1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 smtClean="0">
                <a:solidFill>
                  <a:srgbClr val="FFFF00"/>
                </a:solidFill>
                <a:latin typeface="Algerian" pitchFamily="82" charset="0"/>
              </a:rPr>
              <a:t>Thanks for all my students</a:t>
            </a:r>
            <a:endParaRPr lang="ar-SA" sz="40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GB" dirty="0" smtClean="0"/>
              <a:t>I hope you will understand my lesson...</a:t>
            </a:r>
          </a:p>
          <a:p>
            <a:pPr algn="ctr">
              <a:defRPr/>
            </a:pPr>
            <a:endParaRPr lang="en-GB" dirty="0" smtClean="0"/>
          </a:p>
          <a:p>
            <a:pPr algn="ctr">
              <a:defRPr/>
            </a:pPr>
            <a:endParaRPr lang="en-GB" dirty="0" smtClean="0"/>
          </a:p>
          <a:p>
            <a:pPr algn="ctr">
              <a:buNone/>
              <a:defRPr/>
            </a:pPr>
            <a:r>
              <a:rPr lang="en-US" sz="3200" b="1" dirty="0" smtClean="0">
                <a:solidFill>
                  <a:srgbClr val="00B0F0"/>
                </a:solidFill>
              </a:rPr>
              <a:t>Assistant Prof. </a:t>
            </a:r>
            <a:r>
              <a:rPr lang="en-US" sz="3200" b="1" dirty="0" err="1" smtClean="0">
                <a:solidFill>
                  <a:srgbClr val="00B0F0"/>
                </a:solidFill>
              </a:rPr>
              <a:t>Nazar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Hussien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Wali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College of Basic Education</a:t>
            </a:r>
          </a:p>
          <a:p>
            <a:pPr algn="ctr">
              <a:buNone/>
              <a:defRPr/>
            </a:pPr>
            <a:r>
              <a:rPr lang="en-US" dirty="0" smtClean="0"/>
              <a:t> </a:t>
            </a:r>
            <a:r>
              <a:rPr lang="pt-PT" dirty="0" smtClean="0"/>
              <a:t>Department of English</a:t>
            </a:r>
          </a:p>
          <a:p>
            <a:pPr algn="ctr">
              <a:defRPr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700808"/>
          </a:xfrm>
        </p:spPr>
        <p:txBody>
          <a:bodyPr>
            <a:normAutofit/>
          </a:bodyPr>
          <a:lstStyle/>
          <a:p>
            <a:pPr algn="ctr"/>
            <a:r>
              <a:rPr lang="ar-IQ" sz="4800" b="1" dirty="0" smtClean="0">
                <a:solidFill>
                  <a:srgbClr val="FFFF00"/>
                </a:solidFill>
              </a:rPr>
              <a:t/>
            </a:r>
            <a:br>
              <a:rPr lang="ar-IQ" sz="4800" b="1" dirty="0" smtClean="0">
                <a:solidFill>
                  <a:srgbClr val="FFFF00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</a:rPr>
              <a:t>Chapter Three:-Teacher planning and lesson planning</a:t>
            </a:r>
            <a:endParaRPr lang="ar-SA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8532440" cy="525658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000" dirty="0" smtClean="0"/>
              <a:t>A-teacher planning includes all the instructional decisions before their actual teaching.</a:t>
            </a:r>
          </a:p>
          <a:p>
            <a:pPr algn="l" rtl="0">
              <a:buNone/>
            </a:pPr>
            <a:r>
              <a:rPr lang="en-US" sz="2000" dirty="0" smtClean="0"/>
              <a:t>B-What are the variables that influence teacher planninmg?</a:t>
            </a:r>
          </a:p>
          <a:p>
            <a:pPr algn="l" rtl="0">
              <a:buNone/>
            </a:pPr>
            <a:r>
              <a:rPr lang="en-US" sz="2000" dirty="0" smtClean="0"/>
              <a:t>1-the teacher,his ability,his beliefs and his character.</a:t>
            </a:r>
          </a:p>
          <a:p>
            <a:pPr algn="l" rtl="0">
              <a:buNone/>
            </a:pPr>
            <a:r>
              <a:rPr lang="en-US" sz="2000" dirty="0" smtClean="0"/>
              <a:t>2-the learner (pupil),his age,his sex,motivation and his level in language learning.</a:t>
            </a:r>
          </a:p>
          <a:p>
            <a:pPr algn="l" rtl="0">
              <a:buNone/>
            </a:pPr>
            <a:r>
              <a:rPr lang="en-US" sz="2000" dirty="0" smtClean="0"/>
              <a:t>3-the content of the textbook,the activities,the skills and the knowledge. </a:t>
            </a:r>
          </a:p>
          <a:p>
            <a:pPr algn="l" rtl="0">
              <a:buNone/>
            </a:pPr>
            <a:r>
              <a:rPr lang="en-US" sz="2000" dirty="0" smtClean="0"/>
              <a:t>4-the general aims of the textbook and,the policy of the country.</a:t>
            </a:r>
          </a:p>
          <a:p>
            <a:pPr algn="l" rtl="0">
              <a:buNone/>
            </a:pPr>
            <a:r>
              <a:rPr lang="en-US" sz="2000" dirty="0" smtClean="0"/>
              <a:t>5-the materials and references that are used in teaching.</a:t>
            </a:r>
          </a:p>
          <a:p>
            <a:pPr algn="l" rtl="0">
              <a:buNone/>
            </a:pPr>
            <a:r>
              <a:rPr lang="en-US" sz="2000" dirty="0" smtClean="0"/>
              <a:t>6-time that teachers need and have for teaching the materials inside the classroom.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700" dirty="0" smtClean="0">
                <a:solidFill>
                  <a:srgbClr val="FFFF00"/>
                </a:solidFill>
              </a:rPr>
              <a:t/>
            </a:r>
            <a:br>
              <a:rPr lang="ar-IQ" sz="27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Lesson planning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endParaRPr lang="ar-SA" sz="24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      </a:t>
            </a:r>
            <a:r>
              <a:rPr lang="en-US" sz="2800" dirty="0" smtClean="0"/>
              <a:t>Definition</a:t>
            </a:r>
            <a:r>
              <a:rPr lang="en-US" sz="2400" dirty="0" smtClean="0"/>
              <a:t>     It is a device used by teachers to organize his work inside the classroom and present the lesson effectivelly</a:t>
            </a:r>
            <a:r>
              <a:rPr lang="en-US" sz="2000" dirty="0" smtClean="0"/>
              <a:t>.</a:t>
            </a:r>
          </a:p>
          <a:p>
            <a:pPr algn="l" rtl="0">
              <a:buNone/>
            </a:pPr>
            <a:r>
              <a:rPr lang="en-US" sz="2400" dirty="0"/>
              <a:t> </a:t>
            </a:r>
            <a:r>
              <a:rPr lang="en-US" sz="2800" dirty="0" smtClean="0"/>
              <a:t>Features of a good lesson planning</a:t>
            </a:r>
          </a:p>
          <a:p>
            <a:pPr algn="l" rtl="0">
              <a:buNone/>
            </a:pPr>
            <a:r>
              <a:rPr lang="en-US" sz="2400" dirty="0" smtClean="0"/>
              <a:t>1-it should be economical and efficient</a:t>
            </a:r>
          </a:p>
          <a:p>
            <a:pPr algn="l" rtl="0">
              <a:buNone/>
            </a:pPr>
            <a:r>
              <a:rPr lang="en-US" sz="2400" dirty="0" smtClean="0"/>
              <a:t>2-inspire confidence and motivation in his pupils</a:t>
            </a:r>
          </a:p>
          <a:p>
            <a:pPr algn="l" rtl="0">
              <a:buNone/>
            </a:pPr>
            <a:r>
              <a:rPr lang="en-US" sz="2400" dirty="0" smtClean="0"/>
              <a:t>3-using time scientificlly by distributing it on language activities</a:t>
            </a:r>
          </a:p>
          <a:p>
            <a:pPr algn="l" rtl="0">
              <a:buNone/>
            </a:pPr>
            <a:r>
              <a:rPr lang="en-US" sz="2400" dirty="0" smtClean="0"/>
              <a:t>4-the aims of the activities should be clear and limited.</a:t>
            </a:r>
          </a:p>
          <a:p>
            <a:pPr algn="l" rtl="0">
              <a:buNone/>
            </a:pPr>
            <a:r>
              <a:rPr lang="en-US" sz="2400" dirty="0" smtClean="0"/>
              <a:t>5-lesson planning should contain the use of teaching aids in presenting language activities.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Kinds </a:t>
            </a:r>
            <a:r>
              <a:rPr lang="en-US" sz="2400" smtClean="0">
                <a:solidFill>
                  <a:srgbClr val="FFFF00"/>
                </a:solidFill>
              </a:rPr>
              <a:t>of plan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1-long term plan :- it is used for the mateials that have long chapters,units,sections and alot of information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2-short term plan:-it is used for teaching limited information and topics and limited time.</a:t>
            </a:r>
            <a:endParaRPr lang="ar-SA" sz="24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V="1">
            <a:off x="-108520" y="6597351"/>
            <a:ext cx="9252520" cy="504057"/>
          </a:xfrm>
        </p:spPr>
        <p:txBody>
          <a:bodyPr>
            <a:normAutofit fontScale="77500" lnSpcReduction="20000"/>
          </a:bodyPr>
          <a:lstStyle/>
          <a:p>
            <a:pPr algn="ctr" rtl="0">
              <a:buNone/>
            </a:pPr>
            <a:r>
              <a:rPr lang="en-US" sz="4000" dirty="0" smtClean="0"/>
              <a:t>------------------------------------</a:t>
            </a:r>
          </a:p>
          <a:p>
            <a:pPr lvl="1" algn="l" rtl="0">
              <a:buNone/>
            </a:pPr>
            <a:endParaRPr lang="ar-SA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Types of lesson planning</a:t>
            </a:r>
            <a:endParaRPr lang="ar-SA" sz="28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1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400" dirty="0" smtClean="0"/>
              <a:t>1-Yearly plan.</a:t>
            </a:r>
          </a:p>
          <a:p>
            <a:pPr algn="l" rtl="0">
              <a:buNone/>
            </a:pPr>
            <a:r>
              <a:rPr lang="en-US" sz="2400" dirty="0" smtClean="0"/>
              <a:t>It means dividing the units of the textbook on the month of the academic year (8 months) logically putting in mind the mid-year examinations and mid-year holiday.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2-unit plan</a:t>
            </a:r>
          </a:p>
          <a:p>
            <a:pPr algn="l" rtl="0">
              <a:buNone/>
            </a:pPr>
            <a:r>
              <a:rPr lang="en-US" sz="2400" dirty="0" smtClean="0"/>
              <a:t>It means dividing  logically all the activities of the unit on the lessons that we need to teach that unit putting three activities and their numbers only .</a:t>
            </a:r>
          </a:p>
          <a:p>
            <a:pPr algn="l" rtl="0">
              <a:buNone/>
            </a:pPr>
            <a:r>
              <a:rPr lang="en-US" sz="2400" dirty="0" smtClean="0"/>
              <a:t>3-Daily plan</a:t>
            </a:r>
          </a:p>
          <a:p>
            <a:pPr algn="l" rtl="0">
              <a:buNone/>
            </a:pPr>
            <a:r>
              <a:rPr lang="en-US" sz="2400" dirty="0" smtClean="0"/>
              <a:t>It means putting the </a:t>
            </a:r>
            <a:r>
              <a:rPr lang="en-US" sz="2400" smtClean="0"/>
              <a:t>activities and </a:t>
            </a:r>
            <a:r>
              <a:rPr lang="en-US" sz="2400" dirty="0" smtClean="0"/>
              <a:t>their numbers </a:t>
            </a:r>
            <a:r>
              <a:rPr lang="en-US" sz="2400" smtClean="0"/>
              <a:t>and aims for at least three activities with the reference to the teaching aids if any. </a:t>
            </a:r>
            <a:endParaRPr lang="ar-S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Assessment</a:t>
            </a:r>
            <a:endParaRPr lang="ar-SA" sz="28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It means evaluating the performance of pupils according to the language learning activities.</a:t>
            </a:r>
          </a:p>
          <a:p>
            <a:pPr algn="l" rtl="0">
              <a:buNone/>
            </a:pPr>
            <a:r>
              <a:rPr lang="en-US" sz="3200" dirty="0" smtClean="0"/>
              <a:t>Evaluation</a:t>
            </a:r>
          </a:p>
          <a:p>
            <a:pPr algn="l" rtl="0">
              <a:buNone/>
            </a:pPr>
            <a:r>
              <a:rPr lang="en-US" sz="2400" dirty="0" smtClean="0"/>
              <a:t>It means checking the performance of the pupils by pointing out the weak point or difficulties or problems and finding out suitable solutions for them.</a:t>
            </a:r>
            <a:endParaRPr lang="ar-S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       </a:t>
            </a:r>
            <a:r>
              <a:rPr lang="en-US" sz="4400" b="1" dirty="0" smtClean="0">
                <a:solidFill>
                  <a:srgbClr val="FFFF00"/>
                </a:solidFill>
              </a:rPr>
              <a:t>Direct and Indirect speech</a:t>
            </a:r>
            <a:r>
              <a:rPr lang="en-US" sz="4400" b="1" dirty="0" smtClean="0"/>
              <a:t>   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1"/>
          </a:xfrm>
        </p:spPr>
        <p:txBody>
          <a:bodyPr>
            <a:normAutofit fontScale="25000" lnSpcReduction="20000"/>
          </a:bodyPr>
          <a:lstStyle/>
          <a:p>
            <a:pPr algn="ctr" rtl="0">
              <a:buNone/>
            </a:pPr>
            <a:r>
              <a:rPr lang="en-US" sz="8000" dirty="0" smtClean="0"/>
              <a:t>------------------------------------------------------------------------------------------------</a:t>
            </a:r>
          </a:p>
          <a:p>
            <a:pPr algn="l" rtl="0"/>
            <a:r>
              <a:rPr lang="en-US" sz="7200" dirty="0" smtClean="0"/>
              <a:t>Direct:” I wrote my lessons “ ,the boy said.</a:t>
            </a:r>
          </a:p>
          <a:p>
            <a:pPr algn="l" rtl="0"/>
            <a:r>
              <a:rPr lang="en-US" sz="7200" dirty="0" smtClean="0">
                <a:solidFill>
                  <a:srgbClr val="FFFF00"/>
                </a:solidFill>
              </a:rPr>
              <a:t>Indirect: The boy said( that) he had written the lessons.</a:t>
            </a:r>
          </a:p>
          <a:p>
            <a:pPr algn="l" rtl="0">
              <a:buNone/>
            </a:pPr>
            <a:r>
              <a:rPr lang="en-US" sz="7200" dirty="0" smtClean="0"/>
              <a:t> </a:t>
            </a:r>
          </a:p>
          <a:p>
            <a:pPr algn="l" rtl="0"/>
            <a:r>
              <a:rPr lang="en-US" sz="7200" dirty="0" smtClean="0"/>
              <a:t>Direct:” Ali has written a good letter”, said my father.</a:t>
            </a:r>
          </a:p>
          <a:p>
            <a:pPr algn="l" rtl="0"/>
            <a:r>
              <a:rPr lang="en-US" sz="7200" dirty="0" smtClean="0">
                <a:solidFill>
                  <a:srgbClr val="FFFF00"/>
                </a:solidFill>
              </a:rPr>
              <a:t>Indirect: My father said (that) he had written a good letter.</a:t>
            </a:r>
          </a:p>
          <a:p>
            <a:pPr algn="l" rtl="0">
              <a:buNone/>
            </a:pPr>
            <a:endParaRPr lang="en-US" sz="7200" dirty="0" smtClean="0"/>
          </a:p>
          <a:p>
            <a:pPr algn="l" rtl="0"/>
            <a:r>
              <a:rPr lang="en-US" sz="7200" dirty="0" smtClean="0"/>
              <a:t>Direct: I said “I want to speak with  </a:t>
            </a:r>
            <a:r>
              <a:rPr lang="en-US" sz="7200" dirty="0" err="1" smtClean="0"/>
              <a:t>salim</a:t>
            </a:r>
            <a:r>
              <a:rPr lang="en-US" sz="7200" dirty="0" smtClean="0"/>
              <a:t>”.</a:t>
            </a:r>
          </a:p>
          <a:p>
            <a:pPr algn="l" rtl="0"/>
            <a:r>
              <a:rPr lang="en-US" sz="7200" dirty="0" smtClean="0">
                <a:solidFill>
                  <a:srgbClr val="FFFF00"/>
                </a:solidFill>
              </a:rPr>
              <a:t>Indirect: I told </a:t>
            </a:r>
            <a:r>
              <a:rPr lang="en-US" sz="7200" dirty="0" err="1" smtClean="0">
                <a:solidFill>
                  <a:srgbClr val="FFFF00"/>
                </a:solidFill>
              </a:rPr>
              <a:t>salim</a:t>
            </a:r>
            <a:r>
              <a:rPr lang="en-US" sz="7200" dirty="0" smtClean="0">
                <a:solidFill>
                  <a:srgbClr val="FFFF00"/>
                </a:solidFill>
              </a:rPr>
              <a:t> ( that) I wanted to speak to him.</a:t>
            </a:r>
            <a:r>
              <a:rPr lang="en-US" sz="7200" dirty="0" smtClean="0"/>
              <a:t> </a:t>
            </a:r>
          </a:p>
          <a:p>
            <a:pPr algn="l" rtl="0"/>
            <a:endParaRPr lang="en-US" sz="7200" dirty="0" smtClean="0"/>
          </a:p>
          <a:p>
            <a:pPr algn="l" rtl="0"/>
            <a:r>
              <a:rPr lang="en-US" sz="7200" dirty="0" smtClean="0"/>
              <a:t>Direct: Ahmed said to </a:t>
            </a:r>
            <a:r>
              <a:rPr lang="en-US" sz="7200" dirty="0" err="1" smtClean="0"/>
              <a:t>samir</a:t>
            </a:r>
            <a:r>
              <a:rPr lang="en-US" sz="7200" dirty="0" smtClean="0"/>
              <a:t>  “you have come very late”.</a:t>
            </a:r>
          </a:p>
          <a:p>
            <a:pPr algn="l" rtl="0"/>
            <a:r>
              <a:rPr lang="en-US" sz="7200" dirty="0" smtClean="0">
                <a:solidFill>
                  <a:srgbClr val="FFFF00"/>
                </a:solidFill>
              </a:rPr>
              <a:t>Indirect: Ahmed told </a:t>
            </a:r>
            <a:r>
              <a:rPr lang="en-US" sz="7200" dirty="0" err="1" smtClean="0">
                <a:solidFill>
                  <a:srgbClr val="FFFF00"/>
                </a:solidFill>
              </a:rPr>
              <a:t>samir</a:t>
            </a:r>
            <a:r>
              <a:rPr lang="en-US" sz="7200" dirty="0" smtClean="0">
                <a:solidFill>
                  <a:srgbClr val="FFFF00"/>
                </a:solidFill>
              </a:rPr>
              <a:t>( that) he had come very late. </a:t>
            </a:r>
            <a:r>
              <a:rPr lang="en-US" sz="7200" dirty="0" smtClean="0"/>
              <a:t> </a:t>
            </a:r>
          </a:p>
          <a:p>
            <a:pPr algn="l" rtl="0"/>
            <a:endParaRPr lang="en-US" sz="7200" dirty="0" smtClean="0"/>
          </a:p>
          <a:p>
            <a:pPr algn="l" rtl="0"/>
            <a:r>
              <a:rPr lang="en-US" sz="7200" dirty="0" smtClean="0"/>
              <a:t>Direct: We said to Ali “ we are playing football”.</a:t>
            </a:r>
          </a:p>
          <a:p>
            <a:pPr algn="l" rtl="0"/>
            <a:r>
              <a:rPr lang="en-US" sz="7200" dirty="0" smtClean="0">
                <a:solidFill>
                  <a:srgbClr val="FFFF00"/>
                </a:solidFill>
              </a:rPr>
              <a:t>Indirect: We told Ali( that) we were playing football..</a:t>
            </a:r>
          </a:p>
          <a:p>
            <a:pPr algn="l" rtl="0"/>
            <a:endParaRPr lang="en-US" sz="7200" dirty="0" smtClean="0"/>
          </a:p>
          <a:p>
            <a:pPr algn="l" rtl="0"/>
            <a:r>
              <a:rPr lang="en-US" sz="7200" dirty="0" smtClean="0"/>
              <a:t>Direct: </a:t>
            </a:r>
            <a:r>
              <a:rPr lang="en-US" sz="7200" dirty="0" err="1" smtClean="0"/>
              <a:t>Nabeel</a:t>
            </a:r>
            <a:r>
              <a:rPr lang="en-US" sz="7200" dirty="0" smtClean="0"/>
              <a:t> said to </a:t>
            </a:r>
            <a:r>
              <a:rPr lang="en-US" sz="7200" dirty="0" err="1" smtClean="0"/>
              <a:t>adil</a:t>
            </a:r>
            <a:r>
              <a:rPr lang="en-US" sz="7200" dirty="0" smtClean="0"/>
              <a:t> “I was reading a magazine”.</a:t>
            </a:r>
          </a:p>
          <a:p>
            <a:pPr algn="l" rtl="0"/>
            <a:r>
              <a:rPr lang="en-US" sz="7200" dirty="0" smtClean="0">
                <a:solidFill>
                  <a:srgbClr val="FFFF00"/>
                </a:solidFill>
              </a:rPr>
              <a:t>Indirect: </a:t>
            </a:r>
            <a:r>
              <a:rPr lang="en-US" sz="7200" dirty="0" err="1" smtClean="0">
                <a:solidFill>
                  <a:srgbClr val="FFFF00"/>
                </a:solidFill>
              </a:rPr>
              <a:t>Nabeel</a:t>
            </a:r>
            <a:r>
              <a:rPr lang="en-US" sz="7200" dirty="0" smtClean="0">
                <a:solidFill>
                  <a:srgbClr val="FFFF00"/>
                </a:solidFill>
              </a:rPr>
              <a:t> told </a:t>
            </a:r>
            <a:r>
              <a:rPr lang="en-US" sz="7200" dirty="0" err="1" smtClean="0">
                <a:solidFill>
                  <a:srgbClr val="FFFF00"/>
                </a:solidFill>
              </a:rPr>
              <a:t>adil</a:t>
            </a:r>
            <a:r>
              <a:rPr lang="en-US" sz="7200" dirty="0" smtClean="0">
                <a:solidFill>
                  <a:srgbClr val="FFFF00"/>
                </a:solidFill>
              </a:rPr>
              <a:t> (that) he had been reading a magazine.</a:t>
            </a:r>
          </a:p>
          <a:p>
            <a:pPr algn="l" rtl="0"/>
            <a:endParaRPr lang="en-US" sz="7200" dirty="0" smtClean="0"/>
          </a:p>
          <a:p>
            <a:pPr algn="l" rtl="0"/>
            <a:r>
              <a:rPr lang="en-US" sz="7200" dirty="0" smtClean="0"/>
              <a:t>Direct: Ahmed say to Ali “I shall buy a new car”.</a:t>
            </a:r>
          </a:p>
          <a:p>
            <a:pPr algn="l" rtl="0"/>
            <a:r>
              <a:rPr lang="en-US" sz="7200" dirty="0" smtClean="0">
                <a:solidFill>
                  <a:srgbClr val="FFFF00"/>
                </a:solidFill>
              </a:rPr>
              <a:t>Indirect: Ahmed tells Ali that he would buy a new car.</a:t>
            </a:r>
          </a:p>
          <a:p>
            <a:pPr algn="l" rtl="0">
              <a:buNone/>
            </a:pPr>
            <a:endParaRPr lang="en-US" sz="72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>
                <a:solidFill>
                  <a:srgbClr val="FFFF00"/>
                </a:solidFill>
              </a:rPr>
              <a:t> Comparison of adjectives</a:t>
            </a:r>
            <a:r>
              <a:rPr lang="en-US" sz="4000" b="1" dirty="0" smtClean="0"/>
              <a:t>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1"/>
          </a:xfrm>
        </p:spPr>
        <p:txBody>
          <a:bodyPr>
            <a:normAutofit fontScale="92500" lnSpcReduction="10000"/>
          </a:bodyPr>
          <a:lstStyle/>
          <a:p>
            <a:pPr algn="ctr" rtl="0">
              <a:buNone/>
            </a:pPr>
            <a:r>
              <a:rPr lang="en-US" sz="2400" dirty="0" smtClean="0"/>
              <a:t>---------------------------------------------------------------------------------</a:t>
            </a:r>
          </a:p>
          <a:p>
            <a:pPr algn="l" rtl="0">
              <a:buNone/>
            </a:pPr>
            <a:endParaRPr lang="en-US" sz="2600" dirty="0" smtClean="0"/>
          </a:p>
          <a:p>
            <a:pPr algn="l" rtl="0">
              <a:buNone/>
            </a:pPr>
            <a:r>
              <a:rPr lang="en-US" sz="2600" b="1" dirty="0" smtClean="0">
                <a:solidFill>
                  <a:srgbClr val="00B0F0"/>
                </a:solidFill>
              </a:rPr>
              <a:t>a. Comparative adjective:  (adjectives of one syllable) </a:t>
            </a:r>
          </a:p>
          <a:p>
            <a:pPr algn="ctr" rtl="0">
              <a:buNone/>
            </a:pPr>
            <a:r>
              <a:rPr lang="en-US" sz="2600" dirty="0" smtClean="0">
                <a:solidFill>
                  <a:srgbClr val="00B0F0"/>
                </a:solidFill>
              </a:rPr>
              <a:t>              </a:t>
            </a:r>
            <a:r>
              <a:rPr lang="en-US" sz="2600" b="1" dirty="0" smtClean="0">
                <a:solidFill>
                  <a:srgbClr val="00B0F0"/>
                </a:solidFill>
              </a:rPr>
              <a:t>  ( </a:t>
            </a:r>
            <a:r>
              <a:rPr lang="en-US" sz="2600" b="1" dirty="0" err="1" smtClean="0">
                <a:solidFill>
                  <a:srgbClr val="00B0F0"/>
                </a:solidFill>
              </a:rPr>
              <a:t>er</a:t>
            </a:r>
            <a:r>
              <a:rPr lang="en-US" sz="2600" b="1" dirty="0" smtClean="0">
                <a:solidFill>
                  <a:srgbClr val="00B0F0"/>
                </a:solidFill>
              </a:rPr>
              <a:t>--- </a:t>
            </a:r>
            <a:r>
              <a:rPr lang="en-US" sz="2600" b="1" dirty="0" err="1" smtClean="0">
                <a:solidFill>
                  <a:srgbClr val="00B0F0"/>
                </a:solidFill>
              </a:rPr>
              <a:t>est</a:t>
            </a:r>
            <a:r>
              <a:rPr lang="en-US" sz="2600" b="1" dirty="0" smtClean="0">
                <a:solidFill>
                  <a:srgbClr val="00B0F0"/>
                </a:solidFill>
              </a:rPr>
              <a:t>  )</a:t>
            </a:r>
            <a:endParaRPr lang="en-US" sz="2600" dirty="0" smtClean="0">
              <a:solidFill>
                <a:srgbClr val="00B0F0"/>
              </a:solidFill>
            </a:endParaRPr>
          </a:p>
          <a:p>
            <a:pPr algn="l" rtl="0">
              <a:buNone/>
            </a:pPr>
            <a:r>
              <a:rPr lang="en-US" sz="2600" dirty="0" smtClean="0"/>
              <a:t> </a:t>
            </a:r>
          </a:p>
          <a:p>
            <a:pPr algn="l" rtl="0"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b. Superlative adjective (adjectives of more than one syllable)</a:t>
            </a:r>
          </a:p>
          <a:p>
            <a:pPr algn="ctr" rtl="0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                       </a:t>
            </a:r>
            <a:r>
              <a:rPr lang="en-US" sz="2600" b="1" dirty="0" smtClean="0">
                <a:solidFill>
                  <a:srgbClr val="FFFF00"/>
                </a:solidFill>
              </a:rPr>
              <a:t>( more ---  most )</a:t>
            </a:r>
            <a:endParaRPr lang="en-US" sz="26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600" dirty="0" smtClean="0"/>
              <a:t> 			  </a:t>
            </a:r>
            <a:r>
              <a:rPr lang="en-US" sz="2600" b="1" dirty="0" smtClean="0"/>
              <a:t>1</a:t>
            </a:r>
            <a:r>
              <a:rPr lang="en-US" sz="2600" dirty="0" smtClean="0"/>
              <a:t>		   </a:t>
            </a:r>
            <a:r>
              <a:rPr lang="en-US" sz="2600" b="1" dirty="0" smtClean="0">
                <a:solidFill>
                  <a:srgbClr val="00B0F0"/>
                </a:solidFill>
              </a:rPr>
              <a:t>2</a:t>
            </a:r>
            <a:r>
              <a:rPr lang="en-US" sz="2600" dirty="0" smtClean="0"/>
              <a:t>		  </a:t>
            </a:r>
            <a:r>
              <a:rPr lang="en-US" sz="2600" b="1" dirty="0" smtClean="0">
                <a:solidFill>
                  <a:srgbClr val="FFFF00"/>
                </a:solidFill>
              </a:rPr>
              <a:t>3</a:t>
            </a:r>
          </a:p>
          <a:p>
            <a:pPr algn="l" rtl="0">
              <a:buNone/>
            </a:pPr>
            <a:r>
              <a:rPr lang="en-US" sz="2600" b="1" dirty="0" smtClean="0"/>
              <a:t>{1}		-----		 </a:t>
            </a:r>
            <a:r>
              <a:rPr lang="en-US" sz="2600" b="1" dirty="0" smtClean="0">
                <a:solidFill>
                  <a:srgbClr val="00B0F0"/>
                </a:solidFill>
              </a:rPr>
              <a:t>-----</a:t>
            </a:r>
            <a:r>
              <a:rPr lang="en-US" sz="2600" b="1" dirty="0" smtClean="0"/>
              <a:t>		 </a:t>
            </a:r>
            <a:r>
              <a:rPr lang="en-US" sz="2600" b="1" dirty="0" smtClean="0">
                <a:solidFill>
                  <a:srgbClr val="FFFF00"/>
                </a:solidFill>
              </a:rPr>
              <a:t>-----</a:t>
            </a:r>
            <a:r>
              <a:rPr lang="en-US" sz="2600" b="1" dirty="0" smtClean="0"/>
              <a:t>	</a:t>
            </a:r>
          </a:p>
          <a:p>
            <a:pPr algn="l" rtl="0">
              <a:buNone/>
            </a:pPr>
            <a:r>
              <a:rPr lang="en-US" sz="2600" dirty="0" smtClean="0"/>
              <a:t>			old 		old</a:t>
            </a:r>
            <a:r>
              <a:rPr lang="en-US" sz="2600" dirty="0" smtClean="0">
                <a:solidFill>
                  <a:srgbClr val="00B0F0"/>
                </a:solidFill>
              </a:rPr>
              <a:t>er </a:t>
            </a:r>
            <a:r>
              <a:rPr lang="en-US" sz="2600" dirty="0" smtClean="0"/>
              <a:t>		old</a:t>
            </a:r>
            <a:r>
              <a:rPr lang="en-US" sz="2600" dirty="0" smtClean="0">
                <a:solidFill>
                  <a:srgbClr val="FFFF00"/>
                </a:solidFill>
              </a:rPr>
              <a:t>est </a:t>
            </a:r>
          </a:p>
          <a:p>
            <a:pPr algn="l" rtl="0">
              <a:buNone/>
            </a:pPr>
            <a:r>
              <a:rPr lang="en-US" sz="2600" dirty="0" smtClean="0"/>
              <a:t>			cold 		cold</a:t>
            </a:r>
            <a:r>
              <a:rPr lang="en-US" sz="2600" dirty="0" smtClean="0">
                <a:solidFill>
                  <a:srgbClr val="00B0F0"/>
                </a:solidFill>
              </a:rPr>
              <a:t>er</a:t>
            </a:r>
            <a:r>
              <a:rPr lang="en-US" sz="2600" dirty="0" smtClean="0"/>
              <a:t>		cold</a:t>
            </a:r>
            <a:r>
              <a:rPr lang="en-US" sz="2600" dirty="0" smtClean="0">
                <a:solidFill>
                  <a:srgbClr val="FFFF00"/>
                </a:solidFill>
              </a:rPr>
              <a:t>est</a:t>
            </a:r>
          </a:p>
          <a:p>
            <a:pPr algn="l" rtl="0">
              <a:buNone/>
            </a:pPr>
            <a:r>
              <a:rPr lang="en-US" sz="2600" dirty="0" smtClean="0"/>
              <a:t>			short		short</a:t>
            </a:r>
            <a:r>
              <a:rPr lang="en-US" sz="2600" dirty="0" smtClean="0">
                <a:solidFill>
                  <a:srgbClr val="00B0F0"/>
                </a:solidFill>
              </a:rPr>
              <a:t>er</a:t>
            </a:r>
            <a:r>
              <a:rPr lang="en-US" sz="2600" dirty="0" smtClean="0"/>
              <a:t> 	short</a:t>
            </a:r>
            <a:r>
              <a:rPr lang="en-US" sz="2600" dirty="0" smtClean="0">
                <a:solidFill>
                  <a:srgbClr val="FFFF00"/>
                </a:solidFill>
              </a:rPr>
              <a:t>est</a:t>
            </a:r>
          </a:p>
          <a:p>
            <a:pPr algn="l" rtl="0">
              <a:buNone/>
            </a:pPr>
            <a:r>
              <a:rPr lang="en-US" sz="2600" dirty="0" smtClean="0"/>
              <a:t>			hot 		hot</a:t>
            </a:r>
            <a:r>
              <a:rPr lang="en-US" sz="2600" dirty="0" smtClean="0">
                <a:solidFill>
                  <a:srgbClr val="FF0000"/>
                </a:solidFill>
              </a:rPr>
              <a:t>t</a:t>
            </a:r>
            <a:r>
              <a:rPr lang="en-US" sz="2600" dirty="0" smtClean="0">
                <a:solidFill>
                  <a:srgbClr val="00B0F0"/>
                </a:solidFill>
              </a:rPr>
              <a:t>er</a:t>
            </a:r>
            <a:r>
              <a:rPr lang="en-US" sz="2600" dirty="0" smtClean="0"/>
              <a:t> 		hot</a:t>
            </a:r>
            <a:r>
              <a:rPr lang="en-US" sz="2600" dirty="0" smtClean="0">
                <a:solidFill>
                  <a:srgbClr val="FF0000"/>
                </a:solidFill>
              </a:rPr>
              <a:t>t</a:t>
            </a:r>
            <a:r>
              <a:rPr lang="en-US" sz="2600" dirty="0" smtClean="0">
                <a:solidFill>
                  <a:srgbClr val="FFFF00"/>
                </a:solidFill>
              </a:rPr>
              <a:t>est</a:t>
            </a:r>
          </a:p>
          <a:p>
            <a:pPr algn="l" rtl="0">
              <a:buNone/>
            </a:pPr>
            <a:r>
              <a:rPr lang="en-US" sz="2600" dirty="0" smtClean="0"/>
              <a:t>			happy		happ</a:t>
            </a:r>
            <a:r>
              <a:rPr lang="en-US" sz="2600" dirty="0" smtClean="0">
                <a:solidFill>
                  <a:srgbClr val="FF0000"/>
                </a:solidFill>
              </a:rPr>
              <a:t>i</a:t>
            </a:r>
            <a:r>
              <a:rPr lang="en-US" sz="2600" dirty="0" smtClean="0">
                <a:solidFill>
                  <a:srgbClr val="00B0F0"/>
                </a:solidFill>
              </a:rPr>
              <a:t>er</a:t>
            </a:r>
            <a:r>
              <a:rPr lang="en-US" sz="2600" dirty="0" smtClean="0"/>
              <a:t> 	happ</a:t>
            </a:r>
            <a:r>
              <a:rPr lang="en-US" sz="2600" dirty="0" smtClean="0">
                <a:solidFill>
                  <a:srgbClr val="FF0000"/>
                </a:solidFill>
              </a:rPr>
              <a:t>i</a:t>
            </a:r>
            <a:r>
              <a:rPr lang="en-US" sz="2600" dirty="0" smtClean="0">
                <a:solidFill>
                  <a:srgbClr val="FFFF00"/>
                </a:solidFill>
              </a:rPr>
              <a:t>est</a:t>
            </a:r>
          </a:p>
          <a:p>
            <a:pPr algn="l" rtl="0"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>
                <a:solidFill>
                  <a:srgbClr val="FFFF00"/>
                </a:solidFill>
              </a:rPr>
              <a:t> Comparison of adjectives</a:t>
            </a:r>
            <a:r>
              <a:rPr lang="en-US" sz="4000" b="1" dirty="0" smtClean="0"/>
              <a:t>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1"/>
          </a:xfrm>
        </p:spPr>
        <p:txBody>
          <a:bodyPr>
            <a:normAutofit fontScale="92500" lnSpcReduction="10000"/>
          </a:bodyPr>
          <a:lstStyle/>
          <a:p>
            <a:pPr algn="ctr" rtl="0">
              <a:buNone/>
            </a:pPr>
            <a:r>
              <a:rPr lang="en-US" sz="2400" dirty="0" smtClean="0"/>
              <a:t>---------------------------------------------------------------------------------</a:t>
            </a:r>
          </a:p>
          <a:p>
            <a:pPr algn="l" rtl="0">
              <a:buNone/>
            </a:pPr>
            <a:r>
              <a:rPr lang="en-US" sz="2600" dirty="0" smtClean="0"/>
              <a:t> 		      </a:t>
            </a:r>
            <a:r>
              <a:rPr lang="en-US" sz="2600" b="1" dirty="0" smtClean="0"/>
              <a:t>1</a:t>
            </a:r>
            <a:r>
              <a:rPr lang="en-US" sz="2600" dirty="0" smtClean="0"/>
              <a:t>	                             </a:t>
            </a:r>
            <a:r>
              <a:rPr lang="en-US" sz="2600" b="1" dirty="0" smtClean="0">
                <a:solidFill>
                  <a:srgbClr val="00B0F0"/>
                </a:solidFill>
              </a:rPr>
              <a:t>2</a:t>
            </a:r>
            <a:r>
              <a:rPr lang="en-US" sz="2600" dirty="0" smtClean="0"/>
              <a:t>		                     </a:t>
            </a:r>
            <a:r>
              <a:rPr lang="en-US" sz="2600" b="1" dirty="0" smtClean="0">
                <a:solidFill>
                  <a:srgbClr val="FFFF00"/>
                </a:solidFill>
              </a:rPr>
              <a:t>3</a:t>
            </a:r>
          </a:p>
          <a:p>
            <a:pPr algn="l" rtl="0">
              <a:buNone/>
            </a:pPr>
            <a:r>
              <a:rPr lang="en-US" sz="2600" b="1" dirty="0" smtClean="0"/>
              <a:t>{2}        ---------	               </a:t>
            </a:r>
            <a:r>
              <a:rPr lang="en-US" sz="2600" b="1" dirty="0" smtClean="0">
                <a:solidFill>
                  <a:srgbClr val="00B0F0"/>
                </a:solidFill>
              </a:rPr>
              <a:t>----------</a:t>
            </a:r>
            <a:r>
              <a:rPr lang="en-US" sz="2600" b="1" dirty="0" smtClean="0"/>
              <a:t>                      </a:t>
            </a:r>
            <a:r>
              <a:rPr lang="en-US" sz="2600" b="1" dirty="0" smtClean="0">
                <a:solidFill>
                  <a:srgbClr val="FFFF00"/>
                </a:solidFill>
              </a:rPr>
              <a:t>-----------</a:t>
            </a:r>
            <a:r>
              <a:rPr lang="en-US" sz="2600" b="1" dirty="0" smtClean="0"/>
              <a:t>	</a:t>
            </a:r>
            <a:endParaRPr lang="en-US" sz="2600" dirty="0" smtClean="0"/>
          </a:p>
          <a:p>
            <a:pPr algn="l" rtl="0">
              <a:buNone/>
            </a:pPr>
            <a:r>
              <a:rPr lang="en-US" sz="2400" dirty="0" smtClean="0"/>
              <a:t>		expensive	 	</a:t>
            </a:r>
            <a:r>
              <a:rPr lang="en-US" sz="2400" dirty="0" smtClean="0">
                <a:solidFill>
                  <a:srgbClr val="00B0F0"/>
                </a:solidFill>
              </a:rPr>
              <a:t>more</a:t>
            </a:r>
            <a:r>
              <a:rPr lang="en-US" sz="2400" dirty="0" smtClean="0"/>
              <a:t> expensive	  </a:t>
            </a:r>
            <a:r>
              <a:rPr lang="en-US" sz="2400" dirty="0" smtClean="0">
                <a:solidFill>
                  <a:srgbClr val="FFFF00"/>
                </a:solidFill>
              </a:rPr>
              <a:t>most</a:t>
            </a:r>
            <a:r>
              <a:rPr lang="en-US" sz="2400" dirty="0" smtClean="0"/>
              <a:t> expensive</a:t>
            </a:r>
          </a:p>
          <a:p>
            <a:pPr algn="l" rtl="0">
              <a:buNone/>
            </a:pPr>
            <a:r>
              <a:rPr lang="en-US" sz="2400" dirty="0" smtClean="0"/>
              <a:t>           beautiful        		</a:t>
            </a:r>
            <a:r>
              <a:rPr lang="en-US" sz="2400" dirty="0" smtClean="0">
                <a:solidFill>
                  <a:srgbClr val="00B0F0"/>
                </a:solidFill>
              </a:rPr>
              <a:t>more</a:t>
            </a:r>
            <a:r>
              <a:rPr lang="en-US" sz="2400" dirty="0" smtClean="0"/>
              <a:t> beautiful  	  </a:t>
            </a:r>
            <a:r>
              <a:rPr lang="en-US" sz="2400" dirty="0" smtClean="0">
                <a:solidFill>
                  <a:srgbClr val="FFFF00"/>
                </a:solidFill>
              </a:rPr>
              <a:t>most</a:t>
            </a:r>
            <a:r>
              <a:rPr lang="en-US" sz="2400" dirty="0" smtClean="0"/>
              <a:t> beautiful</a:t>
            </a:r>
          </a:p>
          <a:p>
            <a:pPr algn="l" rtl="0">
              <a:buNone/>
            </a:pPr>
            <a:r>
              <a:rPr lang="en-US" sz="2400" dirty="0" smtClean="0"/>
              <a:t>           dangerous  		 </a:t>
            </a:r>
            <a:r>
              <a:rPr lang="en-US" sz="2400" dirty="0" smtClean="0">
                <a:solidFill>
                  <a:srgbClr val="00B0F0"/>
                </a:solidFill>
              </a:rPr>
              <a:t>more</a:t>
            </a:r>
            <a:r>
              <a:rPr lang="en-US" sz="2400" dirty="0" smtClean="0"/>
              <a:t> dangerous 	  </a:t>
            </a:r>
            <a:r>
              <a:rPr lang="en-US" sz="2400" dirty="0" smtClean="0">
                <a:solidFill>
                  <a:srgbClr val="FFFF00"/>
                </a:solidFill>
              </a:rPr>
              <a:t>most</a:t>
            </a:r>
            <a:r>
              <a:rPr lang="en-US" sz="2400" dirty="0" smtClean="0"/>
              <a:t> dangerous</a:t>
            </a:r>
          </a:p>
          <a:p>
            <a:pPr algn="l" rtl="0">
              <a:buNone/>
            </a:pPr>
            <a:r>
              <a:rPr lang="en-US" sz="2400" dirty="0" smtClean="0"/>
              <a:t>           important       		</a:t>
            </a:r>
            <a:r>
              <a:rPr lang="en-US" sz="2400" dirty="0" smtClean="0">
                <a:solidFill>
                  <a:srgbClr val="00B0F0"/>
                </a:solidFill>
              </a:rPr>
              <a:t>more</a:t>
            </a:r>
            <a:r>
              <a:rPr lang="en-US" sz="2400" dirty="0" smtClean="0"/>
              <a:t> important         	  </a:t>
            </a:r>
            <a:r>
              <a:rPr lang="en-US" sz="2400" dirty="0" smtClean="0">
                <a:solidFill>
                  <a:srgbClr val="FFFF00"/>
                </a:solidFill>
              </a:rPr>
              <a:t>most </a:t>
            </a:r>
            <a:r>
              <a:rPr lang="en-US" sz="2400" dirty="0" smtClean="0"/>
              <a:t>important </a:t>
            </a:r>
          </a:p>
          <a:p>
            <a:pPr algn="l" rtl="0">
              <a:buNone/>
            </a:pPr>
            <a:r>
              <a:rPr lang="en-US" sz="2400" b="1" dirty="0" smtClean="0"/>
              <a:t>       </a:t>
            </a:r>
          </a:p>
          <a:p>
            <a:pPr algn="l" rtl="0">
              <a:buNone/>
            </a:pPr>
            <a:r>
              <a:rPr lang="en-US" sz="2400" b="1" dirty="0" smtClean="0"/>
              <a:t>                 1</a:t>
            </a:r>
            <a:r>
              <a:rPr lang="en-US" sz="2400" dirty="0" smtClean="0"/>
              <a:t>	                             </a:t>
            </a:r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r>
              <a:rPr lang="en-US" sz="2400" dirty="0" smtClean="0"/>
              <a:t>		               </a:t>
            </a:r>
            <a:r>
              <a:rPr lang="en-US" sz="2400" b="1" dirty="0" smtClean="0">
                <a:solidFill>
                  <a:srgbClr val="FFFF00"/>
                </a:solidFill>
              </a:rPr>
              <a:t>3</a:t>
            </a:r>
          </a:p>
          <a:p>
            <a:pPr algn="l" rtl="0">
              <a:buNone/>
            </a:pPr>
            <a:r>
              <a:rPr lang="en-US" sz="2400" b="1" dirty="0" smtClean="0"/>
              <a:t>{3}        ---------	            </a:t>
            </a:r>
            <a:r>
              <a:rPr lang="en-US" sz="2400" b="1" dirty="0" smtClean="0">
                <a:solidFill>
                  <a:srgbClr val="00B0F0"/>
                </a:solidFill>
              </a:rPr>
              <a:t>----------</a:t>
            </a:r>
            <a:r>
              <a:rPr lang="en-US" sz="2400" b="1" dirty="0" smtClean="0"/>
              <a:t>       	           </a:t>
            </a:r>
            <a:r>
              <a:rPr lang="en-US" sz="2400" b="1" dirty="0" smtClean="0">
                <a:solidFill>
                  <a:srgbClr val="FFFF00"/>
                </a:solidFill>
              </a:rPr>
              <a:t>----------</a:t>
            </a: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		    good  	      	  </a:t>
            </a:r>
            <a:r>
              <a:rPr lang="en-US" sz="2400" dirty="0" smtClean="0">
                <a:solidFill>
                  <a:srgbClr val="00B0F0"/>
                </a:solidFill>
              </a:rPr>
              <a:t>better</a:t>
            </a:r>
            <a:r>
              <a:rPr lang="en-US" sz="2400" dirty="0" smtClean="0"/>
              <a:t> 		  </a:t>
            </a:r>
            <a:r>
              <a:rPr lang="en-US" sz="2400" dirty="0" smtClean="0">
                <a:solidFill>
                  <a:srgbClr val="FFFF00"/>
                </a:solidFill>
              </a:rPr>
              <a:t>best</a:t>
            </a:r>
          </a:p>
          <a:p>
            <a:pPr algn="l" rtl="0">
              <a:buNone/>
            </a:pPr>
            <a:r>
              <a:rPr lang="en-US" sz="2400" dirty="0" smtClean="0"/>
              <a:t>               bad                	  </a:t>
            </a:r>
            <a:r>
              <a:rPr lang="en-US" sz="2400" dirty="0" smtClean="0">
                <a:solidFill>
                  <a:srgbClr val="00B0F0"/>
                </a:solidFill>
              </a:rPr>
              <a:t>worse</a:t>
            </a:r>
            <a:r>
              <a:rPr lang="en-US" sz="2400" dirty="0" smtClean="0"/>
              <a:t>          		  </a:t>
            </a:r>
            <a:r>
              <a:rPr lang="en-US" sz="2400" dirty="0" smtClean="0">
                <a:solidFill>
                  <a:srgbClr val="FFFF00"/>
                </a:solidFill>
              </a:rPr>
              <a:t>worst</a:t>
            </a:r>
          </a:p>
          <a:p>
            <a:pPr algn="l" rtl="0">
              <a:buNone/>
            </a:pPr>
            <a:r>
              <a:rPr lang="en-US" sz="2400" dirty="0" smtClean="0"/>
              <a:t>               little              	  </a:t>
            </a:r>
            <a:r>
              <a:rPr lang="en-US" sz="2400" dirty="0" smtClean="0">
                <a:solidFill>
                  <a:srgbClr val="00B0F0"/>
                </a:solidFill>
              </a:rPr>
              <a:t>less</a:t>
            </a:r>
            <a:r>
              <a:rPr lang="en-US" sz="2400" dirty="0" smtClean="0"/>
              <a:t>	          		  </a:t>
            </a:r>
            <a:r>
              <a:rPr lang="en-US" sz="2400" dirty="0" smtClean="0">
                <a:solidFill>
                  <a:srgbClr val="FFFF00"/>
                </a:solidFill>
              </a:rPr>
              <a:t>least</a:t>
            </a:r>
          </a:p>
          <a:p>
            <a:pPr algn="l" rtl="0">
              <a:buNone/>
            </a:pPr>
            <a:r>
              <a:rPr lang="en-US" sz="2400" dirty="0" smtClean="0"/>
              <a:t>               many            	  </a:t>
            </a:r>
            <a:r>
              <a:rPr lang="en-US" sz="2400" dirty="0" smtClean="0">
                <a:solidFill>
                  <a:srgbClr val="00B0F0"/>
                </a:solidFill>
              </a:rPr>
              <a:t>more</a:t>
            </a:r>
            <a:r>
              <a:rPr lang="en-US" sz="2400" dirty="0" smtClean="0"/>
              <a:t> 	          		  </a:t>
            </a:r>
            <a:r>
              <a:rPr lang="en-US" sz="2400" dirty="0" smtClean="0">
                <a:solidFill>
                  <a:srgbClr val="FFFF00"/>
                </a:solidFill>
              </a:rPr>
              <a:t>most</a:t>
            </a:r>
          </a:p>
          <a:p>
            <a:pPr algn="l" rtl="0">
              <a:buNone/>
            </a:pPr>
            <a:r>
              <a:rPr lang="en-US" sz="2400" dirty="0" smtClean="0"/>
              <a:t>               far                  	  </a:t>
            </a:r>
            <a:r>
              <a:rPr lang="en-US" sz="2400" dirty="0" smtClean="0">
                <a:solidFill>
                  <a:srgbClr val="00B0F0"/>
                </a:solidFill>
              </a:rPr>
              <a:t>farther</a:t>
            </a:r>
            <a:r>
              <a:rPr lang="en-US" sz="2400" dirty="0" smtClean="0"/>
              <a:t>         		  </a:t>
            </a:r>
            <a:r>
              <a:rPr lang="en-US" sz="2400" dirty="0" smtClean="0">
                <a:solidFill>
                  <a:srgbClr val="FFFF00"/>
                </a:solidFill>
              </a:rPr>
              <a:t>farthest  </a:t>
            </a:r>
          </a:p>
          <a:p>
            <a:pPr algn="l" rtl="0"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1037</TotalTime>
  <Words>415</Words>
  <Application>Microsoft Office PowerPoint</Application>
  <PresentationFormat>عرض على الشاشة (3:4)‏</PresentationFormat>
  <Paragraphs>100</Paragraphs>
  <Slides>12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تقنية</vt:lpstr>
      <vt:lpstr>Presented by  Assistant Prof. Nizar Hussien Wali</vt:lpstr>
      <vt:lpstr> Chapter Three:-Teacher planning and lesson planning</vt:lpstr>
      <vt:lpstr> Lesson planning </vt:lpstr>
      <vt:lpstr>Kinds of plan 1-long term plan :- it is used for the mateials that have long chapters,units,sections and alot of information  2-short term plan:-it is used for teaching limited information and topics and limited time.</vt:lpstr>
      <vt:lpstr>Types of lesson planning</vt:lpstr>
      <vt:lpstr>Assessment</vt:lpstr>
      <vt:lpstr>        Direct and Indirect speech     </vt:lpstr>
      <vt:lpstr>  Comparison of adjectives  </vt:lpstr>
      <vt:lpstr>  Comparison of adjectives  </vt:lpstr>
      <vt:lpstr>عرض تقديمي في PowerPoint</vt:lpstr>
      <vt:lpstr>عرض تقديمي في PowerPoint</vt:lpstr>
      <vt:lpstr>Thanks for all my students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  Assistant Prof. Nazar Hussien Wali</dc:title>
  <dc:creator>Maher</dc:creator>
  <cp:lastModifiedBy>Future</cp:lastModifiedBy>
  <cp:revision>104</cp:revision>
  <dcterms:created xsi:type="dcterms:W3CDTF">2018-01-23T08:20:57Z</dcterms:created>
  <dcterms:modified xsi:type="dcterms:W3CDTF">2022-11-02T05:34:00Z</dcterms:modified>
</cp:coreProperties>
</file>