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9"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BE7DC-6914-4D4F-9E45-D574EA8AFE24}" type="datetimeFigureOut">
              <a:rPr lang="en-US" smtClean="0"/>
              <a:t>6/5/2021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2AC428-0C8D-492D-8060-FBAE21D145E2}" type="slidenum">
              <a:rPr lang="en-US" smtClean="0"/>
              <a:t>‹#›</a:t>
            </a:fld>
            <a:endParaRPr lang="en-US"/>
          </a:p>
        </p:txBody>
      </p:sp>
    </p:spTree>
    <p:extLst>
      <p:ext uri="{BB962C8B-B14F-4D97-AF65-F5344CB8AC3E}">
        <p14:creationId xmlns:p14="http://schemas.microsoft.com/office/powerpoint/2010/main" val="399356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AC428-0C8D-492D-8060-FBAE21D145E2}" type="slidenum">
              <a:rPr lang="en-US" smtClean="0"/>
              <a:t>8</a:t>
            </a:fld>
            <a:endParaRPr lang="en-US"/>
          </a:p>
        </p:txBody>
      </p:sp>
    </p:spTree>
    <p:extLst>
      <p:ext uri="{BB962C8B-B14F-4D97-AF65-F5344CB8AC3E}">
        <p14:creationId xmlns:p14="http://schemas.microsoft.com/office/powerpoint/2010/main" val="74366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3B3DA7-8994-4647-8BF8-006F587B1619}" type="datetimeFigureOut">
              <a:rPr lang="en-US" smtClean="0"/>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136615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B3DA7-8994-4647-8BF8-006F587B1619}" type="datetimeFigureOut">
              <a:rPr lang="en-US" smtClean="0"/>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3178511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B3DA7-8994-4647-8BF8-006F587B1619}" type="datetimeFigureOut">
              <a:rPr lang="en-US" smtClean="0"/>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415884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B3DA7-8994-4647-8BF8-006F587B1619}" type="datetimeFigureOut">
              <a:rPr lang="en-US" smtClean="0"/>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18815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3B3DA7-8994-4647-8BF8-006F587B1619}" type="datetimeFigureOut">
              <a:rPr lang="en-US" smtClean="0"/>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1094063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3B3DA7-8994-4647-8BF8-006F587B1619}" type="datetimeFigureOut">
              <a:rPr lang="en-US" smtClean="0"/>
              <a:t>6/5/2021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3672395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3B3DA7-8994-4647-8BF8-006F587B1619}" type="datetimeFigureOut">
              <a:rPr lang="en-US" smtClean="0"/>
              <a:t>6/5/2021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2947932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3B3DA7-8994-4647-8BF8-006F587B1619}" type="datetimeFigureOut">
              <a:rPr lang="en-US" smtClean="0"/>
              <a:t>6/5/2021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126510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B3DA7-8994-4647-8BF8-006F587B1619}" type="datetimeFigureOut">
              <a:rPr lang="en-US" smtClean="0"/>
              <a:t>6/5/2021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121434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B3DA7-8994-4647-8BF8-006F587B1619}" type="datetimeFigureOut">
              <a:rPr lang="en-US" smtClean="0"/>
              <a:t>6/5/2021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5462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B3DA7-8994-4647-8BF8-006F587B1619}" type="datetimeFigureOut">
              <a:rPr lang="en-US" smtClean="0"/>
              <a:t>6/5/2021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03D51-F9F3-4533-AB74-DFDF1E1038CE}" type="slidenum">
              <a:rPr lang="en-US" smtClean="0"/>
              <a:t>‹#›</a:t>
            </a:fld>
            <a:endParaRPr lang="en-US"/>
          </a:p>
        </p:txBody>
      </p:sp>
    </p:spTree>
    <p:extLst>
      <p:ext uri="{BB962C8B-B14F-4D97-AF65-F5344CB8AC3E}">
        <p14:creationId xmlns:p14="http://schemas.microsoft.com/office/powerpoint/2010/main" val="142241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B3DA7-8994-4647-8BF8-006F587B1619}" type="datetimeFigureOut">
              <a:rPr lang="en-US" smtClean="0"/>
              <a:t>6/5/2021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03D51-F9F3-4533-AB74-DFDF1E1038CE}" type="slidenum">
              <a:rPr lang="en-US" smtClean="0"/>
              <a:t>‹#›</a:t>
            </a:fld>
            <a:endParaRPr lang="en-US"/>
          </a:p>
        </p:txBody>
      </p:sp>
    </p:spTree>
    <p:extLst>
      <p:ext uri="{BB962C8B-B14F-4D97-AF65-F5344CB8AC3E}">
        <p14:creationId xmlns:p14="http://schemas.microsoft.com/office/powerpoint/2010/main" val="3842078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04664"/>
            <a:ext cx="8496944" cy="5234136"/>
          </a:xfrm>
        </p:spPr>
        <p:txBody>
          <a:bodyPr>
            <a:normAutofit/>
          </a:bodyPr>
          <a:lstStyle/>
          <a:p>
            <a:pPr algn="l"/>
            <a:r>
              <a:rPr lang="en-US" dirty="0" smtClean="0">
                <a:solidFill>
                  <a:srgbClr val="FF0000"/>
                </a:solidFill>
              </a:rPr>
              <a:t>4- Ballad: </a:t>
            </a:r>
          </a:p>
          <a:p>
            <a:r>
              <a:rPr lang="en-US" dirty="0" smtClean="0"/>
              <a:t>A ballad (or ballade) is a form of verse that tells a story and was traditionally set to music. English language ballads are typically composed of four-line stanzas that follow an ABCB or ABAB rhyme scheme. </a:t>
            </a:r>
            <a:endParaRPr lang="en-US" dirty="0"/>
          </a:p>
        </p:txBody>
      </p:sp>
    </p:spTree>
    <p:extLst>
      <p:ext uri="{BB962C8B-B14F-4D97-AF65-F5344CB8AC3E}">
        <p14:creationId xmlns:p14="http://schemas.microsoft.com/office/powerpoint/2010/main" val="100477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Tx/>
              <a:buChar char="-"/>
            </a:pPr>
            <a:r>
              <a:rPr lang="en-US" dirty="0" smtClean="0">
                <a:solidFill>
                  <a:srgbClr val="FF0000"/>
                </a:solidFill>
              </a:rPr>
              <a:t>Elegies </a:t>
            </a:r>
          </a:p>
          <a:p>
            <a:pPr>
              <a:buFontTx/>
              <a:buChar char="-"/>
            </a:pPr>
            <a:r>
              <a:rPr lang="en-US" dirty="0" smtClean="0"/>
              <a:t>An elegy is a poem that reflects upon death or loss. Traditionally, it contains themes of mourning, loss, and reflection. However, it can also explore themes of redemption and consolation.</a:t>
            </a:r>
            <a:endParaRPr lang="en-US" dirty="0"/>
          </a:p>
        </p:txBody>
      </p:sp>
    </p:spTree>
    <p:extLst>
      <p:ext uri="{BB962C8B-B14F-4D97-AF65-F5344CB8AC3E}">
        <p14:creationId xmlns:p14="http://schemas.microsoft.com/office/powerpoint/2010/main" val="1893801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US" sz="2400" dirty="0"/>
              <a:t>My Captain does not answer, his lips are pale and still</a:t>
            </a:r>
            <a:r>
              <a:rPr lang="en-US" sz="2400" dirty="0" smtClean="0"/>
              <a:t>;</a:t>
            </a:r>
          </a:p>
          <a:p>
            <a:pPr marL="0" indent="0">
              <a:buNone/>
            </a:pPr>
            <a:r>
              <a:rPr lang="en-US" sz="2400" dirty="0" smtClean="0"/>
              <a:t>My </a:t>
            </a:r>
            <a:r>
              <a:rPr lang="en-US" sz="2400" dirty="0"/>
              <a:t>father does not feel my arm, he has no pulse nor will</a:t>
            </a:r>
            <a:r>
              <a:rPr lang="en-US" sz="2400" dirty="0" smtClean="0"/>
              <a:t>;</a:t>
            </a:r>
          </a:p>
          <a:p>
            <a:pPr marL="0" indent="0">
              <a:buNone/>
            </a:pPr>
            <a:r>
              <a:rPr lang="en-US" sz="2400" dirty="0" smtClean="0"/>
              <a:t>The </a:t>
            </a:r>
            <a:r>
              <a:rPr lang="en-US" sz="2400" dirty="0"/>
              <a:t>ship is </a:t>
            </a:r>
            <a:r>
              <a:rPr lang="en-US" sz="2400" dirty="0" err="1"/>
              <a:t>anchor'd</a:t>
            </a:r>
            <a:r>
              <a:rPr lang="en-US" sz="2400" dirty="0"/>
              <a:t> safe and sound, its voyage closed and done</a:t>
            </a:r>
            <a:r>
              <a:rPr lang="en-US" sz="2400" dirty="0" smtClean="0"/>
              <a:t>;</a:t>
            </a:r>
          </a:p>
          <a:p>
            <a:pPr marL="0" indent="0">
              <a:buNone/>
            </a:pPr>
            <a:r>
              <a:rPr lang="en-US" sz="2400" dirty="0" smtClean="0"/>
              <a:t>From </a:t>
            </a:r>
            <a:r>
              <a:rPr lang="en-US" sz="2400" dirty="0"/>
              <a:t>fearful trip, the victor ship, comes in with object won</a:t>
            </a:r>
            <a:r>
              <a:rPr lang="en-US" sz="2400" dirty="0" smtClean="0"/>
              <a:t>;</a:t>
            </a:r>
          </a:p>
          <a:p>
            <a:pPr marL="0" indent="0">
              <a:buNone/>
            </a:pPr>
            <a:r>
              <a:rPr lang="en-US" sz="2400" dirty="0"/>
              <a:t>Exult, O shores, and ring, O bells!</a:t>
            </a:r>
          </a:p>
          <a:p>
            <a:pPr marL="0" indent="0">
              <a:buNone/>
            </a:pPr>
            <a:r>
              <a:rPr lang="en-US" sz="2400" dirty="0"/>
              <a:t>But I, with mournful tread,</a:t>
            </a:r>
          </a:p>
          <a:p>
            <a:pPr marL="0" indent="0">
              <a:buNone/>
            </a:pPr>
            <a:r>
              <a:rPr lang="en-US" sz="2400" dirty="0"/>
              <a:t>Walk the deck my Captain lies,</a:t>
            </a:r>
          </a:p>
          <a:p>
            <a:pPr marL="0" indent="0">
              <a:buNone/>
            </a:pPr>
            <a:r>
              <a:rPr lang="en-US" sz="2400" dirty="0"/>
              <a:t>Fallen cold and dead.</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550061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solidFill>
                  <a:srgbClr val="FF0000"/>
                </a:solidFill>
              </a:rPr>
              <a:t>2- Ode.</a:t>
            </a:r>
          </a:p>
          <a:p>
            <a:pPr marL="0" indent="0">
              <a:buNone/>
            </a:pPr>
            <a:r>
              <a:rPr lang="en-US" dirty="0" smtClean="0"/>
              <a:t> Originating in ancient Greece, ode poems were originally performed publicly to celebrate athletic victories. Later, this poetic form was favored among English romantic poets, who used odes to express emotions using rich, descriptive language.</a:t>
            </a:r>
            <a:endParaRPr lang="en-US" dirty="0"/>
          </a:p>
        </p:txBody>
      </p:sp>
    </p:spTree>
    <p:extLst>
      <p:ext uri="{BB962C8B-B14F-4D97-AF65-F5344CB8AC3E}">
        <p14:creationId xmlns:p14="http://schemas.microsoft.com/office/powerpoint/2010/main" val="1064692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fontAlgn="base">
              <a:buNone/>
            </a:pPr>
            <a:r>
              <a:rPr lang="en-US" dirty="0"/>
              <a:t>From majestic trees</a:t>
            </a:r>
            <a:br>
              <a:rPr lang="en-US" dirty="0"/>
            </a:br>
            <a:r>
              <a:rPr lang="en-US" dirty="0"/>
              <a:t>drop brown leaves,</a:t>
            </a:r>
            <a:br>
              <a:rPr lang="en-US" dirty="0"/>
            </a:br>
            <a:r>
              <a:rPr lang="en-US" dirty="0"/>
              <a:t>the wind sweeping them</a:t>
            </a:r>
            <a:br>
              <a:rPr lang="en-US" dirty="0"/>
            </a:br>
            <a:r>
              <a:rPr lang="en-US" dirty="0"/>
              <a:t>into nearby gutters.</a:t>
            </a:r>
          </a:p>
          <a:p>
            <a:pPr marL="0" indent="0" fontAlgn="base">
              <a:buNone/>
            </a:pPr>
            <a:r>
              <a:rPr lang="en-US" dirty="0"/>
              <a:t>Rain comes to visit</a:t>
            </a:r>
            <a:br>
              <a:rPr lang="en-US" dirty="0"/>
            </a:br>
            <a:r>
              <a:rPr lang="en-US" dirty="0"/>
              <a:t>along with dark sky,</a:t>
            </a:r>
            <a:br>
              <a:rPr lang="en-US" dirty="0"/>
            </a:br>
            <a:r>
              <a:rPr lang="en-US" dirty="0"/>
              <a:t>out from hibernation</a:t>
            </a:r>
            <a:br>
              <a:rPr lang="en-US" dirty="0"/>
            </a:br>
            <a:r>
              <a:rPr lang="en-US" dirty="0"/>
              <a:t>and into their time.</a:t>
            </a:r>
          </a:p>
          <a:p>
            <a:pPr marL="0" indent="0">
              <a:buNone/>
            </a:pPr>
            <a:endParaRPr lang="en-US" dirty="0"/>
          </a:p>
        </p:txBody>
      </p:sp>
    </p:spTree>
    <p:extLst>
      <p:ext uri="{BB962C8B-B14F-4D97-AF65-F5344CB8AC3E}">
        <p14:creationId xmlns:p14="http://schemas.microsoft.com/office/powerpoint/2010/main" val="1994101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There are three main types of Ode:</a:t>
            </a:r>
          </a:p>
          <a:p>
            <a:pPr marL="0" indent="0">
              <a:buNone/>
            </a:pPr>
            <a:r>
              <a:rPr lang="en-US" dirty="0" smtClean="0"/>
              <a:t>a. Pindaric ode:</a:t>
            </a:r>
          </a:p>
          <a:p>
            <a:pPr marL="0" indent="0">
              <a:buNone/>
            </a:pPr>
            <a:r>
              <a:rPr lang="en-US" dirty="0" smtClean="0"/>
              <a:t>b. </a:t>
            </a:r>
            <a:r>
              <a:rPr lang="en-US" dirty="0" err="1" smtClean="0"/>
              <a:t>Horatian</a:t>
            </a:r>
            <a:r>
              <a:rPr lang="en-US" dirty="0" smtClean="0"/>
              <a:t> ode:</a:t>
            </a:r>
          </a:p>
          <a:p>
            <a:pPr marL="0" indent="0">
              <a:buNone/>
            </a:pPr>
            <a:r>
              <a:rPr lang="en-US" dirty="0" smtClean="0"/>
              <a:t>c. Irregular Ode</a:t>
            </a:r>
            <a:endParaRPr lang="en-US" dirty="0"/>
          </a:p>
        </p:txBody>
      </p:sp>
    </p:spTree>
    <p:extLst>
      <p:ext uri="{BB962C8B-B14F-4D97-AF65-F5344CB8AC3E}">
        <p14:creationId xmlns:p14="http://schemas.microsoft.com/office/powerpoint/2010/main" val="155880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solidFill>
                  <a:srgbClr val="FF0000"/>
                </a:solidFill>
              </a:rPr>
              <a:t>Ballads</a:t>
            </a:r>
            <a:r>
              <a:rPr lang="en-US" dirty="0" smtClean="0"/>
              <a:t> have a long history in music, poetry, and literature. While the meaning of ballads and their form has continuously shifted over time, we ultimately associate all ballads with some form of storytelling. </a:t>
            </a:r>
            <a:endParaRPr lang="en-US" dirty="0"/>
          </a:p>
        </p:txBody>
      </p:sp>
    </p:spTree>
    <p:extLst>
      <p:ext uri="{BB962C8B-B14F-4D97-AF65-F5344CB8AC3E}">
        <p14:creationId xmlns:p14="http://schemas.microsoft.com/office/powerpoint/2010/main" val="2314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I don't know when it happened</a:t>
            </a:r>
            <a:r>
              <a:rPr lang="en-US" dirty="0" smtClean="0"/>
              <a:t>. </a:t>
            </a:r>
            <a:r>
              <a:rPr lang="en-US" dirty="0" smtClean="0"/>
              <a:t>A  </a:t>
            </a:r>
            <a:endParaRPr lang="en-US" dirty="0" smtClean="0">
              <a:solidFill>
                <a:srgbClr val="FF0000"/>
              </a:solidFill>
            </a:endParaRPr>
          </a:p>
          <a:p>
            <a:pPr marL="0" indent="0">
              <a:buNone/>
            </a:pPr>
            <a:r>
              <a:rPr lang="en-US" dirty="0" smtClean="0"/>
              <a:t/>
            </a:r>
            <a:br>
              <a:rPr lang="en-US" dirty="0" smtClean="0"/>
            </a:br>
            <a:r>
              <a:rPr lang="en-US" dirty="0"/>
              <a:t>I don't know when she came</a:t>
            </a:r>
            <a:r>
              <a:rPr lang="en-US" dirty="0" smtClean="0"/>
              <a:t>,  </a:t>
            </a:r>
            <a:r>
              <a:rPr lang="en-US" dirty="0" smtClean="0"/>
              <a:t>B      </a:t>
            </a:r>
            <a:endParaRPr lang="en-US" dirty="0" smtClean="0">
              <a:solidFill>
                <a:srgbClr val="FF0000"/>
              </a:solidFill>
            </a:endParaRPr>
          </a:p>
          <a:p>
            <a:pPr marL="0" indent="0">
              <a:buNone/>
            </a:pPr>
            <a:r>
              <a:rPr lang="en-US" dirty="0" smtClean="0"/>
              <a:t/>
            </a:r>
            <a:br>
              <a:rPr lang="en-US" dirty="0" smtClean="0"/>
            </a:br>
            <a:r>
              <a:rPr lang="en-US" dirty="0"/>
              <a:t>But she's the one I always knew</a:t>
            </a:r>
            <a:r>
              <a:rPr lang="en-US" dirty="0" smtClean="0"/>
              <a:t>. </a:t>
            </a:r>
            <a:r>
              <a:rPr lang="en-US" dirty="0" smtClean="0"/>
              <a:t>C  </a:t>
            </a:r>
            <a:endParaRPr lang="en-US" dirty="0" smtClean="0">
              <a:solidFill>
                <a:srgbClr val="FF0000"/>
              </a:solidFill>
            </a:endParaRPr>
          </a:p>
          <a:p>
            <a:pPr marL="0" indent="0">
              <a:buNone/>
            </a:pPr>
            <a:r>
              <a:rPr lang="en-US" dirty="0" smtClean="0"/>
              <a:t/>
            </a:r>
            <a:br>
              <a:rPr lang="en-US" dirty="0" smtClean="0"/>
            </a:br>
            <a:r>
              <a:rPr lang="en-US" dirty="0"/>
              <a:t>Grandma was her name</a:t>
            </a:r>
            <a:r>
              <a:rPr lang="en-US" dirty="0" smtClean="0"/>
              <a:t>.              </a:t>
            </a:r>
            <a:r>
              <a:rPr lang="en-US" dirty="0" smtClean="0"/>
              <a:t>B   </a:t>
            </a:r>
            <a:r>
              <a:rPr lang="en-US" dirty="0" smtClean="0"/>
              <a:t/>
            </a:r>
            <a:br>
              <a:rPr lang="en-US" dirty="0" smtClean="0"/>
            </a:br>
            <a:r>
              <a:rPr lang="en-US" dirty="0" smtClean="0"/>
              <a:t>The rhyme scheme of this stanza is (ABCB)</a:t>
            </a:r>
            <a:endParaRPr lang="en-US" dirty="0"/>
          </a:p>
        </p:txBody>
      </p:sp>
    </p:spTree>
    <p:extLst>
      <p:ext uri="{BB962C8B-B14F-4D97-AF65-F5344CB8AC3E}">
        <p14:creationId xmlns:p14="http://schemas.microsoft.com/office/powerpoint/2010/main" val="262695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dirty="0"/>
              <a:t>Tell me not, in mournful numbers</a:t>
            </a:r>
            <a:r>
              <a:rPr lang="en-US" dirty="0" smtClean="0"/>
              <a:t>,  </a:t>
            </a:r>
            <a:r>
              <a:rPr lang="en-US" dirty="0" smtClean="0">
                <a:solidFill>
                  <a:srgbClr val="FF0000"/>
                </a:solidFill>
              </a:rPr>
              <a:t>A</a:t>
            </a:r>
          </a:p>
          <a:p>
            <a:pPr marL="0" indent="0">
              <a:buNone/>
            </a:pPr>
            <a:r>
              <a:rPr lang="en-US" dirty="0" smtClean="0"/>
              <a:t/>
            </a:r>
            <a:br>
              <a:rPr lang="en-US" dirty="0" smtClean="0"/>
            </a:br>
            <a:r>
              <a:rPr lang="en-US" dirty="0"/>
              <a:t>Life is but an empty dream</a:t>
            </a:r>
            <a:r>
              <a:rPr lang="en-US" dirty="0" smtClean="0"/>
              <a:t>!               </a:t>
            </a:r>
            <a:r>
              <a:rPr lang="en-US" dirty="0" smtClean="0">
                <a:solidFill>
                  <a:srgbClr val="FF0000"/>
                </a:solidFill>
              </a:rPr>
              <a:t>B</a:t>
            </a:r>
          </a:p>
          <a:p>
            <a:pPr marL="0" indent="0">
              <a:buNone/>
            </a:pPr>
            <a:r>
              <a:rPr lang="en-US" dirty="0" smtClean="0"/>
              <a:t/>
            </a:r>
            <a:br>
              <a:rPr lang="en-US" dirty="0" smtClean="0"/>
            </a:br>
            <a:r>
              <a:rPr lang="en-US" dirty="0"/>
              <a:t>For the soul is dead that slumbers</a:t>
            </a:r>
            <a:r>
              <a:rPr lang="en-US" dirty="0" smtClean="0"/>
              <a:t>,    </a:t>
            </a:r>
            <a:r>
              <a:rPr lang="en-US" dirty="0" smtClean="0">
                <a:solidFill>
                  <a:srgbClr val="FF0000"/>
                </a:solidFill>
              </a:rPr>
              <a:t>A</a:t>
            </a:r>
          </a:p>
          <a:p>
            <a:pPr marL="0" indent="0">
              <a:buNone/>
            </a:pPr>
            <a:r>
              <a:rPr lang="en-US" dirty="0" smtClean="0"/>
              <a:t/>
            </a:r>
            <a:br>
              <a:rPr lang="en-US" dirty="0" smtClean="0"/>
            </a:br>
            <a:r>
              <a:rPr lang="en-US" dirty="0"/>
              <a:t>And things are not what they seem</a:t>
            </a:r>
            <a:r>
              <a:rPr lang="en-US" dirty="0" smtClean="0"/>
              <a:t>.   </a:t>
            </a:r>
            <a:r>
              <a:rPr lang="en-US" dirty="0" smtClean="0">
                <a:solidFill>
                  <a:srgbClr val="FF0000"/>
                </a:solidFill>
              </a:rPr>
              <a:t>B</a:t>
            </a:r>
            <a:r>
              <a:rPr lang="en-US" dirty="0" smtClean="0"/>
              <a:t/>
            </a:r>
            <a:br>
              <a:rPr lang="en-US" dirty="0" smtClean="0"/>
            </a:br>
            <a:r>
              <a:rPr lang="en-US" dirty="0" smtClean="0"/>
              <a:t/>
            </a:r>
            <a:br>
              <a:rPr lang="en-US" dirty="0" smtClean="0"/>
            </a:br>
            <a:r>
              <a:rPr lang="en-US" dirty="0" smtClean="0"/>
              <a:t>the rhyme scheme is (ABAB)</a:t>
            </a:r>
            <a:endParaRPr lang="en-US" dirty="0"/>
          </a:p>
        </p:txBody>
      </p:sp>
    </p:spTree>
    <p:extLst>
      <p:ext uri="{BB962C8B-B14F-4D97-AF65-F5344CB8AC3E}">
        <p14:creationId xmlns:p14="http://schemas.microsoft.com/office/powerpoint/2010/main" val="883140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pPr marL="0" indent="0">
              <a:buNone/>
            </a:pPr>
            <a:r>
              <a:rPr lang="en-US" dirty="0" smtClean="0"/>
              <a:t>5-</a:t>
            </a:r>
            <a:r>
              <a:rPr lang="en-US" dirty="0" smtClean="0">
                <a:solidFill>
                  <a:srgbClr val="FF0000"/>
                </a:solidFill>
              </a:rPr>
              <a:t>Pastoral</a:t>
            </a:r>
            <a:r>
              <a:rPr lang="en-US" dirty="0" smtClean="0"/>
              <a:t> </a:t>
            </a:r>
          </a:p>
          <a:p>
            <a:pPr marL="0" indent="0">
              <a:buNone/>
            </a:pPr>
            <a:r>
              <a:rPr lang="en-US" dirty="0" smtClean="0"/>
              <a:t>Pastoral poems usually make use of an idyllic setting, one that is completely, or almost entirely, removed from society. Usually, there is a single narrator who is engaging with the natural landscape in a meaningful way. Farm settings are widely popular within the genre, as is the promotion of a simpler, more natural life.</a:t>
            </a:r>
            <a:endParaRPr lang="en-US" dirty="0"/>
          </a:p>
        </p:txBody>
      </p:sp>
    </p:spTree>
    <p:extLst>
      <p:ext uri="{BB962C8B-B14F-4D97-AF65-F5344CB8AC3E}">
        <p14:creationId xmlns:p14="http://schemas.microsoft.com/office/powerpoint/2010/main" val="715038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US" dirty="0"/>
              <a:t>Pastoral poetry is known for exploring the relationship between humans and nature, and for romanticizing the ideals of a simple country life.</a:t>
            </a:r>
          </a:p>
        </p:txBody>
      </p:sp>
    </p:spTree>
    <p:extLst>
      <p:ext uri="{BB962C8B-B14F-4D97-AF65-F5344CB8AC3E}">
        <p14:creationId xmlns:p14="http://schemas.microsoft.com/office/powerpoint/2010/main" val="2456398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Come all, Come live </a:t>
            </a:r>
            <a:endParaRPr lang="en-US" dirty="0" smtClean="0"/>
          </a:p>
          <a:p>
            <a:pPr marL="0" indent="0">
              <a:buNone/>
            </a:pPr>
            <a:r>
              <a:rPr lang="en-US" dirty="0" smtClean="0"/>
              <a:t>Watch </a:t>
            </a:r>
            <a:r>
              <a:rPr lang="en-US" dirty="0"/>
              <a:t>with pleasures </a:t>
            </a:r>
            <a:endParaRPr lang="en-US" dirty="0" smtClean="0"/>
          </a:p>
          <a:p>
            <a:pPr marL="0" indent="0">
              <a:buNone/>
            </a:pPr>
            <a:r>
              <a:rPr lang="en-US" dirty="0" smtClean="0"/>
              <a:t>The </a:t>
            </a:r>
            <a:r>
              <a:rPr lang="en-US" dirty="0"/>
              <a:t>beauty of the </a:t>
            </a:r>
            <a:r>
              <a:rPr lang="en-US" dirty="0" smtClean="0"/>
              <a:t>Inn</a:t>
            </a:r>
          </a:p>
          <a:p>
            <a:pPr marL="0" indent="0">
              <a:buNone/>
            </a:pPr>
            <a:r>
              <a:rPr lang="en-US" dirty="0" smtClean="0"/>
              <a:t> </a:t>
            </a:r>
            <a:r>
              <a:rPr lang="en-US" dirty="0"/>
              <a:t>How the merriment goes </a:t>
            </a:r>
            <a:endParaRPr lang="en-US" dirty="0" smtClean="0"/>
          </a:p>
          <a:p>
            <a:pPr marL="0" indent="0">
              <a:buNone/>
            </a:pPr>
            <a:r>
              <a:rPr lang="en-US" dirty="0" smtClean="0"/>
              <a:t>And </a:t>
            </a:r>
            <a:r>
              <a:rPr lang="en-US" dirty="0"/>
              <a:t>with pleasures all watch </a:t>
            </a:r>
            <a:endParaRPr lang="en-US" dirty="0" smtClean="0"/>
          </a:p>
          <a:p>
            <a:pPr marL="0" indent="0">
              <a:buNone/>
            </a:pPr>
            <a:r>
              <a:rPr lang="en-US" dirty="0" smtClean="0"/>
              <a:t>The </a:t>
            </a:r>
            <a:r>
              <a:rPr lang="en-US" dirty="0"/>
              <a:t>shepherds bring in their </a:t>
            </a:r>
            <a:r>
              <a:rPr lang="en-US" dirty="0" err="1" smtClean="0"/>
              <a:t>sheeps</a:t>
            </a:r>
            <a:endParaRPr lang="en-US" dirty="0" smtClean="0"/>
          </a:p>
          <a:p>
            <a:pPr marL="0" indent="0">
              <a:buNone/>
            </a:pPr>
            <a:r>
              <a:rPr lang="en-US" dirty="0" smtClean="0"/>
              <a:t> </a:t>
            </a:r>
            <a:r>
              <a:rPr lang="en-US" dirty="0"/>
              <a:t>All coming in with smiling face</a:t>
            </a:r>
          </a:p>
        </p:txBody>
      </p:sp>
    </p:spTree>
    <p:extLst>
      <p:ext uri="{BB962C8B-B14F-4D97-AF65-F5344CB8AC3E}">
        <p14:creationId xmlns:p14="http://schemas.microsoft.com/office/powerpoint/2010/main" val="1255528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US" dirty="0" smtClean="0"/>
              <a:t>7- Lyric poems</a:t>
            </a:r>
          </a:p>
          <a:p>
            <a:pPr marL="0" indent="0">
              <a:buNone/>
            </a:pPr>
            <a:r>
              <a:rPr lang="en-US" dirty="0" smtClean="0"/>
              <a:t> Lyric poetry concerns itself largely with the emotional life of the poets, that is, it is written in their voice and expresses strong thoughts and emotions. There is only one voice in a lyric poem and we see the world from that single perspective. Most modern poetry is lyric poetry in that it is personal and introspective.</a:t>
            </a:r>
            <a:endParaRPr lang="en-US" dirty="0"/>
          </a:p>
        </p:txBody>
      </p:sp>
    </p:spTree>
    <p:extLst>
      <p:ext uri="{BB962C8B-B14F-4D97-AF65-F5344CB8AC3E}">
        <p14:creationId xmlns:p14="http://schemas.microsoft.com/office/powerpoint/2010/main" val="408764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Tx/>
              <a:buChar char="-"/>
            </a:pPr>
            <a:r>
              <a:rPr lang="en-US" dirty="0" smtClean="0"/>
              <a:t>Types of lyric poems: </a:t>
            </a:r>
          </a:p>
          <a:p>
            <a:pPr marL="0" indent="0">
              <a:buNone/>
            </a:pPr>
            <a:r>
              <a:rPr lang="en-US" dirty="0" smtClean="0"/>
              <a:t>1- Elegies</a:t>
            </a:r>
          </a:p>
          <a:p>
            <a:pPr marL="0" indent="0">
              <a:buNone/>
            </a:pPr>
            <a:r>
              <a:rPr lang="en-US" dirty="0" smtClean="0"/>
              <a:t>2- - Ode.</a:t>
            </a:r>
          </a:p>
          <a:p>
            <a:pPr marL="0" indent="0">
              <a:buNone/>
            </a:pPr>
            <a:r>
              <a:rPr lang="en-US" dirty="0" smtClean="0"/>
              <a:t>3- Sonnet</a:t>
            </a:r>
            <a:endParaRPr lang="en-US" dirty="0"/>
          </a:p>
        </p:txBody>
      </p:sp>
    </p:spTree>
    <p:extLst>
      <p:ext uri="{BB962C8B-B14F-4D97-AF65-F5344CB8AC3E}">
        <p14:creationId xmlns:p14="http://schemas.microsoft.com/office/powerpoint/2010/main" val="1855128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1418</TotalTime>
  <Words>496</Words>
  <Application>Microsoft Office PowerPoint</Application>
  <PresentationFormat>On-screen Show (4:3)</PresentationFormat>
  <Paragraphs>46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13</cp:revision>
  <dcterms:created xsi:type="dcterms:W3CDTF">2021-06-02T13:57:31Z</dcterms:created>
  <dcterms:modified xsi:type="dcterms:W3CDTF">2021-06-05T21:08:38Z</dcterms:modified>
</cp:coreProperties>
</file>