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1"/>
  </p:notesMasterIdLst>
  <p:sldIdLst>
    <p:sldId id="256" r:id="rId2"/>
    <p:sldId id="267" r:id="rId3"/>
    <p:sldId id="261" r:id="rId4"/>
    <p:sldId id="262" r:id="rId5"/>
    <p:sldId id="263" r:id="rId6"/>
    <p:sldId id="264" r:id="rId7"/>
    <p:sldId id="265" r:id="rId8"/>
    <p:sldId id="266" r:id="rId9"/>
    <p:sldId id="269" r:id="rId10"/>
    <p:sldId id="270" r:id="rId11"/>
    <p:sldId id="271" r:id="rId12"/>
    <p:sldId id="272" r:id="rId13"/>
    <p:sldId id="273" r:id="rId14"/>
    <p:sldId id="274" r:id="rId15"/>
    <p:sldId id="275" r:id="rId16"/>
    <p:sldId id="276" r:id="rId17"/>
    <p:sldId id="277"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6" r:id="rId34"/>
    <p:sldId id="298" r:id="rId35"/>
    <p:sldId id="297"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00"/>
    <a:srgbClr val="A9B5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4660"/>
  </p:normalViewPr>
  <p:slideViewPr>
    <p:cSldViewPr>
      <p:cViewPr>
        <p:scale>
          <a:sx n="75" d="100"/>
          <a:sy n="75" d="100"/>
        </p:scale>
        <p:origin x="-1699" y="-2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91FEEB-6DDA-46EE-BEAD-35FA2AC0F0D7}" type="datetimeFigureOut">
              <a:rPr lang="en-US" smtClean="0"/>
              <a:t>1/19/2020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F6689D-4DE7-43DF-992A-89FDCFDC21D9}" type="slidenum">
              <a:rPr lang="en-US" smtClean="0"/>
              <a:t>‹#›</a:t>
            </a:fld>
            <a:endParaRPr lang="en-US"/>
          </a:p>
        </p:txBody>
      </p:sp>
    </p:spTree>
    <p:extLst>
      <p:ext uri="{BB962C8B-B14F-4D97-AF65-F5344CB8AC3E}">
        <p14:creationId xmlns:p14="http://schemas.microsoft.com/office/powerpoint/2010/main" val="268294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5CC8165-D33D-4CED-8427-46EFCE1939A9}" type="datetimeFigureOut">
              <a:rPr lang="en-US" smtClean="0"/>
              <a:t>1/19/2020</a:t>
            </a:fld>
            <a:endParaRPr lang="en-US"/>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C9CCD2DD-E26B-415E-8264-C98ED569910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5CC8165-D33D-4CED-8427-46EFCE1939A9}" type="datetimeFigureOut">
              <a:rPr lang="en-US" smtClean="0"/>
              <a:t>1/19/2020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CCD2DD-E26B-415E-8264-C98ED56991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65CC8165-D33D-4CED-8427-46EFCE1939A9}" type="datetimeFigureOut">
              <a:rPr lang="en-US" smtClean="0"/>
              <a:t>1/19/2020</a:t>
            </a:fld>
            <a:endParaRPr lang="en-US"/>
          </a:p>
        </p:txBody>
      </p:sp>
      <p:sp>
        <p:nvSpPr>
          <p:cNvPr id="5" name="عنصر نائب للتذييل 4"/>
          <p:cNvSpPr>
            <a:spLocks noGrp="1"/>
          </p:cNvSpPr>
          <p:nvPr>
            <p:ph type="ftr" sz="quarter" idx="11"/>
          </p:nvPr>
        </p:nvSpPr>
        <p:spPr>
          <a:xfrm>
            <a:off x="457201" y="6248207"/>
            <a:ext cx="5573483" cy="365125"/>
          </a:xfrm>
        </p:spPr>
        <p:txBody>
          <a:bodyPr/>
          <a:lstStyle/>
          <a:p>
            <a:endParaRPr lang="en-US"/>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C9CCD2DD-E26B-415E-8264-C98ED56991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65CC8165-D33D-4CED-8427-46EFCE1939A9}" type="datetimeFigureOut">
              <a:rPr lang="en-US" smtClean="0"/>
              <a:t>1/19/2020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C9CCD2DD-E26B-415E-8264-C98ED5699109}" type="slidenum">
              <a:rPr lang="en-US" smtClean="0"/>
              <a:t>‹#›</a:t>
            </a:fld>
            <a:endParaRPr lang="en-US"/>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65CC8165-D33D-4CED-8427-46EFCE1939A9}" type="datetimeFigureOut">
              <a:rPr lang="en-US" smtClean="0"/>
              <a:t>1/19/2020</a:t>
            </a:fld>
            <a:endParaRPr lang="en-US"/>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9CCD2DD-E26B-415E-8264-C98ED5699109}" type="slidenum">
              <a:rPr lang="en-US" smtClean="0"/>
              <a:t>‹#›</a:t>
            </a:fld>
            <a:endParaRPr lang="en-US"/>
          </a:p>
        </p:txBody>
      </p:sp>
      <p:sp>
        <p:nvSpPr>
          <p:cNvPr id="14" name="عنصر نائب للتذييل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65CC8165-D33D-4CED-8427-46EFCE1939A9}" type="datetimeFigureOut">
              <a:rPr lang="en-US" smtClean="0"/>
              <a:t>1/19/2020</a:t>
            </a:fld>
            <a:endParaRPr lang="en-US"/>
          </a:p>
        </p:txBody>
      </p:sp>
      <p:sp>
        <p:nvSpPr>
          <p:cNvPr id="10" name="عنصر نائب لرقم الشريحة 9"/>
          <p:cNvSpPr>
            <a:spLocks noGrp="1"/>
          </p:cNvSpPr>
          <p:nvPr>
            <p:ph type="sldNum" sz="quarter" idx="16"/>
          </p:nvPr>
        </p:nvSpPr>
        <p:spPr/>
        <p:txBody>
          <a:bodyPr rtlCol="0"/>
          <a:lstStyle/>
          <a:p>
            <a:fld id="{C9CCD2DD-E26B-415E-8264-C98ED5699109}" type="slidenum">
              <a:rPr lang="en-US" smtClean="0"/>
              <a:t>‹#›</a:t>
            </a:fld>
            <a:endParaRPr lang="en-US"/>
          </a:p>
        </p:txBody>
      </p:sp>
      <p:sp>
        <p:nvSpPr>
          <p:cNvPr id="12" name="عنصر نائب للتذييل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65CC8165-D33D-4CED-8427-46EFCE1939A9}" type="datetimeFigureOut">
              <a:rPr lang="en-US" smtClean="0"/>
              <a:t>1/19/2020</a:t>
            </a:fld>
            <a:endParaRPr lang="en-US"/>
          </a:p>
        </p:txBody>
      </p:sp>
      <p:sp>
        <p:nvSpPr>
          <p:cNvPr id="12" name="عنصر نائب لرقم الشريحة 11"/>
          <p:cNvSpPr>
            <a:spLocks noGrp="1"/>
          </p:cNvSpPr>
          <p:nvPr>
            <p:ph type="sldNum" sz="quarter" idx="16"/>
          </p:nvPr>
        </p:nvSpPr>
        <p:spPr/>
        <p:txBody>
          <a:bodyPr rtlCol="0"/>
          <a:lstStyle/>
          <a:p>
            <a:fld id="{C9CCD2DD-E26B-415E-8264-C98ED5699109}" type="slidenum">
              <a:rPr lang="en-US" smtClean="0"/>
              <a:t>‹#›</a:t>
            </a:fld>
            <a:endParaRPr lang="en-US"/>
          </a:p>
        </p:txBody>
      </p:sp>
      <p:sp>
        <p:nvSpPr>
          <p:cNvPr id="14" name="عنصر نائب للتذييل 13"/>
          <p:cNvSpPr>
            <a:spLocks noGrp="1"/>
          </p:cNvSpPr>
          <p:nvPr>
            <p:ph type="ftr" sz="quarter" idx="17"/>
          </p:nvPr>
        </p:nvSpPr>
        <p:spPr/>
        <p:txBody>
          <a:bodyPr rtlCol="0"/>
          <a:lstStyle/>
          <a:p>
            <a:endParaRPr lang="en-US"/>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5CC8165-D33D-4CED-8427-46EFCE1939A9}" type="datetimeFigureOut">
              <a:rPr lang="en-US" smtClean="0"/>
              <a:t>1/19/2020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C9CCD2DD-E26B-415E-8264-C98ED56991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CC8165-D33D-4CED-8427-46EFCE1939A9}" type="datetimeFigureOut">
              <a:rPr lang="en-US" smtClean="0"/>
              <a:t>1/19/2020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C9CCD2DD-E26B-415E-8264-C98ED56991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5CC8165-D33D-4CED-8427-46EFCE1939A9}" type="datetimeFigureOut">
              <a:rPr lang="en-US" smtClean="0"/>
              <a:t>1/19/2020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C9CCD2DD-E26B-415E-8264-C98ED5699109}" type="slidenum">
              <a:rPr lang="en-US" smtClean="0"/>
              <a:t>‹#›</a:t>
            </a:fld>
            <a:endParaRPr lang="en-US"/>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65CC8165-D33D-4CED-8427-46EFCE1939A9}" type="datetimeFigureOut">
              <a:rPr lang="en-US" smtClean="0"/>
              <a:t>1/19/2020</a:t>
            </a:fld>
            <a:endParaRPr lang="en-US"/>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C9CCD2DD-E26B-415E-8264-C98ED5699109}" type="slidenum">
              <a:rPr lang="en-US" smtClean="0"/>
              <a:t>‹#›</a:t>
            </a:fld>
            <a:endParaRPr lang="en-US"/>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en-US"/>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5CC8165-D33D-4CED-8427-46EFCE1939A9}" type="datetimeFigureOut">
              <a:rPr lang="en-US" smtClean="0"/>
              <a:t>1/19/2020</a:t>
            </a:fld>
            <a:endParaRPr lang="en-US"/>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9CCD2DD-E26B-415E-8264-C98ED56991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lumOff val="5000"/>
            </a:schemeClr>
          </a:fgClr>
          <a:bgClr>
            <a:schemeClr val="bg2">
              <a:lumMod val="75000"/>
            </a:schemeClr>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3505200" y="1524000"/>
            <a:ext cx="5105400" cy="1524000"/>
          </a:xfrm>
        </p:spPr>
        <p:txBody>
          <a:bodyPr>
            <a:normAutofit fontScale="90000"/>
          </a:bodyPr>
          <a:lstStyle/>
          <a:p>
            <a:pPr algn="r"/>
            <a:r>
              <a:rPr lang="ar-IQ" sz="8800" b="1" dirty="0" smtClean="0">
                <a:solidFill>
                  <a:srgbClr val="FFCC00"/>
                </a:solidFill>
                <a:effectLst>
                  <a:outerShdw blurRad="38100" dist="38100" dir="2700000" algn="tl">
                    <a:srgbClr val="000000">
                      <a:alpha val="43137"/>
                    </a:srgbClr>
                  </a:outerShdw>
                </a:effectLst>
                <a:latin typeface="Algerian" panose="04020705040A02060702" pitchFamily="82" charset="0"/>
                <a:cs typeface="+mn-cs"/>
              </a:rPr>
              <a:t>الإدارة والأشراف </a:t>
            </a:r>
            <a:endParaRPr lang="en-US" sz="8800" dirty="0">
              <a:solidFill>
                <a:srgbClr val="FFCC00"/>
              </a:solidFill>
              <a:effectLst>
                <a:outerShdw blurRad="38100" dist="38100" dir="2700000" algn="tl">
                  <a:srgbClr val="000000">
                    <a:alpha val="43137"/>
                  </a:srgbClr>
                </a:outerShdw>
              </a:effectLst>
              <a:cs typeface="+mn-cs"/>
            </a:endParaRPr>
          </a:p>
        </p:txBody>
      </p:sp>
      <p:sp>
        <p:nvSpPr>
          <p:cNvPr id="4" name="مستطيل 3"/>
          <p:cNvSpPr/>
          <p:nvPr/>
        </p:nvSpPr>
        <p:spPr>
          <a:xfrm>
            <a:off x="3006505" y="5650117"/>
            <a:ext cx="473798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5400" dirty="0" smtClean="0">
                <a:solidFill>
                  <a:schemeClr val="bg1"/>
                </a:solidFill>
                <a:effectLst>
                  <a:outerShdw blurRad="38100" dist="38100" dir="2700000" algn="tl">
                    <a:srgbClr val="000000">
                      <a:alpha val="43137"/>
                    </a:srgbClr>
                  </a:outerShdw>
                </a:effectLst>
                <a:latin typeface="Aldhabi" pitchFamily="2" charset="-78"/>
                <a:cs typeface="Aldhabi" pitchFamily="2" charset="-78"/>
              </a:rPr>
              <a:t>م. هبة مظهر عبد</a:t>
            </a:r>
            <a:endParaRPr lang="en-US" sz="4000" dirty="0">
              <a:solidFill>
                <a:schemeClr val="bg1"/>
              </a:solidFill>
              <a:effectLst>
                <a:outerShdw blurRad="38100" dist="38100" dir="2700000" algn="tl">
                  <a:srgbClr val="000000">
                    <a:alpha val="43137"/>
                  </a:srgbClr>
                </a:outerShdw>
              </a:effectLst>
              <a:latin typeface="Aldhabi" pitchFamily="2" charset="-78"/>
              <a:cs typeface="Aldhabi" pitchFamily="2" charset="-78"/>
            </a:endParaRPr>
          </a:p>
        </p:txBody>
      </p:sp>
      <p:pic>
        <p:nvPicPr>
          <p:cNvPr id="1027"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5000"/>
                    </a14:imgEffect>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147997" y="4741863"/>
            <a:ext cx="1068562"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ربع نص 4"/>
          <p:cNvSpPr txBox="1"/>
          <p:nvPr/>
        </p:nvSpPr>
        <p:spPr>
          <a:xfrm>
            <a:off x="-152400" y="301782"/>
            <a:ext cx="3184556" cy="1569660"/>
          </a:xfrm>
          <a:prstGeom prst="rect">
            <a:avLst/>
          </a:prstGeom>
          <a:noFill/>
        </p:spPr>
        <p:txBody>
          <a:bodyPr wrap="square" rtlCol="0">
            <a:spAutoFit/>
          </a:bodyPr>
          <a:lstStyle/>
          <a:p>
            <a:pPr algn="ctr" rtl="1"/>
            <a:r>
              <a:rPr lang="ar-IQ" sz="3200" b="1" dirty="0" smtClean="0">
                <a:effectLst>
                  <a:outerShdw blurRad="38100" dist="38100" dir="2700000" algn="tl">
                    <a:srgbClr val="000000">
                      <a:alpha val="43137"/>
                    </a:srgbClr>
                  </a:outerShdw>
                </a:effectLst>
                <a:latin typeface="Bahnschrift Condensed" pitchFamily="34" charset="0"/>
                <a:cs typeface="Akhbar MT" pitchFamily="2" charset="-78"/>
              </a:rPr>
              <a:t>جامعة ديالى</a:t>
            </a:r>
            <a:br>
              <a:rPr lang="ar-IQ" sz="3200" b="1" dirty="0" smtClean="0">
                <a:effectLst>
                  <a:outerShdw blurRad="38100" dist="38100" dir="2700000" algn="tl">
                    <a:srgbClr val="000000">
                      <a:alpha val="43137"/>
                    </a:srgbClr>
                  </a:outerShdw>
                </a:effectLst>
                <a:latin typeface="Bahnschrift Condensed" pitchFamily="34" charset="0"/>
                <a:cs typeface="Akhbar MT" pitchFamily="2" charset="-78"/>
              </a:rPr>
            </a:br>
            <a:r>
              <a:rPr lang="ar-IQ" sz="3200" b="1" dirty="0" smtClean="0">
                <a:effectLst>
                  <a:outerShdw blurRad="38100" dist="38100" dir="2700000" algn="tl">
                    <a:srgbClr val="000000">
                      <a:alpha val="43137"/>
                    </a:srgbClr>
                  </a:outerShdw>
                </a:effectLst>
                <a:latin typeface="+mj-lt"/>
                <a:cs typeface="Akhbar MT" pitchFamily="2" charset="-78"/>
              </a:rPr>
              <a:t>كلية التربية </a:t>
            </a:r>
            <a:r>
              <a:rPr lang="ar-IQ" sz="3200" b="1" dirty="0" smtClean="0">
                <a:effectLst>
                  <a:outerShdw blurRad="38100" dist="38100" dir="2700000" algn="tl">
                    <a:srgbClr val="000000">
                      <a:alpha val="43137"/>
                    </a:srgbClr>
                  </a:outerShdw>
                </a:effectLst>
                <a:latin typeface="Bahnschrift Condensed" pitchFamily="34" charset="0"/>
                <a:cs typeface="Akhbar MT" pitchFamily="2" charset="-78"/>
              </a:rPr>
              <a:t>الأساسية </a:t>
            </a:r>
            <a:br>
              <a:rPr lang="ar-IQ" sz="3200" b="1" dirty="0" smtClean="0">
                <a:effectLst>
                  <a:outerShdw blurRad="38100" dist="38100" dir="2700000" algn="tl">
                    <a:srgbClr val="000000">
                      <a:alpha val="43137"/>
                    </a:srgbClr>
                  </a:outerShdw>
                </a:effectLst>
                <a:latin typeface="Bahnschrift Condensed" pitchFamily="34" charset="0"/>
                <a:cs typeface="Akhbar MT" pitchFamily="2" charset="-78"/>
              </a:rPr>
            </a:br>
            <a:r>
              <a:rPr lang="en-US" sz="3200" dirty="0">
                <a:latin typeface="+mj-lt"/>
                <a:cs typeface="Akhbar MT" pitchFamily="2" charset="-78"/>
              </a:rPr>
              <a:t>٢٠١٩-٢٠٢٠</a:t>
            </a:r>
            <a:endParaRPr lang="en-US" sz="3200" b="1" dirty="0">
              <a:effectLst>
                <a:outerShdw blurRad="38100" dist="38100" dir="2700000" algn="tl">
                  <a:srgbClr val="000000">
                    <a:alpha val="43137"/>
                  </a:srgbClr>
                </a:outerShdw>
              </a:effectLst>
              <a:latin typeface="+mj-lt"/>
              <a:cs typeface="Akhbar MT" pitchFamily="2" charset="-78"/>
            </a:endParaRPr>
          </a:p>
        </p:txBody>
      </p:sp>
      <p:sp>
        <p:nvSpPr>
          <p:cNvPr id="6" name="مربع نص 5"/>
          <p:cNvSpPr txBox="1"/>
          <p:nvPr/>
        </p:nvSpPr>
        <p:spPr>
          <a:xfrm>
            <a:off x="304800" y="5943600"/>
            <a:ext cx="1853697" cy="769441"/>
          </a:xfrm>
          <a:prstGeom prst="rect">
            <a:avLst/>
          </a:prstGeom>
          <a:noFill/>
        </p:spPr>
        <p:txBody>
          <a:bodyPr wrap="square" rtlCol="0">
            <a:spAutoFit/>
          </a:bodyPr>
          <a:lstStyle/>
          <a:p>
            <a:pPr algn="r"/>
            <a:r>
              <a:rPr lang="ar-IQ" sz="4400" dirty="0" smtClean="0">
                <a:solidFill>
                  <a:schemeClr val="bg1"/>
                </a:solidFill>
                <a:effectLst>
                  <a:outerShdw blurRad="38100" dist="38100" dir="2700000" algn="tl">
                    <a:srgbClr val="000000">
                      <a:alpha val="43137"/>
                    </a:srgbClr>
                  </a:outerShdw>
                </a:effectLst>
                <a:latin typeface="Aldhabi" pitchFamily="2" charset="-78"/>
                <a:cs typeface="Aldhabi" pitchFamily="2" charset="-78"/>
              </a:rPr>
              <a:t>مدرس المادة</a:t>
            </a:r>
            <a:endParaRPr lang="en-US" sz="4400" dirty="0">
              <a:solidFill>
                <a:schemeClr val="bg1"/>
              </a:solidFill>
              <a:effectLst>
                <a:outerShdw blurRad="38100" dist="38100" dir="2700000" algn="tl">
                  <a:srgbClr val="000000">
                    <a:alpha val="43137"/>
                  </a:srgbClr>
                </a:outerShdw>
              </a:effectLst>
              <a:latin typeface="Aldhabi" pitchFamily="2" charset="-78"/>
              <a:cs typeface="Aldhabi" pitchFamily="2" charset="-78"/>
            </a:endParaRPr>
          </a:p>
        </p:txBody>
      </p:sp>
    </p:spTree>
    <p:extLst>
      <p:ext uri="{BB962C8B-B14F-4D97-AF65-F5344CB8AC3E}">
        <p14:creationId xmlns:p14="http://schemas.microsoft.com/office/powerpoint/2010/main" val="36429296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rPr>
              <a:t>الإدارة التربوية</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lstStyle/>
          <a:p>
            <a:pPr algn="r" rtl="1"/>
            <a:r>
              <a:rPr lang="ar-SA" sz="2800" b="1" dirty="0">
                <a:latin typeface="Arial" pitchFamily="34" charset="0"/>
                <a:cs typeface="Arial" pitchFamily="34" charset="0"/>
              </a:rPr>
              <a:t>اخذت الادارة التربوية دورها كعلم مستقل عن علم الادارة الصناعية وادارة الاعمال والادارة العامة واصبح لها كيان خاص منذ عام </a:t>
            </a:r>
            <a:r>
              <a:rPr lang="ar-SA" sz="2800" b="1" u="sng" dirty="0">
                <a:effectLst>
                  <a:outerShdw blurRad="38100" dist="38100" dir="2700000" algn="tl">
                    <a:srgbClr val="000000">
                      <a:alpha val="43137"/>
                    </a:srgbClr>
                  </a:outerShdw>
                </a:effectLst>
                <a:latin typeface="Arial" pitchFamily="34" charset="0"/>
                <a:cs typeface="Arial" pitchFamily="34" charset="0"/>
              </a:rPr>
              <a:t>١٩٤٦</a:t>
            </a:r>
            <a:endParaRPr lang="en-US" sz="2800" b="1" u="sng" dirty="0">
              <a:effectLst>
                <a:outerShdw blurRad="38100" dist="38100" dir="2700000" algn="tl">
                  <a:srgbClr val="000000">
                    <a:alpha val="43137"/>
                  </a:srgbClr>
                </a:outerShdw>
              </a:effectLst>
              <a:latin typeface="Arial" pitchFamily="34" charset="0"/>
              <a:cs typeface="Arial" pitchFamily="34" charset="0"/>
            </a:endParaRPr>
          </a:p>
          <a:p>
            <a:pPr algn="r" rtl="1"/>
            <a:r>
              <a:rPr lang="ar-SA"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فالإدارة </a:t>
            </a:r>
            <a:r>
              <a:rPr lang="ar-SA"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التربوية</a:t>
            </a:r>
            <a:r>
              <a:rPr lang="ar-SA" sz="2800" b="1" dirty="0" smtClean="0">
                <a:latin typeface="Arial" pitchFamily="34" charset="0"/>
                <a:cs typeface="Arial" pitchFamily="34" charset="0"/>
              </a:rPr>
              <a:t>: </a:t>
            </a:r>
            <a:r>
              <a:rPr lang="ar-SA" sz="2800" b="1" dirty="0">
                <a:latin typeface="Arial" pitchFamily="34" charset="0"/>
                <a:cs typeface="Arial" pitchFamily="34" charset="0"/>
              </a:rPr>
              <a:t>هي مجموعة من الاجراءات التي يتبناها المجتمع لتنظيم العملية التربوية والمؤسسات والافراد المتصلين به بقصد تحقيق الاهداف التربوية التي تعكس فلسفة المجتمع وتطلعاته ، بقصد احداث التطور النوعي والكمي في العملية التربوية والمؤسسات والافراد</a:t>
            </a:r>
            <a:r>
              <a:rPr lang="en-US" sz="2800" b="1" dirty="0">
                <a:latin typeface="Arial" pitchFamily="34" charset="0"/>
                <a:cs typeface="Arial" pitchFamily="34" charset="0"/>
              </a:rPr>
              <a:t> </a:t>
            </a:r>
            <a:r>
              <a:rPr lang="en-US" dirty="0"/>
              <a:t>.</a:t>
            </a:r>
          </a:p>
          <a:p>
            <a:pPr marL="0" indent="0" algn="r" rtl="1">
              <a:buNone/>
            </a:pPr>
            <a:endParaRPr lang="en-US" dirty="0"/>
          </a:p>
        </p:txBody>
      </p:sp>
    </p:spTree>
    <p:extLst>
      <p:ext uri="{BB962C8B-B14F-4D97-AF65-F5344CB8AC3E}">
        <p14:creationId xmlns:p14="http://schemas.microsoft.com/office/powerpoint/2010/main" val="38024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rPr>
              <a:t>وظائف الإدارة</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85800" y="1828800"/>
            <a:ext cx="8153400" cy="4495800"/>
          </a:xfrm>
        </p:spPr>
        <p:txBody>
          <a:bodyPr>
            <a:normAutofit fontScale="92500" lnSpcReduction="20000"/>
          </a:bodyPr>
          <a:lstStyle/>
          <a:p>
            <a:pPr algn="r" rtl="1">
              <a:buFont typeface="Wingdings" pitchFamily="2" charset="2"/>
              <a:buChar char="Ø"/>
            </a:pPr>
            <a:r>
              <a:rPr lang="ar-SA" sz="3000" b="1" dirty="0" smtClean="0">
                <a:solidFill>
                  <a:srgbClr val="C00000"/>
                </a:solidFill>
                <a:latin typeface="Arial" pitchFamily="34" charset="0"/>
                <a:cs typeface="Arial" pitchFamily="34" charset="0"/>
              </a:rPr>
              <a:t>الادارة </a:t>
            </a:r>
            <a:r>
              <a:rPr lang="ar-SA" sz="3000" b="1" dirty="0">
                <a:solidFill>
                  <a:srgbClr val="C00000"/>
                </a:solidFill>
                <a:latin typeface="Arial" pitchFamily="34" charset="0"/>
                <a:cs typeface="Arial" pitchFamily="34" charset="0"/>
              </a:rPr>
              <a:t>المدرسية </a:t>
            </a:r>
            <a:r>
              <a:rPr lang="ar-SA" sz="3000" b="1" dirty="0">
                <a:latin typeface="Arial" pitchFamily="34" charset="0"/>
                <a:cs typeface="Arial" pitchFamily="34" charset="0"/>
              </a:rPr>
              <a:t>لا تقتصر على تسيير شؤون الدراسة الادارية على نحو رتيب، بل هي عملية تجمع بين النواحي الادارية والفنية معاً ، كما انها عملية انسانية ترجى الى توفير الظروف والامكانات المتاحة والتي تساعد في تحقيق </a:t>
            </a:r>
            <a:r>
              <a:rPr lang="ar-SA" sz="3000" b="1" dirty="0" smtClean="0">
                <a:latin typeface="Arial" pitchFamily="34" charset="0"/>
                <a:cs typeface="Arial" pitchFamily="34" charset="0"/>
              </a:rPr>
              <a:t>الاهداف</a:t>
            </a:r>
            <a:r>
              <a:rPr lang="ar-IQ" sz="3000" b="1" dirty="0" smtClean="0">
                <a:latin typeface="Arial" pitchFamily="34" charset="0"/>
                <a:cs typeface="Arial" pitchFamily="34" charset="0"/>
              </a:rPr>
              <a:t>.</a:t>
            </a:r>
            <a:r>
              <a:rPr lang="ar-SA" sz="3000" b="1" dirty="0" smtClean="0">
                <a:latin typeface="Arial" pitchFamily="34" charset="0"/>
                <a:cs typeface="Arial" pitchFamily="34" charset="0"/>
              </a:rPr>
              <a:t> </a:t>
            </a:r>
            <a:r>
              <a:rPr lang="ar-IQ" sz="2800" b="1" dirty="0" smtClean="0">
                <a:latin typeface="Arial" pitchFamily="34" charset="0"/>
                <a:cs typeface="Arial" pitchFamily="34" charset="0"/>
              </a:rPr>
              <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 </a:t>
            </a:r>
            <a:br>
              <a:rPr lang="ar-IQ" sz="2800" b="1" dirty="0" smtClean="0">
                <a:latin typeface="Arial" pitchFamily="34" charset="0"/>
                <a:cs typeface="Arial" pitchFamily="34" charset="0"/>
              </a:rPr>
            </a:br>
            <a:endParaRPr lang="ar-SA" sz="2000" b="1" dirty="0">
              <a:latin typeface="Arial" pitchFamily="34" charset="0"/>
              <a:cs typeface="Arial" pitchFamily="34" charset="0"/>
            </a:endParaRPr>
          </a:p>
          <a:p>
            <a:pPr algn="r" rtl="1">
              <a:buFont typeface="Wingdings" pitchFamily="2" charset="2"/>
              <a:buChar char="Ø"/>
            </a:pPr>
            <a:r>
              <a:rPr lang="ar-IQ" sz="2600" b="1" dirty="0">
                <a:solidFill>
                  <a:prstClr val="black"/>
                </a:solidFill>
                <a:latin typeface="Arial" pitchFamily="34" charset="0"/>
                <a:cs typeface="Arial" pitchFamily="34" charset="0"/>
              </a:rPr>
              <a:t>ويمكن إيجاز عناصر العملية الإدارية ووظائفها بــ </a:t>
            </a:r>
            <a:r>
              <a:rPr lang="ar-IQ" sz="2000" b="1" dirty="0" smtClean="0">
                <a:solidFill>
                  <a:prstClr val="black"/>
                </a:solidFill>
                <a:latin typeface="Arial" pitchFamily="34" charset="0"/>
                <a:cs typeface="Arial" pitchFamily="34" charset="0"/>
              </a:rPr>
              <a:t/>
            </a:r>
            <a:br>
              <a:rPr lang="ar-IQ" sz="2000" b="1" dirty="0" smtClean="0">
                <a:solidFill>
                  <a:prstClr val="black"/>
                </a:solidFill>
                <a:latin typeface="Arial" pitchFamily="34" charset="0"/>
                <a:cs typeface="Arial" pitchFamily="34" charset="0"/>
              </a:rPr>
            </a:br>
            <a:r>
              <a:rPr lang="ar-IQ" sz="2000" b="1" dirty="0" smtClean="0">
                <a:solidFill>
                  <a:prstClr val="black"/>
                </a:solidFill>
                <a:latin typeface="Arial" pitchFamily="34" charset="0"/>
                <a:cs typeface="Arial" pitchFamily="34" charset="0"/>
              </a:rPr>
              <a:t/>
            </a:r>
            <a:br>
              <a:rPr lang="ar-IQ" sz="2000" b="1" dirty="0" smtClean="0">
                <a:solidFill>
                  <a:prstClr val="black"/>
                </a:solidFill>
                <a:latin typeface="Arial" pitchFamily="34" charset="0"/>
                <a:cs typeface="Arial" pitchFamily="34" charset="0"/>
              </a:rPr>
            </a:br>
            <a:r>
              <a:rPr lang="ar-IQ" sz="3000" b="1" dirty="0" smtClean="0">
                <a:solidFill>
                  <a:srgbClr val="C00000"/>
                </a:solidFill>
                <a:latin typeface="Arial" pitchFamily="34" charset="0"/>
                <a:cs typeface="Arial" pitchFamily="34" charset="0"/>
              </a:rPr>
              <a:t>التخطيط: </a:t>
            </a:r>
            <a:r>
              <a:rPr lang="ar-SA" sz="3000" b="1" dirty="0" smtClean="0">
                <a:latin typeface="Arial" pitchFamily="34" charset="0"/>
                <a:cs typeface="Arial" pitchFamily="34" charset="0"/>
              </a:rPr>
              <a:t>ي</a:t>
            </a:r>
            <a:r>
              <a:rPr lang="ar-IQ" sz="3000" b="1" dirty="0" smtClean="0">
                <a:latin typeface="Arial" pitchFamily="34" charset="0"/>
                <a:cs typeface="Arial" pitchFamily="34" charset="0"/>
              </a:rPr>
              <a:t>ُ</a:t>
            </a:r>
            <a:r>
              <a:rPr lang="ar-SA" sz="3000" b="1" dirty="0" smtClean="0">
                <a:latin typeface="Arial" pitchFamily="34" charset="0"/>
                <a:cs typeface="Arial" pitchFamily="34" charset="0"/>
              </a:rPr>
              <a:t>عرف </a:t>
            </a:r>
            <a:r>
              <a:rPr lang="ar-SA" sz="3000" b="1" dirty="0">
                <a:latin typeface="Arial" pitchFamily="34" charset="0"/>
                <a:cs typeface="Arial" pitchFamily="34" charset="0"/>
              </a:rPr>
              <a:t>التخطيط بأنه عملية ذكية وتصرف ذهني لعمل الاشياء بطريقة منظمة ، التفكير قبل العمل ، والعمل في ضوء الحقائق بدل </a:t>
            </a:r>
            <a:r>
              <a:rPr lang="ar-SA" sz="3000" b="1" dirty="0" smtClean="0">
                <a:latin typeface="Arial" pitchFamily="34" charset="0"/>
                <a:cs typeface="Arial" pitchFamily="34" charset="0"/>
              </a:rPr>
              <a:t>التخمين.</a:t>
            </a:r>
            <a:endParaRPr lang="ar-SA" sz="3000" b="1" dirty="0">
              <a:latin typeface="Arial" pitchFamily="34" charset="0"/>
              <a:cs typeface="Arial" pitchFamily="34" charset="0"/>
            </a:endParaRPr>
          </a:p>
          <a:p>
            <a:pPr marL="0" indent="0" algn="r" rtl="1">
              <a:buNone/>
            </a:pPr>
            <a:r>
              <a:rPr lang="ar-IQ" sz="2800" b="1" dirty="0" smtClean="0">
                <a:latin typeface="Arial" pitchFamily="34" charset="0"/>
                <a:cs typeface="Arial" pitchFamily="34" charset="0"/>
              </a:rPr>
              <a:t/>
            </a:r>
            <a:br>
              <a:rPr lang="ar-IQ" sz="2800" b="1" dirty="0" smtClean="0">
                <a:latin typeface="Arial" pitchFamily="34" charset="0"/>
                <a:cs typeface="Arial" pitchFamily="34" charset="0"/>
              </a:rPr>
            </a:b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260908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rtl="1"/>
            <a:r>
              <a:rPr lang="ar-SA" sz="3200" b="1" dirty="0">
                <a:solidFill>
                  <a:srgbClr val="C00000"/>
                </a:solidFill>
                <a:effectLst>
                  <a:outerShdw blurRad="38100" dist="38100" dir="2700000" algn="tl">
                    <a:srgbClr val="000000">
                      <a:alpha val="43137"/>
                    </a:srgbClr>
                  </a:outerShdw>
                </a:effectLst>
              </a:rPr>
              <a:t>يمكن تقسيم التخطيط الى عدة عناصر او </a:t>
            </a:r>
            <a:r>
              <a:rPr lang="ar-SA" sz="3200" b="1" dirty="0" smtClean="0">
                <a:solidFill>
                  <a:srgbClr val="C00000"/>
                </a:solidFill>
                <a:effectLst>
                  <a:outerShdw blurRad="38100" dist="38100" dir="2700000" algn="tl">
                    <a:srgbClr val="000000">
                      <a:alpha val="43137"/>
                    </a:srgbClr>
                  </a:outerShdw>
                </a:effectLst>
              </a:rPr>
              <a:t>م</a:t>
            </a:r>
            <a:r>
              <a:rPr lang="ar-IQ" sz="3200" b="1" dirty="0" smtClean="0">
                <a:solidFill>
                  <a:srgbClr val="C00000"/>
                </a:solidFill>
                <a:effectLst>
                  <a:outerShdw blurRad="38100" dist="38100" dir="2700000" algn="tl">
                    <a:srgbClr val="000000">
                      <a:alpha val="43137"/>
                    </a:srgbClr>
                  </a:outerShdw>
                </a:effectLst>
              </a:rPr>
              <a:t>را</a:t>
            </a:r>
            <a:r>
              <a:rPr lang="ar-SA" sz="3200" b="1" dirty="0" smtClean="0">
                <a:solidFill>
                  <a:srgbClr val="C00000"/>
                </a:solidFill>
                <a:effectLst>
                  <a:outerShdw blurRad="38100" dist="38100" dir="2700000" algn="tl">
                    <a:srgbClr val="000000">
                      <a:alpha val="43137"/>
                    </a:srgbClr>
                  </a:outerShdw>
                </a:effectLst>
              </a:rPr>
              <a:t>حل</a:t>
            </a:r>
            <a:r>
              <a:rPr lang="ar-IQ" sz="3200" b="1" dirty="0" smtClean="0">
                <a:solidFill>
                  <a:srgbClr val="C00000"/>
                </a:solidFill>
                <a:effectLst>
                  <a:outerShdw blurRad="38100" dist="38100" dir="2700000" algn="tl">
                    <a:srgbClr val="000000">
                      <a:alpha val="43137"/>
                    </a:srgbClr>
                  </a:outerShdw>
                </a:effectLst>
              </a:rPr>
              <a:t>:</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a:bodyPr>
          <a:lstStyle/>
          <a:p>
            <a:pPr marL="514350" indent="-514350" algn="r" rtl="1">
              <a:buFont typeface="+mj-lt"/>
              <a:buAutoNum type="arabicParenR"/>
            </a:pPr>
            <a:r>
              <a:rPr lang="ar-SA" sz="2800" b="1" dirty="0">
                <a:latin typeface="Arial" pitchFamily="34" charset="0"/>
                <a:cs typeface="Arial" pitchFamily="34" charset="0"/>
              </a:rPr>
              <a:t>تحديد الاهداف المراد الوصول اليها بالجهد </a:t>
            </a:r>
            <a:r>
              <a:rPr lang="ar-SA" sz="2800" b="1" dirty="0" smtClean="0">
                <a:latin typeface="Arial" pitchFamily="34" charset="0"/>
                <a:cs typeface="Arial" pitchFamily="34" charset="0"/>
              </a:rPr>
              <a:t>الجماعي</a:t>
            </a:r>
            <a:r>
              <a:rPr lang="ar-IQ" sz="2800" b="1" dirty="0" smtClean="0">
                <a:latin typeface="Arial" pitchFamily="34" charset="0"/>
                <a:cs typeface="Arial" pitchFamily="34" charset="0"/>
              </a:rPr>
              <a:t>.</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وضع السياسات التي تحكم تصرف العاملين</a:t>
            </a:r>
            <a:r>
              <a:rPr lang="en-US" sz="2800" b="1" dirty="0">
                <a:latin typeface="Arial" pitchFamily="34" charset="0"/>
                <a:cs typeface="Arial" pitchFamily="34" charset="0"/>
              </a:rPr>
              <a:t> .</a:t>
            </a:r>
          </a:p>
          <a:p>
            <a:pPr marL="514350" indent="-514350" algn="r" rtl="1">
              <a:buFont typeface="+mj-lt"/>
              <a:buAutoNum type="arabicParenR"/>
            </a:pPr>
            <a:r>
              <a:rPr lang="ar-SA" sz="2800" b="1" dirty="0">
                <a:latin typeface="Arial" pitchFamily="34" charset="0"/>
                <a:cs typeface="Arial" pitchFamily="34" charset="0"/>
              </a:rPr>
              <a:t>وضع </a:t>
            </a:r>
            <a:r>
              <a:rPr lang="ar-SA" sz="2800" b="1" dirty="0" smtClean="0">
                <a:latin typeface="Arial" pitchFamily="34" charset="0"/>
                <a:cs typeface="Arial" pitchFamily="34" charset="0"/>
              </a:rPr>
              <a:t>الاستراتيجية</a:t>
            </a:r>
            <a:r>
              <a:rPr lang="ar-IQ" sz="2800" b="1" dirty="0" smtClean="0">
                <a:latin typeface="Arial" pitchFamily="34" charset="0"/>
                <a:cs typeface="Arial" pitchFamily="34" charset="0"/>
              </a:rPr>
              <a:t>.</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تحديد مستلزمات الخطة من العناصر (المادية </a:t>
            </a:r>
            <a:r>
              <a:rPr lang="ar-SA" sz="2800" b="1" dirty="0" smtClean="0">
                <a:latin typeface="Arial" pitchFamily="34" charset="0"/>
                <a:cs typeface="Arial" pitchFamily="34" charset="0"/>
              </a:rPr>
              <a:t>والبشرية</a:t>
            </a:r>
            <a:r>
              <a:rPr lang="ar-IQ" sz="2800" b="1" dirty="0" smtClean="0">
                <a:latin typeface="Arial" pitchFamily="34" charset="0"/>
                <a:cs typeface="Arial" pitchFamily="34" charset="0"/>
              </a:rPr>
              <a:t>).</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اقرار </a:t>
            </a:r>
            <a:r>
              <a:rPr lang="ar-SA" sz="2800" b="1" dirty="0" smtClean="0">
                <a:latin typeface="Arial" pitchFamily="34" charset="0"/>
                <a:cs typeface="Arial" pitchFamily="34" charset="0"/>
              </a:rPr>
              <a:t>الاجراءات</a:t>
            </a:r>
            <a:r>
              <a:rPr lang="ar-IQ" sz="2800" b="1" dirty="0" smtClean="0">
                <a:latin typeface="Arial" pitchFamily="34" charset="0"/>
                <a:cs typeface="Arial" pitchFamily="34" charset="0"/>
              </a:rPr>
              <a:t>.</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وضع البرامج </a:t>
            </a:r>
            <a:r>
              <a:rPr lang="ar-SA" sz="2800" b="1" dirty="0" smtClean="0">
                <a:latin typeface="Arial" pitchFamily="34" charset="0"/>
                <a:cs typeface="Arial" pitchFamily="34" charset="0"/>
              </a:rPr>
              <a:t>الزمنية</a:t>
            </a:r>
            <a:r>
              <a:rPr lang="ar-IQ" sz="2800" b="1" dirty="0" smtClean="0">
                <a:latin typeface="Arial" pitchFamily="34" charset="0"/>
                <a:cs typeface="Arial" pitchFamily="34" charset="0"/>
              </a:rPr>
              <a:t>.</a:t>
            </a: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82942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rtl="1"/>
            <a:r>
              <a:rPr lang="ar-SA" sz="2800" b="1" dirty="0" smtClean="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التنظيم</a:t>
            </a:r>
            <a:r>
              <a:rPr lang="ar-IQ" sz="2800" b="1" dirty="0" smtClean="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sz="2800" b="1" dirty="0" smtClean="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r>
              <a:rPr lang="ar-IQ" sz="2800" b="1" dirty="0" smtClean="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ar-SA" sz="2800" b="1"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هناك </a:t>
            </a:r>
            <a:r>
              <a:rPr lang="ar-SA" sz="2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مبادئ عامة يجب مراعاتها في تنظيم اي مؤسسة: </a:t>
            </a:r>
            <a:r>
              <a:rPr lang="en-US" sz="2800" b="1"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r>
            <a:br>
              <a:rPr lang="en-US" sz="2800" b="1"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endParaRPr lang="en-US" sz="2800" b="1"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عنصر نائب للمحتوى 2"/>
          <p:cNvSpPr>
            <a:spLocks noGrp="1"/>
          </p:cNvSpPr>
          <p:nvPr>
            <p:ph sz="quarter" idx="1"/>
          </p:nvPr>
        </p:nvSpPr>
        <p:spPr/>
        <p:txBody>
          <a:bodyPr>
            <a:normAutofit fontScale="25000" lnSpcReduction="20000"/>
          </a:bodyPr>
          <a:lstStyle/>
          <a:p>
            <a:pPr algn="r" rtl="1">
              <a:buFont typeface="Wingdings" pitchFamily="2" charset="2"/>
              <a:buChar char="v"/>
            </a:pPr>
            <a:r>
              <a:rPr lang="ar-SA" sz="11200" b="1" dirty="0" smtClean="0">
                <a:latin typeface="Arial" pitchFamily="34" charset="0"/>
                <a:cs typeface="Arial" pitchFamily="34" charset="0"/>
              </a:rPr>
              <a:t>الهدف</a:t>
            </a:r>
            <a:endParaRPr lang="en-US" sz="11200" b="1" dirty="0">
              <a:latin typeface="Arial" pitchFamily="34" charset="0"/>
              <a:cs typeface="Arial" pitchFamily="34" charset="0"/>
            </a:endParaRPr>
          </a:p>
          <a:p>
            <a:pPr algn="r" rtl="1">
              <a:buFont typeface="Wingdings" pitchFamily="2" charset="2"/>
              <a:buChar char="v"/>
            </a:pPr>
            <a:r>
              <a:rPr lang="ar-SA" sz="11200" b="1" dirty="0">
                <a:latin typeface="Arial" pitchFamily="34" charset="0"/>
                <a:cs typeface="Arial" pitchFamily="34" charset="0"/>
              </a:rPr>
              <a:t>تقسيم العمل </a:t>
            </a:r>
            <a:endParaRPr lang="en-US" sz="11200" b="1" dirty="0">
              <a:latin typeface="Arial" pitchFamily="34" charset="0"/>
              <a:cs typeface="Arial" pitchFamily="34" charset="0"/>
            </a:endParaRPr>
          </a:p>
          <a:p>
            <a:pPr algn="r" rtl="1">
              <a:buFont typeface="Wingdings" pitchFamily="2" charset="2"/>
              <a:buChar char="v"/>
            </a:pPr>
            <a:r>
              <a:rPr lang="ar-SA" sz="11200" b="1" dirty="0">
                <a:latin typeface="Arial" pitchFamily="34" charset="0"/>
                <a:cs typeface="Arial" pitchFamily="34" charset="0"/>
              </a:rPr>
              <a:t>وحدة العمل</a:t>
            </a:r>
            <a:endParaRPr lang="en-US" sz="11200" b="1" dirty="0">
              <a:latin typeface="Arial" pitchFamily="34" charset="0"/>
              <a:cs typeface="Arial" pitchFamily="34" charset="0"/>
            </a:endParaRPr>
          </a:p>
          <a:p>
            <a:pPr algn="r" rtl="1">
              <a:buFont typeface="Wingdings" pitchFamily="2" charset="2"/>
              <a:buChar char="v"/>
            </a:pPr>
            <a:r>
              <a:rPr lang="ar-SA" sz="11200" b="1" dirty="0">
                <a:latin typeface="Arial" pitchFamily="34" charset="0"/>
                <a:cs typeface="Arial" pitchFamily="34" charset="0"/>
              </a:rPr>
              <a:t>التنسيق</a:t>
            </a:r>
            <a:endParaRPr lang="en-US" sz="11200" b="1" dirty="0">
              <a:latin typeface="Arial" pitchFamily="34" charset="0"/>
              <a:cs typeface="Arial" pitchFamily="34" charset="0"/>
            </a:endParaRPr>
          </a:p>
          <a:p>
            <a:pPr algn="r" rtl="1">
              <a:buFont typeface="Wingdings" pitchFamily="2" charset="2"/>
              <a:buChar char="v"/>
            </a:pPr>
            <a:r>
              <a:rPr lang="ar-SA" sz="11200" b="1" dirty="0">
                <a:latin typeface="Arial" pitchFamily="34" charset="0"/>
                <a:cs typeface="Arial" pitchFamily="34" charset="0"/>
              </a:rPr>
              <a:t>السلطة والمسؤولية</a:t>
            </a:r>
            <a:endParaRPr lang="en-US" sz="11200" b="1" dirty="0">
              <a:latin typeface="Arial" pitchFamily="34" charset="0"/>
              <a:cs typeface="Arial" pitchFamily="34" charset="0"/>
            </a:endParaRPr>
          </a:p>
          <a:p>
            <a:pPr algn="r" rtl="1">
              <a:buFont typeface="Wingdings" pitchFamily="2" charset="2"/>
              <a:buChar char="v"/>
            </a:pPr>
            <a:r>
              <a:rPr lang="ar-SA" sz="11200" b="1" dirty="0">
                <a:latin typeface="Arial" pitchFamily="34" charset="0"/>
                <a:cs typeface="Arial" pitchFamily="34" charset="0"/>
              </a:rPr>
              <a:t>تدرج السلطة</a:t>
            </a:r>
            <a:endParaRPr lang="en-US" sz="11200" b="1" dirty="0">
              <a:latin typeface="Arial" pitchFamily="34" charset="0"/>
              <a:cs typeface="Arial" pitchFamily="34" charset="0"/>
            </a:endParaRPr>
          </a:p>
          <a:p>
            <a:pPr algn="r" rtl="1">
              <a:buFont typeface="Wingdings" pitchFamily="2" charset="2"/>
              <a:buChar char="v"/>
            </a:pPr>
            <a:r>
              <a:rPr lang="ar-SA" sz="11200" b="1" dirty="0">
                <a:latin typeface="Arial" pitchFamily="34" charset="0"/>
                <a:cs typeface="Arial" pitchFamily="34" charset="0"/>
              </a:rPr>
              <a:t>المركزية واللامركزية</a:t>
            </a:r>
            <a:endParaRPr lang="en-US" sz="11200" b="1" dirty="0">
              <a:latin typeface="Arial" pitchFamily="34" charset="0"/>
              <a:cs typeface="Arial" pitchFamily="34" charset="0"/>
            </a:endParaRPr>
          </a:p>
          <a:p>
            <a:pPr algn="r" rtl="1">
              <a:buFont typeface="Wingdings" pitchFamily="2" charset="2"/>
              <a:buChar char="v"/>
            </a:pPr>
            <a:r>
              <a:rPr lang="ar-SA" sz="11200" b="1" dirty="0">
                <a:latin typeface="Arial" pitchFamily="34" charset="0"/>
                <a:cs typeface="Arial" pitchFamily="34" charset="0"/>
              </a:rPr>
              <a:t>التفويض</a:t>
            </a:r>
            <a:endParaRPr lang="en-US" sz="11200" b="1" dirty="0">
              <a:latin typeface="Arial" pitchFamily="34" charset="0"/>
              <a:cs typeface="Arial" pitchFamily="34" charset="0"/>
            </a:endParaRPr>
          </a:p>
          <a:p>
            <a:pPr algn="r" rtl="1">
              <a:buFont typeface="Wingdings" pitchFamily="2" charset="2"/>
              <a:buChar char="v"/>
            </a:pPr>
            <a:r>
              <a:rPr lang="ar-SA" sz="11200" b="1" dirty="0">
                <a:latin typeface="Arial" pitchFamily="34" charset="0"/>
                <a:cs typeface="Arial" pitchFamily="34" charset="0"/>
              </a:rPr>
              <a:t>نظام الاشراف</a:t>
            </a:r>
            <a:endParaRPr lang="en-US" sz="11200" b="1" dirty="0">
              <a:latin typeface="Arial" pitchFamily="34" charset="0"/>
              <a:cs typeface="Arial" pitchFamily="34" charset="0"/>
            </a:endParaRPr>
          </a:p>
          <a:p>
            <a:pPr algn="r" rtl="1">
              <a:buFont typeface="Wingdings" pitchFamily="2" charset="2"/>
              <a:buChar char="v"/>
            </a:pPr>
            <a:r>
              <a:rPr lang="ar-SA" sz="11200" b="1" dirty="0">
                <a:latin typeface="Arial" pitchFamily="34" charset="0"/>
                <a:cs typeface="Arial" pitchFamily="34" charset="0"/>
              </a:rPr>
              <a:t>قصر سلطة الاوامر</a:t>
            </a:r>
            <a:endParaRPr lang="en-US" sz="11200" b="1" dirty="0">
              <a:latin typeface="Arial" pitchFamily="34" charset="0"/>
              <a:cs typeface="Arial" pitchFamily="34" charset="0"/>
            </a:endParaRPr>
          </a:p>
          <a:p>
            <a:pPr algn="r" rtl="1">
              <a:buFont typeface="Wingdings" pitchFamily="2" charset="2"/>
              <a:buChar char="v"/>
            </a:pPr>
            <a:r>
              <a:rPr lang="ar-SA" sz="11200" b="1" dirty="0">
                <a:latin typeface="Arial" pitchFamily="34" charset="0"/>
                <a:cs typeface="Arial" pitchFamily="34" charset="0"/>
              </a:rPr>
              <a:t>المرونة</a:t>
            </a:r>
            <a:endParaRPr lang="en-US" sz="11200" b="1" dirty="0">
              <a:latin typeface="Arial" pitchFamily="34" charset="0"/>
              <a:cs typeface="Arial" pitchFamily="34" charset="0"/>
            </a:endParaRPr>
          </a:p>
          <a:p>
            <a:pPr algn="r" rtl="1">
              <a:buFont typeface="Wingdings" pitchFamily="2" charset="2"/>
              <a:buChar char="v"/>
            </a:pPr>
            <a:endParaRPr lang="en-US" dirty="0"/>
          </a:p>
        </p:txBody>
      </p:sp>
    </p:spTree>
    <p:extLst>
      <p:ext uri="{BB962C8B-B14F-4D97-AF65-F5344CB8AC3E}">
        <p14:creationId xmlns:p14="http://schemas.microsoft.com/office/powerpoint/2010/main" val="399028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50000"/>
            </a:schemeClr>
          </a:fgClr>
          <a:bgClr>
            <a:schemeClr val="accent2"/>
          </a:bgClr>
        </a:pattFill>
        <a:effectLst/>
      </p:bgPr>
    </p:bg>
    <p:spTree>
      <p:nvGrpSpPr>
        <p:cNvPr id="1" name=""/>
        <p:cNvGrpSpPr/>
        <p:nvPr/>
      </p:nvGrpSpPr>
      <p:grpSpPr>
        <a:xfrm>
          <a:off x="0" y="0"/>
          <a:ext cx="0" cy="0"/>
          <a:chOff x="0" y="0"/>
          <a:chExt cx="0" cy="0"/>
        </a:xfrm>
      </p:grpSpPr>
      <p:sp>
        <p:nvSpPr>
          <p:cNvPr id="2" name="مربع نص 1"/>
          <p:cNvSpPr txBox="1"/>
          <p:nvPr/>
        </p:nvSpPr>
        <p:spPr>
          <a:xfrm>
            <a:off x="533400" y="1965512"/>
            <a:ext cx="10820400" cy="2215991"/>
          </a:xfrm>
          <a:prstGeom prst="rect">
            <a:avLst/>
          </a:prstGeom>
          <a:noFill/>
        </p:spPr>
        <p:txBody>
          <a:bodyPr wrap="square" rtlCol="0">
            <a:spAutoFit/>
          </a:bodyPr>
          <a:lstStyle/>
          <a:p>
            <a:r>
              <a:rPr lang="ar-IQ" sz="13800" dirty="0" smtClean="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rPr>
              <a:t>المحاضرة الثالثة</a:t>
            </a:r>
            <a:endParaRPr lang="en-US" sz="13800" dirty="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449702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smtClean="0">
                <a:solidFill>
                  <a:srgbClr val="C00000"/>
                </a:solidFill>
                <a:effectLst>
                  <a:outerShdw blurRad="38100" dist="38100" dir="2700000" algn="tl">
                    <a:srgbClr val="000000">
                      <a:alpha val="43137"/>
                    </a:srgbClr>
                  </a:outerShdw>
                </a:effectLst>
              </a:rPr>
              <a:t>اتخاذ القرار</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533400" y="2667000"/>
            <a:ext cx="8153400" cy="4495800"/>
          </a:xfrm>
        </p:spPr>
        <p:txBody>
          <a:bodyPr>
            <a:normAutofit/>
          </a:bodyPr>
          <a:lstStyle/>
          <a:p>
            <a:pPr marL="514350" indent="-514350" algn="r" rtl="1">
              <a:buFont typeface="+mj-lt"/>
              <a:buAutoNum type="arabicParenR"/>
            </a:pPr>
            <a:r>
              <a:rPr lang="ar-SA" sz="3200" b="1" dirty="0">
                <a:latin typeface="Arial" pitchFamily="34" charset="0"/>
                <a:cs typeface="Arial" pitchFamily="34" charset="0"/>
              </a:rPr>
              <a:t>تحديد المشكلة</a:t>
            </a:r>
            <a:endParaRPr lang="en-US" sz="3200" b="1" dirty="0">
              <a:latin typeface="Arial" pitchFamily="34" charset="0"/>
              <a:cs typeface="Arial" pitchFamily="34" charset="0"/>
            </a:endParaRPr>
          </a:p>
          <a:p>
            <a:pPr marL="514350" indent="-514350" algn="r" rtl="1">
              <a:buFont typeface="+mj-lt"/>
              <a:buAutoNum type="arabicParenR"/>
            </a:pPr>
            <a:r>
              <a:rPr lang="ar-SA" sz="3200" b="1" dirty="0">
                <a:latin typeface="Arial" pitchFamily="34" charset="0"/>
                <a:cs typeface="Arial" pitchFamily="34" charset="0"/>
              </a:rPr>
              <a:t>تحليل المشكلة</a:t>
            </a:r>
            <a:endParaRPr lang="en-US" sz="3200" b="1" dirty="0">
              <a:latin typeface="Arial" pitchFamily="34" charset="0"/>
              <a:cs typeface="Arial" pitchFamily="34" charset="0"/>
            </a:endParaRPr>
          </a:p>
          <a:p>
            <a:pPr marL="514350" indent="-514350" algn="r" rtl="1">
              <a:buFont typeface="+mj-lt"/>
              <a:buAutoNum type="arabicParenR"/>
            </a:pPr>
            <a:r>
              <a:rPr lang="ar-SA" sz="3200" b="1" dirty="0">
                <a:latin typeface="Arial" pitchFamily="34" charset="0"/>
                <a:cs typeface="Arial" pitchFamily="34" charset="0"/>
              </a:rPr>
              <a:t>تحديد البدائل</a:t>
            </a:r>
            <a:endParaRPr lang="en-US" sz="3200" b="1" dirty="0">
              <a:latin typeface="Arial" pitchFamily="34" charset="0"/>
              <a:cs typeface="Arial" pitchFamily="34" charset="0"/>
            </a:endParaRPr>
          </a:p>
          <a:p>
            <a:pPr marL="514350" indent="-514350" algn="r" rtl="1">
              <a:buFont typeface="+mj-lt"/>
              <a:buAutoNum type="arabicParenR"/>
            </a:pPr>
            <a:r>
              <a:rPr lang="ar-SA" sz="3200" b="1" dirty="0">
                <a:latin typeface="Arial" pitchFamily="34" charset="0"/>
                <a:cs typeface="Arial" pitchFamily="34" charset="0"/>
              </a:rPr>
              <a:t>تقييم البدائل كل على حدة </a:t>
            </a:r>
            <a:endParaRPr lang="en-US" sz="3200" b="1" dirty="0">
              <a:latin typeface="Arial" pitchFamily="34" charset="0"/>
              <a:cs typeface="Arial" pitchFamily="34" charset="0"/>
            </a:endParaRPr>
          </a:p>
          <a:p>
            <a:pPr marL="514350" indent="-514350" algn="r" rtl="1">
              <a:buFont typeface="+mj-lt"/>
              <a:buAutoNum type="arabicParenR"/>
            </a:pPr>
            <a:r>
              <a:rPr lang="ar-SA" sz="3200" b="1" dirty="0">
                <a:latin typeface="Arial" pitchFamily="34" charset="0"/>
                <a:cs typeface="Arial" pitchFamily="34" charset="0"/>
              </a:rPr>
              <a:t>اختبار البدائل (افضل الحلول)</a:t>
            </a:r>
            <a:endParaRPr lang="en-US" sz="3200" b="1" dirty="0">
              <a:latin typeface="Arial" pitchFamily="34" charset="0"/>
              <a:cs typeface="Arial" pitchFamily="34" charset="0"/>
            </a:endParaRPr>
          </a:p>
          <a:p>
            <a:pPr marL="514350" indent="-514350" algn="r" rtl="1">
              <a:buFont typeface="+mj-lt"/>
              <a:buAutoNum type="arabicParenR"/>
            </a:pPr>
            <a:r>
              <a:rPr lang="ar-SA" sz="3200" b="1" dirty="0">
                <a:latin typeface="Arial" pitchFamily="34" charset="0"/>
                <a:cs typeface="Arial" pitchFamily="34" charset="0"/>
              </a:rPr>
              <a:t>تحويل القرار إلى عمل فعال </a:t>
            </a:r>
            <a:endParaRPr lang="en-US" sz="3200" b="1" dirty="0">
              <a:latin typeface="Arial" pitchFamily="34" charset="0"/>
              <a:cs typeface="Arial" pitchFamily="34" charset="0"/>
            </a:endParaRPr>
          </a:p>
        </p:txBody>
      </p:sp>
      <p:sp>
        <p:nvSpPr>
          <p:cNvPr id="4" name="مربع نص 3"/>
          <p:cNvSpPr txBox="1"/>
          <p:nvPr/>
        </p:nvSpPr>
        <p:spPr>
          <a:xfrm>
            <a:off x="533400" y="1524000"/>
            <a:ext cx="8153400" cy="954107"/>
          </a:xfrm>
          <a:prstGeom prst="rect">
            <a:avLst/>
          </a:prstGeom>
          <a:noFill/>
        </p:spPr>
        <p:txBody>
          <a:bodyPr wrap="square" rtlCol="0">
            <a:spAutoFit/>
          </a:bodyPr>
          <a:lstStyle/>
          <a:p>
            <a:pPr algn="r" rtl="1"/>
            <a:r>
              <a:rPr lang="ar-SA" sz="2800" b="1" dirty="0">
                <a:latin typeface="Arial" pitchFamily="34" charset="0"/>
                <a:cs typeface="Arial" pitchFamily="34" charset="0"/>
              </a:rPr>
              <a:t>يتفق الباحثون في الادارة بأن القرار الرشيد يجب ان يميز بالخطوات او المراحل الاتية</a:t>
            </a:r>
            <a:r>
              <a:rPr lang="en-US" sz="2800" b="1" dirty="0">
                <a:latin typeface="Arial" pitchFamily="34" charset="0"/>
                <a:cs typeface="Arial" pitchFamily="34" charset="0"/>
              </a:rPr>
              <a:t> :</a:t>
            </a:r>
          </a:p>
        </p:txBody>
      </p:sp>
    </p:spTree>
    <p:extLst>
      <p:ext uri="{BB962C8B-B14F-4D97-AF65-F5344CB8AC3E}">
        <p14:creationId xmlns:p14="http://schemas.microsoft.com/office/powerpoint/2010/main" val="16902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sz="3200" b="1" dirty="0" smtClean="0">
                <a:solidFill>
                  <a:srgbClr val="C00000"/>
                </a:solidFill>
                <a:effectLst>
                  <a:outerShdw blurRad="38100" dist="38100" dir="2700000" algn="tl">
                    <a:srgbClr val="000000">
                      <a:alpha val="43137"/>
                    </a:srgbClr>
                  </a:outerShdw>
                </a:effectLst>
              </a:rPr>
              <a:t>الاتصال</a:t>
            </a:r>
            <a:endParaRPr lang="en-US"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752600"/>
            <a:ext cx="8153400" cy="4495800"/>
          </a:xfrm>
        </p:spPr>
        <p:txBody>
          <a:bodyPr>
            <a:normAutofit/>
          </a:bodyPr>
          <a:lstStyle/>
          <a:p>
            <a:pPr marL="0" indent="0" algn="r">
              <a:buNone/>
            </a:pPr>
            <a:r>
              <a:rPr lang="ar-SA" sz="3200" b="1" dirty="0">
                <a:latin typeface="Arial" pitchFamily="34" charset="0"/>
                <a:cs typeface="Arial" pitchFamily="34" charset="0"/>
              </a:rPr>
              <a:t>بحسب </a:t>
            </a:r>
            <a:r>
              <a:rPr lang="ar-SA" sz="3200" b="1" dirty="0" err="1">
                <a:latin typeface="Arial" pitchFamily="34" charset="0"/>
                <a:cs typeface="Arial" pitchFamily="34" charset="0"/>
              </a:rPr>
              <a:t>كلارنس</a:t>
            </a:r>
            <a:r>
              <a:rPr lang="ar-SA" sz="3200" b="1" dirty="0">
                <a:latin typeface="Arial" pitchFamily="34" charset="0"/>
                <a:cs typeface="Arial" pitchFamily="34" charset="0"/>
              </a:rPr>
              <a:t> نقل الافكار والمشاعر من شخص لأخر عبر مختلف الامور والاشارات والسلوكيات او بيت افراد </a:t>
            </a:r>
            <a:r>
              <a:rPr lang="ar-SA" sz="3200" b="1" dirty="0" smtClean="0">
                <a:latin typeface="Arial" pitchFamily="34" charset="0"/>
                <a:cs typeface="Arial" pitchFamily="34" charset="0"/>
              </a:rPr>
              <a:t>جماعة معينة</a:t>
            </a:r>
            <a:r>
              <a:rPr lang="ar-IQ" sz="3200" b="1" dirty="0" smtClean="0">
                <a:latin typeface="Arial" pitchFamily="34" charset="0"/>
                <a:cs typeface="Arial" pitchFamily="34" charset="0"/>
              </a:rPr>
              <a:t>.</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4063404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rtl="1"/>
            <a:r>
              <a:rPr lang="ar-SA" sz="2800" b="1" dirty="0" smtClean="0">
                <a:solidFill>
                  <a:srgbClr val="C00000"/>
                </a:solidFill>
                <a:effectLst>
                  <a:outerShdw blurRad="38100" dist="38100" dir="2700000" algn="tl">
                    <a:srgbClr val="000000">
                      <a:alpha val="43137"/>
                    </a:srgbClr>
                  </a:outerShdw>
                </a:effectLst>
              </a:rPr>
              <a:t>للاتصال </a:t>
            </a:r>
            <a:r>
              <a:rPr lang="ar-SA" sz="2800" b="1" dirty="0">
                <a:solidFill>
                  <a:srgbClr val="C00000"/>
                </a:solidFill>
                <a:effectLst>
                  <a:outerShdw blurRad="38100" dist="38100" dir="2700000" algn="tl">
                    <a:srgbClr val="000000">
                      <a:alpha val="43137"/>
                    </a:srgbClr>
                  </a:outerShdw>
                </a:effectLst>
              </a:rPr>
              <a:t>خصائص متعددة ولعل اهمها</a:t>
            </a:r>
            <a:r>
              <a:rPr lang="en-US" sz="2800" b="1" dirty="0">
                <a:solidFill>
                  <a:srgbClr val="C00000"/>
                </a:solidFill>
                <a:effectLst>
                  <a:outerShdw blurRad="38100" dist="38100" dir="2700000" algn="tl">
                    <a:srgbClr val="000000">
                      <a:alpha val="43137"/>
                    </a:srgbClr>
                  </a:outerShdw>
                </a:effectLst>
              </a:rPr>
              <a:t> :</a:t>
            </a:r>
            <a:br>
              <a:rPr lang="en-US" sz="2800" b="1" dirty="0">
                <a:solidFill>
                  <a:srgbClr val="C00000"/>
                </a:solidFill>
                <a:effectLst>
                  <a:outerShdw blurRad="38100" dist="38100" dir="2700000" algn="tl">
                    <a:srgbClr val="000000">
                      <a:alpha val="43137"/>
                    </a:srgbClr>
                  </a:outerShdw>
                </a:effectLst>
              </a:rPr>
            </a:b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152400" y="1600200"/>
            <a:ext cx="8842248" cy="4495800"/>
          </a:xfrm>
        </p:spPr>
        <p:txBody>
          <a:bodyPr>
            <a:noAutofit/>
          </a:bodyPr>
          <a:lstStyle/>
          <a:p>
            <a:pPr marL="514350" indent="-514350" algn="r" rtl="1">
              <a:buFont typeface="+mj-lt"/>
              <a:buAutoNum type="arabicParenR"/>
            </a:pPr>
            <a:r>
              <a:rPr lang="ar-SA" sz="2800" b="1" dirty="0">
                <a:latin typeface="Arial" pitchFamily="34" charset="0"/>
                <a:cs typeface="Arial" pitchFamily="34" charset="0"/>
              </a:rPr>
              <a:t>تفاعل يحدث بين البشر يؤدي الى تبادل الافكار وحدوث تفاهم </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نقل معلومات من طرف لأخر ينبغي فهمها مما يستوجب غالباً الاهتمام لها ولهذا يعد بعضهم هذا الفهم معياراً لاستلام الرسالة</a:t>
            </a:r>
            <a:r>
              <a:rPr lang="en-US" sz="2800" b="1" dirty="0">
                <a:latin typeface="Arial" pitchFamily="34" charset="0"/>
                <a:cs typeface="Arial" pitchFamily="34" charset="0"/>
              </a:rPr>
              <a:t> .</a:t>
            </a:r>
          </a:p>
          <a:p>
            <a:pPr marL="514350" indent="-514350" algn="r" rtl="1">
              <a:buFont typeface="+mj-lt"/>
              <a:buAutoNum type="arabicParenR"/>
            </a:pPr>
            <a:r>
              <a:rPr lang="ar-SA" sz="2800" b="1" dirty="0">
                <a:latin typeface="Arial" pitchFamily="34" charset="0"/>
                <a:cs typeface="Arial" pitchFamily="34" charset="0"/>
              </a:rPr>
              <a:t>نتيجة تأتي من الاتصال تكون ايجابيه او سلبية ، تفضي الاولى الى التقارب والالفة والفهم المتبادل في حين ان الثانية تؤدي الى التباعد والنفور وسوء التفاهم </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سياق يحدث التفاهم فيه يسميه بعضهم (</a:t>
            </a:r>
            <a:r>
              <a:rPr lang="ar-SA" sz="2800" b="1" dirty="0" err="1">
                <a:latin typeface="Arial" pitchFamily="34" charset="0"/>
                <a:cs typeface="Arial" pitchFamily="34" charset="0"/>
              </a:rPr>
              <a:t>ديناميات</a:t>
            </a:r>
            <a:r>
              <a:rPr lang="ar-SA" sz="2800" b="1" dirty="0">
                <a:latin typeface="Arial" pitchFamily="34" charset="0"/>
                <a:cs typeface="Arial" pitchFamily="34" charset="0"/>
              </a:rPr>
              <a:t> الجماعة)</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لكل اتصال وظيفة تؤدي مفهوميته دوماً من اجل تحقيق اهداف محددة مسبقاً </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في كل تواصل مكونات رئيسية وشروط معينة يجب ضمانها والا اثرت عليهِ</a:t>
            </a: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213594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2"/>
          </p:nvPr>
        </p:nvSpPr>
        <p:spPr/>
        <p:txBody>
          <a:bodyPr>
            <a:normAutofit/>
          </a:bodyPr>
          <a:lstStyle/>
          <a:p>
            <a:pPr marL="514350" indent="-514350" algn="r" rtl="1">
              <a:buFont typeface="+mj-lt"/>
              <a:buAutoNum type="alphaLcParenR"/>
            </a:pPr>
            <a:r>
              <a:rPr lang="ar-SA" sz="3200" b="1" dirty="0" smtClean="0">
                <a:latin typeface="Arial" pitchFamily="34" charset="0"/>
                <a:cs typeface="Arial" pitchFamily="34" charset="0"/>
              </a:rPr>
              <a:t>الاتصال </a:t>
            </a:r>
            <a:r>
              <a:rPr lang="ar-SA" sz="3200" b="1" dirty="0">
                <a:latin typeface="Arial" pitchFamily="34" charset="0"/>
                <a:cs typeface="Arial" pitchFamily="34" charset="0"/>
              </a:rPr>
              <a:t>الرأسي الهابط </a:t>
            </a:r>
            <a:endParaRPr lang="en-US" sz="3200" b="1" dirty="0">
              <a:latin typeface="Arial" pitchFamily="34" charset="0"/>
              <a:cs typeface="Arial" pitchFamily="34" charset="0"/>
            </a:endParaRPr>
          </a:p>
          <a:p>
            <a:pPr marL="514350" indent="-514350" algn="r" rtl="1">
              <a:buFont typeface="+mj-lt"/>
              <a:buAutoNum type="alphaLcParenR"/>
            </a:pPr>
            <a:r>
              <a:rPr lang="ar-SA" sz="3200" b="1" dirty="0">
                <a:latin typeface="Arial" pitchFamily="34" charset="0"/>
                <a:cs typeface="Arial" pitchFamily="34" charset="0"/>
              </a:rPr>
              <a:t>الاتصال الصاعد </a:t>
            </a:r>
            <a:endParaRPr lang="en-US" sz="3200" b="1" dirty="0">
              <a:latin typeface="Arial" pitchFamily="34" charset="0"/>
              <a:cs typeface="Arial" pitchFamily="34" charset="0"/>
            </a:endParaRPr>
          </a:p>
          <a:p>
            <a:pPr marL="514350" indent="-514350" algn="r" rtl="1">
              <a:buFont typeface="+mj-lt"/>
              <a:buAutoNum type="alphaLcParenR"/>
            </a:pPr>
            <a:r>
              <a:rPr lang="ar-SA" sz="3200" b="1" dirty="0">
                <a:latin typeface="Arial" pitchFamily="34" charset="0"/>
                <a:cs typeface="Arial" pitchFamily="34" charset="0"/>
              </a:rPr>
              <a:t>الاتصال الافقي </a:t>
            </a:r>
            <a:endParaRPr lang="en-US" sz="3200" b="1" dirty="0">
              <a:latin typeface="Arial" pitchFamily="34" charset="0"/>
              <a:cs typeface="Arial" pitchFamily="34" charset="0"/>
            </a:endParaRPr>
          </a:p>
        </p:txBody>
      </p:sp>
      <p:sp>
        <p:nvSpPr>
          <p:cNvPr id="4" name="عنصر نائب للمحتوى 3"/>
          <p:cNvSpPr>
            <a:spLocks noGrp="1"/>
          </p:cNvSpPr>
          <p:nvPr>
            <p:ph sz="quarter" idx="4"/>
          </p:nvPr>
        </p:nvSpPr>
        <p:spPr/>
        <p:txBody>
          <a:bodyPr>
            <a:normAutofit/>
          </a:bodyPr>
          <a:lstStyle/>
          <a:p>
            <a:pPr marL="514350" indent="-514350" algn="r" rtl="1">
              <a:buFont typeface="+mj-lt"/>
              <a:buAutoNum type="arabicParenR"/>
            </a:pPr>
            <a:r>
              <a:rPr lang="ar-SA" sz="2800" b="1" dirty="0" smtClean="0">
                <a:latin typeface="Arial" pitchFamily="34" charset="0"/>
                <a:cs typeface="Arial" pitchFamily="34" charset="0"/>
              </a:rPr>
              <a:t>مرسل</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رسالة </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مستقبل</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وسيلة اتصال لنقل الرسالة</a:t>
            </a:r>
            <a:endParaRPr lang="en-US" sz="2800" b="1" dirty="0">
              <a:latin typeface="Arial" pitchFamily="34" charset="0"/>
              <a:cs typeface="Arial" pitchFamily="34" charset="0"/>
            </a:endParaRPr>
          </a:p>
          <a:p>
            <a:pPr marL="514350" indent="-514350" algn="r" rtl="1">
              <a:buFont typeface="+mj-lt"/>
              <a:buAutoNum type="arabicParenR"/>
            </a:pPr>
            <a:r>
              <a:rPr lang="ar-SA" sz="2800" b="1" dirty="0">
                <a:latin typeface="Arial" pitchFamily="34" charset="0"/>
                <a:cs typeface="Arial" pitchFamily="34" charset="0"/>
              </a:rPr>
              <a:t>بيئة محيطة تشكل الوسط الذي تأتي الرسالة عبره </a:t>
            </a:r>
            <a:endParaRPr lang="en-US" sz="2800" b="1" dirty="0">
              <a:latin typeface="Arial" pitchFamily="34" charset="0"/>
              <a:cs typeface="Arial" pitchFamily="34" charset="0"/>
            </a:endParaRPr>
          </a:p>
        </p:txBody>
      </p:sp>
      <p:sp>
        <p:nvSpPr>
          <p:cNvPr id="5" name="عنصر نائب للنص 4"/>
          <p:cNvSpPr>
            <a:spLocks noGrp="1"/>
          </p:cNvSpPr>
          <p:nvPr>
            <p:ph type="body" sz="quarter" idx="1"/>
          </p:nvPr>
        </p:nvSpPr>
        <p:spPr/>
        <p:txBody>
          <a:bodyPr>
            <a:normAutofit/>
          </a:bodyPr>
          <a:lstStyle/>
          <a:p>
            <a:pPr algn="r" rtl="1"/>
            <a:r>
              <a:rPr lang="ar-IQ" sz="2800" dirty="0" smtClean="0">
                <a:solidFill>
                  <a:srgbClr val="C00000"/>
                </a:solidFill>
                <a:effectLst>
                  <a:outerShdw blurRad="38100" dist="38100" dir="2700000" algn="tl">
                    <a:srgbClr val="000000">
                      <a:alpha val="43137"/>
                    </a:srgbClr>
                  </a:outerShdw>
                </a:effectLst>
              </a:rPr>
              <a:t>اشكال الاتصال</a:t>
            </a:r>
            <a:endParaRPr lang="en-US" sz="2800" dirty="0">
              <a:solidFill>
                <a:srgbClr val="C00000"/>
              </a:solidFill>
              <a:effectLst>
                <a:outerShdw blurRad="38100" dist="38100" dir="2700000" algn="tl">
                  <a:srgbClr val="000000">
                    <a:alpha val="43137"/>
                  </a:srgbClr>
                </a:outerShdw>
              </a:effectLst>
            </a:endParaRPr>
          </a:p>
        </p:txBody>
      </p:sp>
      <p:sp>
        <p:nvSpPr>
          <p:cNvPr id="6" name="عنصر نائب للنص 5"/>
          <p:cNvSpPr>
            <a:spLocks noGrp="1"/>
          </p:cNvSpPr>
          <p:nvPr>
            <p:ph type="body" sz="quarter" idx="3"/>
          </p:nvPr>
        </p:nvSpPr>
        <p:spPr/>
        <p:txBody>
          <a:bodyPr>
            <a:normAutofit/>
          </a:bodyPr>
          <a:lstStyle/>
          <a:p>
            <a:pPr algn="r" rtl="1"/>
            <a:r>
              <a:rPr lang="ar-SA" sz="2800" dirty="0">
                <a:solidFill>
                  <a:srgbClr val="C00000"/>
                </a:solidFill>
                <a:effectLst>
                  <a:outerShdw blurRad="38100" dist="38100" dir="2700000" algn="tl">
                    <a:srgbClr val="000000">
                      <a:alpha val="43137"/>
                    </a:srgbClr>
                  </a:outerShdw>
                </a:effectLst>
              </a:rPr>
              <a:t>مكونات الاتصال </a:t>
            </a:r>
            <a:endParaRPr lang="en-US" sz="28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030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bg/>
                                          </p:spTgt>
                                        </p:tgtEl>
                                        <p:attrNameLst>
                                          <p:attrName>style.visibility</p:attrName>
                                        </p:attrNameLst>
                                      </p:cBhvr>
                                      <p:to>
                                        <p:strVal val="visible"/>
                                      </p:to>
                                    </p:set>
                                    <p:animEffect transition="in" filter="fade">
                                      <p:cBhvr>
                                        <p:cTn id="34" dur="500"/>
                                        <p:tgtEl>
                                          <p:spTgt spid="5">
                                            <p:bg/>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Effect transition="in" filter="fade">
                                      <p:cBhvr>
                                        <p:cTn id="39" dur="500"/>
                                        <p:tgtEl>
                                          <p:spTgt spid="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0" end="0"/>
                                            </p:txEl>
                                          </p:spTgt>
                                        </p:tgtEl>
                                        <p:attrNameLst>
                                          <p:attrName>style.visibility</p:attrName>
                                        </p:attrNameLst>
                                      </p:cBhvr>
                                      <p:to>
                                        <p:strVal val="visible"/>
                                      </p:to>
                                    </p:set>
                                    <p:anim calcmode="lin" valueType="num">
                                      <p:cBhvr additive="base">
                                        <p:cTn id="4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
                                            <p:txEl>
                                              <p:pRg st="1" end="1"/>
                                            </p:txEl>
                                          </p:spTgt>
                                        </p:tgtEl>
                                        <p:attrNameLst>
                                          <p:attrName>style.visibility</p:attrName>
                                        </p:attrNameLst>
                                      </p:cBhvr>
                                      <p:to>
                                        <p:strVal val="visible"/>
                                      </p:to>
                                    </p:set>
                                    <p:anim calcmode="lin" valueType="num">
                                      <p:cBhvr additive="base">
                                        <p:cTn id="4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 calcmode="lin" valueType="num">
                                      <p:cBhvr additive="base">
                                        <p:cTn id="5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rPr>
              <a:t>التقويم</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a:bodyPr>
          <a:lstStyle/>
          <a:p>
            <a:pPr marL="0" indent="0" algn="r" rtl="1">
              <a:buNone/>
            </a:pPr>
            <a:r>
              <a:rPr lang="ar-SA"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تنبع الحاجة الى التقويم من سببين رئيسيين </a:t>
            </a:r>
            <a:r>
              <a:rPr lang="ar-SA"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هما</a:t>
            </a:r>
            <a:r>
              <a:rPr lang="ar-IQ"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r>
              <a:rPr lang="ar-IQ" sz="2800" b="1" dirty="0" smtClean="0">
                <a:latin typeface="Arial" pitchFamily="34" charset="0"/>
                <a:cs typeface="Arial" pitchFamily="34" charset="0"/>
              </a:rPr>
              <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1-</a:t>
            </a:r>
            <a:r>
              <a:rPr lang="en-US" sz="2800" b="1" dirty="0" smtClean="0">
                <a:latin typeface="Arial" pitchFamily="34" charset="0"/>
                <a:cs typeface="Arial" pitchFamily="34" charset="0"/>
              </a:rPr>
              <a:t> </a:t>
            </a:r>
            <a:r>
              <a:rPr lang="ar-SA" sz="2800" b="1" dirty="0">
                <a:latin typeface="Arial" pitchFamily="34" charset="0"/>
                <a:cs typeface="Arial" pitchFamily="34" charset="0"/>
              </a:rPr>
              <a:t>ان الاهداف الفردية والاهداف التنظيمية عادة ما تختلفان </a:t>
            </a:r>
            <a:r>
              <a:rPr lang="ar-SA" sz="2800" b="1" dirty="0" smtClean="0">
                <a:latin typeface="Arial" pitchFamily="34" charset="0"/>
                <a:cs typeface="Arial" pitchFamily="34" charset="0"/>
              </a:rPr>
              <a:t>عن</a:t>
            </a:r>
            <a:r>
              <a:rPr lang="ar-IQ" sz="2800" b="1" dirty="0" smtClean="0">
                <a:latin typeface="Arial" pitchFamily="34" charset="0"/>
                <a:cs typeface="Arial" pitchFamily="34" charset="0"/>
              </a:rPr>
              <a:t/>
            </a:r>
            <a:br>
              <a:rPr lang="ar-IQ" sz="2800" b="1" dirty="0" smtClean="0">
                <a:latin typeface="Arial" pitchFamily="34" charset="0"/>
                <a:cs typeface="Arial" pitchFamily="34" charset="0"/>
              </a:rPr>
            </a:br>
            <a:r>
              <a:rPr lang="ar-SA" sz="2800" b="1" dirty="0" smtClean="0">
                <a:latin typeface="Arial" pitchFamily="34" charset="0"/>
                <a:cs typeface="Arial" pitchFamily="34" charset="0"/>
              </a:rPr>
              <a:t> </a:t>
            </a:r>
            <a:r>
              <a:rPr lang="ar-IQ" sz="2800" b="1" dirty="0" smtClean="0">
                <a:latin typeface="Arial" pitchFamily="34" charset="0"/>
                <a:cs typeface="Arial" pitchFamily="34" charset="0"/>
              </a:rPr>
              <a:t>  </a:t>
            </a:r>
            <a:r>
              <a:rPr lang="en-US" sz="2800" b="1" dirty="0" smtClean="0">
                <a:latin typeface="Arial" pitchFamily="34" charset="0"/>
                <a:cs typeface="Arial" pitchFamily="34" charset="0"/>
              </a:rPr>
              <a:t> </a:t>
            </a:r>
            <a:r>
              <a:rPr lang="ar-SA" sz="2800" b="1" dirty="0" smtClean="0">
                <a:latin typeface="Arial" pitchFamily="34" charset="0"/>
                <a:cs typeface="Arial" pitchFamily="34" charset="0"/>
              </a:rPr>
              <a:t>بعضهما</a:t>
            </a:r>
            <a:r>
              <a:rPr lang="ar-IQ" sz="2800" b="1" dirty="0" smtClean="0">
                <a:latin typeface="Arial" pitchFamily="34" charset="0"/>
                <a:cs typeface="Arial" pitchFamily="34" charset="0"/>
              </a:rPr>
              <a:t>.</a:t>
            </a:r>
            <a:endParaRPr lang="en-US" sz="2800" b="1" dirty="0">
              <a:latin typeface="Arial" pitchFamily="34" charset="0"/>
              <a:cs typeface="Arial" pitchFamily="34" charset="0"/>
            </a:endParaRPr>
          </a:p>
          <a:p>
            <a:pPr marL="0" indent="0" algn="r" rtl="1">
              <a:buNone/>
            </a:pPr>
            <a:r>
              <a:rPr lang="ar-IQ" sz="2800" b="1" dirty="0" smtClean="0">
                <a:latin typeface="Arial" pitchFamily="34" charset="0"/>
                <a:cs typeface="Arial" pitchFamily="34" charset="0"/>
              </a:rPr>
              <a:t>2-</a:t>
            </a:r>
            <a:r>
              <a:rPr lang="en-US" sz="2800" b="1" dirty="0" smtClean="0">
                <a:latin typeface="Arial" pitchFamily="34" charset="0"/>
                <a:cs typeface="Arial" pitchFamily="34" charset="0"/>
              </a:rPr>
              <a:t> </a:t>
            </a:r>
            <a:r>
              <a:rPr lang="ar-SA" sz="2800" b="1" dirty="0">
                <a:latin typeface="Arial" pitchFamily="34" charset="0"/>
                <a:cs typeface="Arial" pitchFamily="34" charset="0"/>
              </a:rPr>
              <a:t>ان هناك فجوة </a:t>
            </a:r>
            <a:r>
              <a:rPr lang="ar-SA" sz="2800" b="1" dirty="0" smtClean="0">
                <a:latin typeface="Arial" pitchFamily="34" charset="0"/>
                <a:cs typeface="Arial" pitchFamily="34" charset="0"/>
              </a:rPr>
              <a:t>زمنية</a:t>
            </a:r>
            <a:r>
              <a:rPr lang="ar-IQ" sz="2800" b="1" dirty="0">
                <a:latin typeface="Arial" pitchFamily="34" charset="0"/>
                <a:cs typeface="Arial" pitchFamily="34" charset="0"/>
              </a:rPr>
              <a:t>.</a:t>
            </a: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442689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50000"/>
            </a:schemeClr>
          </a:fgClr>
          <a:bgClr>
            <a:schemeClr val="accent2"/>
          </a:bgClr>
        </a:pattFill>
        <a:effectLst/>
      </p:bgPr>
    </p:bg>
    <p:spTree>
      <p:nvGrpSpPr>
        <p:cNvPr id="1" name=""/>
        <p:cNvGrpSpPr/>
        <p:nvPr/>
      </p:nvGrpSpPr>
      <p:grpSpPr>
        <a:xfrm>
          <a:off x="0" y="0"/>
          <a:ext cx="0" cy="0"/>
          <a:chOff x="0" y="0"/>
          <a:chExt cx="0" cy="0"/>
        </a:xfrm>
      </p:grpSpPr>
      <p:sp>
        <p:nvSpPr>
          <p:cNvPr id="2" name="مربع نص 1"/>
          <p:cNvSpPr txBox="1"/>
          <p:nvPr/>
        </p:nvSpPr>
        <p:spPr>
          <a:xfrm>
            <a:off x="304800" y="1965512"/>
            <a:ext cx="10820400" cy="2215991"/>
          </a:xfrm>
          <a:prstGeom prst="rect">
            <a:avLst/>
          </a:prstGeom>
          <a:noFill/>
        </p:spPr>
        <p:txBody>
          <a:bodyPr wrap="square" rtlCol="0">
            <a:spAutoFit/>
          </a:bodyPr>
          <a:lstStyle/>
          <a:p>
            <a:r>
              <a:rPr lang="ar-IQ" sz="13800" dirty="0" smtClean="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rPr>
              <a:t>المحاضرة الأولى</a:t>
            </a:r>
            <a:endParaRPr lang="en-US" sz="13800" dirty="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54166724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50000"/>
            </a:schemeClr>
          </a:fgClr>
          <a:bgClr>
            <a:schemeClr val="accent2"/>
          </a:bgClr>
        </a:pattFill>
        <a:effectLst/>
      </p:bgPr>
    </p:bg>
    <p:spTree>
      <p:nvGrpSpPr>
        <p:cNvPr id="1" name=""/>
        <p:cNvGrpSpPr/>
        <p:nvPr/>
      </p:nvGrpSpPr>
      <p:grpSpPr>
        <a:xfrm>
          <a:off x="0" y="0"/>
          <a:ext cx="0" cy="0"/>
          <a:chOff x="0" y="0"/>
          <a:chExt cx="0" cy="0"/>
        </a:xfrm>
      </p:grpSpPr>
      <p:sp>
        <p:nvSpPr>
          <p:cNvPr id="2" name="مربع نص 1"/>
          <p:cNvSpPr txBox="1"/>
          <p:nvPr/>
        </p:nvSpPr>
        <p:spPr>
          <a:xfrm>
            <a:off x="533400" y="1965512"/>
            <a:ext cx="10820400" cy="2215991"/>
          </a:xfrm>
          <a:prstGeom prst="rect">
            <a:avLst/>
          </a:prstGeom>
          <a:noFill/>
        </p:spPr>
        <p:txBody>
          <a:bodyPr wrap="square" rtlCol="0">
            <a:spAutoFit/>
          </a:bodyPr>
          <a:lstStyle/>
          <a:p>
            <a:r>
              <a:rPr lang="ar-IQ" sz="13800" dirty="0" smtClean="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rPr>
              <a:t>المحاضرة الرابعة</a:t>
            </a:r>
            <a:endParaRPr lang="en-US" sz="13800" dirty="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9403763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smtClean="0">
                <a:solidFill>
                  <a:srgbClr val="C00000"/>
                </a:solidFill>
                <a:effectLst>
                  <a:outerShdw blurRad="38100" dist="38100" dir="2700000" algn="tl">
                    <a:srgbClr val="000000">
                      <a:alpha val="43137"/>
                    </a:srgbClr>
                  </a:outerShdw>
                </a:effectLst>
              </a:rPr>
              <a:t>انماط الإدارة</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304800" y="1600200"/>
            <a:ext cx="8461248" cy="4495800"/>
          </a:xfrm>
        </p:spPr>
        <p:txBody>
          <a:bodyPr>
            <a:noAutofit/>
          </a:bodyPr>
          <a:lstStyle/>
          <a:p>
            <a:pPr algn="r" rtl="1">
              <a:buFont typeface="Wingdings" pitchFamily="2" charset="2"/>
              <a:buChar char="v"/>
            </a:pPr>
            <a:r>
              <a:rPr lang="ar-IQ" sz="2400" b="1" dirty="0">
                <a:solidFill>
                  <a:srgbClr val="C00000"/>
                </a:solidFill>
                <a:effectLst>
                  <a:outerShdw blurRad="38100" dist="38100" dir="2700000" algn="tl">
                    <a:srgbClr val="000000">
                      <a:alpha val="43137"/>
                    </a:srgbClr>
                  </a:outerShdw>
                </a:effectLst>
                <a:latin typeface="Arial" pitchFamily="34" charset="0"/>
                <a:cs typeface="Arial" pitchFamily="34" charset="0"/>
              </a:rPr>
              <a:t>النمط التسلطي </a:t>
            </a:r>
            <a:r>
              <a:rPr lang="ar-IQ" sz="2400" b="1" dirty="0">
                <a:latin typeface="Arial" pitchFamily="34" charset="0"/>
                <a:cs typeface="Arial" pitchFamily="34" charset="0"/>
              </a:rPr>
              <a:t>وفيه ينفرد المدير بالرأي واتخاذ القرارات ، والعلاقة بينه وبين مرؤوسيه اساسها الخوف والارغام والترهيب ولا يسمح بحرية المناقشة ، وإبداء الآراء ، وينعدم فيه التفاهم والتشاور ، كما يقوم هذا الاسلوب على توجيه عمل الاخرين بإصدار القرارات والتعليمات الفردية ، والتدخل في تفاصيل عمل الاخرين .</a:t>
            </a:r>
          </a:p>
          <a:p>
            <a:pPr algn="r" rtl="1"/>
            <a:endParaRPr lang="ar-IQ" sz="2400" b="1" dirty="0">
              <a:latin typeface="Arial" pitchFamily="34" charset="0"/>
              <a:cs typeface="Arial" pitchFamily="34" charset="0"/>
            </a:endParaRPr>
          </a:p>
          <a:p>
            <a:pPr algn="r" rtl="1">
              <a:buFont typeface="Wingdings" pitchFamily="2" charset="2"/>
              <a:buChar char="v"/>
            </a:pPr>
            <a:r>
              <a:rPr lang="ar-IQ" sz="2400" b="1" dirty="0">
                <a:solidFill>
                  <a:srgbClr val="C00000"/>
                </a:solidFill>
                <a:effectLst>
                  <a:outerShdw blurRad="38100" dist="38100" dir="2700000" algn="tl">
                    <a:srgbClr val="000000">
                      <a:alpha val="43137"/>
                    </a:srgbClr>
                  </a:outerShdw>
                </a:effectLst>
                <a:latin typeface="Arial" pitchFamily="34" charset="0"/>
                <a:cs typeface="Arial" pitchFamily="34" charset="0"/>
              </a:rPr>
              <a:t>النمط </a:t>
            </a:r>
            <a:r>
              <a:rPr lang="ar-IQ" sz="2400" b="1" dirty="0" err="1">
                <a:solidFill>
                  <a:srgbClr val="C00000"/>
                </a:solidFill>
                <a:effectLst>
                  <a:outerShdw blurRad="38100" dist="38100" dir="2700000" algn="tl">
                    <a:srgbClr val="000000">
                      <a:alpha val="43137"/>
                    </a:srgbClr>
                  </a:outerShdw>
                </a:effectLst>
                <a:latin typeface="Arial" pitchFamily="34" charset="0"/>
                <a:cs typeface="Arial" pitchFamily="34" charset="0"/>
              </a:rPr>
              <a:t>الترسلي</a:t>
            </a:r>
            <a:r>
              <a:rPr lang="ar-IQ" sz="2400" b="1" dirty="0">
                <a:solidFill>
                  <a:srgbClr val="C00000"/>
                </a:solidFill>
                <a:effectLst>
                  <a:outerShdw blurRad="38100" dist="38100" dir="2700000" algn="tl">
                    <a:srgbClr val="000000">
                      <a:alpha val="43137"/>
                    </a:srgbClr>
                  </a:outerShdw>
                </a:effectLst>
                <a:latin typeface="Arial" pitchFamily="34" charset="0"/>
                <a:cs typeface="Arial" pitchFamily="34" charset="0"/>
              </a:rPr>
              <a:t> (الفوضوي) </a:t>
            </a:r>
            <a:r>
              <a:rPr lang="ar-IQ" sz="2400" b="1" dirty="0">
                <a:latin typeface="Arial" pitchFamily="34" charset="0"/>
                <a:cs typeface="Arial" pitchFamily="34" charset="0"/>
              </a:rPr>
              <a:t>المدير هنا سلبي لا اثر لوجوده ، وللأفراد ان يفعلوا ما يريدون دون اي تدخل منه او قيامه بتوجيههم وليست هناك سياسات محددة او اجراءات ، بل لا تكون هناك اهداف امام الجماعة يعمل الافراد للوصول إليها ومن شأن جماعة تقاد ، بهذا الاسلوب الا تحترم قائدها ، ايماناً منها بأن شخصية المدير من الضعف بحيث لا يمكن له ممارسة مهامه التخطيطية ، والتنظيمية ، والتوجيهية ، والتقويمية .</a:t>
            </a:r>
          </a:p>
          <a:p>
            <a:pPr algn="r" rtl="1"/>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40351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8600" y="457200"/>
            <a:ext cx="8936620" cy="5262979"/>
          </a:xfrm>
          <a:prstGeom prst="rect">
            <a:avLst/>
          </a:prstGeom>
          <a:noFill/>
        </p:spPr>
        <p:txBody>
          <a:bodyPr wrap="square" rtlCol="0">
            <a:spAutoFit/>
          </a:bodyPr>
          <a:lstStyle/>
          <a:p>
            <a:pPr marL="285750" indent="-285750" algn="r" rtl="1">
              <a:buFont typeface="Wingdings" pitchFamily="2" charset="2"/>
              <a:buChar char="v"/>
            </a:pP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النمط </a:t>
            </a:r>
            <a:r>
              <a:rPr lang="ar-IQ"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الديمقراطي  </a:t>
            </a:r>
            <a:r>
              <a:rPr lang="ar-IQ" sz="2800" b="1" dirty="0">
                <a:latin typeface="Arial" pitchFamily="34" charset="0"/>
                <a:cs typeface="Arial" pitchFamily="34" charset="0"/>
              </a:rPr>
              <a:t>كلمة ديمقراطية في اصلها اليوناني مركبة من جزأين اولهما ديموس (</a:t>
            </a:r>
            <a:r>
              <a:rPr lang="en-US" sz="2800" b="1" dirty="0" err="1">
                <a:latin typeface="Arial" pitchFamily="34" charset="0"/>
                <a:cs typeface="Arial" pitchFamily="34" charset="0"/>
              </a:rPr>
              <a:t>Demus</a:t>
            </a:r>
            <a:r>
              <a:rPr lang="en-US" sz="2800" b="1" dirty="0">
                <a:latin typeface="Arial" pitchFamily="34" charset="0"/>
                <a:cs typeface="Arial" pitchFamily="34" charset="0"/>
              </a:rPr>
              <a:t>) </a:t>
            </a:r>
            <a:r>
              <a:rPr lang="ar-IQ" sz="2800" b="1" dirty="0">
                <a:latin typeface="Arial" pitchFamily="34" charset="0"/>
                <a:cs typeface="Arial" pitchFamily="34" charset="0"/>
              </a:rPr>
              <a:t>أي شعب ، وثانيهما كراتوس (</a:t>
            </a:r>
            <a:r>
              <a:rPr lang="en-US" sz="2800" b="1" dirty="0" err="1">
                <a:latin typeface="Arial" pitchFamily="34" charset="0"/>
                <a:cs typeface="Arial" pitchFamily="34" charset="0"/>
              </a:rPr>
              <a:t>kratos</a:t>
            </a:r>
            <a:r>
              <a:rPr lang="en-US" sz="2800" b="1" dirty="0">
                <a:latin typeface="Arial" pitchFamily="34" charset="0"/>
                <a:cs typeface="Arial" pitchFamily="34" charset="0"/>
              </a:rPr>
              <a:t>) </a:t>
            </a:r>
            <a:r>
              <a:rPr lang="ar-IQ" sz="2800" b="1" dirty="0">
                <a:latin typeface="Arial" pitchFamily="34" charset="0"/>
                <a:cs typeface="Arial" pitchFamily="34" charset="0"/>
              </a:rPr>
              <a:t>اي السلطة أو الحكومة ، وان الديمقراطية على هذا هي سلطة الشعب او حكومة الشعب . غير ان فكرة الديمقراطية لم تقف عند هذا الحد بل نمت و تطورت واخذت تنفذ الى نواحي المجتمع المختلفة ، وفي ظل الادارة الديمقراطية تقوم الجماعة باختيار القائد ويشارك الافراد في وضع الاهداف والتخطيط وتنفيذ الانشطة </a:t>
            </a:r>
            <a:r>
              <a:rPr lang="ar-IQ" sz="2800" b="1" dirty="0" smtClean="0">
                <a:latin typeface="Arial" pitchFamily="34" charset="0"/>
                <a:cs typeface="Arial" pitchFamily="34" charset="0"/>
              </a:rPr>
              <a:t>وتقويمها.</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 </a:t>
            </a:r>
            <a:r>
              <a:rPr lang="ar-IQ" sz="2800" b="1" i="1" dirty="0" smtClean="0">
                <a:latin typeface="Arial" pitchFamily="34" charset="0"/>
                <a:cs typeface="Arial" pitchFamily="34" charset="0"/>
              </a:rPr>
              <a:t>ان </a:t>
            </a:r>
            <a:r>
              <a:rPr lang="ar-IQ" sz="2800" b="1" i="1" dirty="0">
                <a:latin typeface="Arial" pitchFamily="34" charset="0"/>
                <a:cs typeface="Arial" pitchFamily="34" charset="0"/>
              </a:rPr>
              <a:t>الادارة التربوية الديمقراطية هي افضل انماط الادارة حيث تسود العلاقات الانسانية بين افرادها حيث يقدر القائد افراد الجماعة الذين يشاركونه في تخطيط العمل وتنظيمه ، بل في تقويمه ايضاً ايماناً منهم بضرورة الوصول الى الاهداف المنشودة </a:t>
            </a:r>
            <a:r>
              <a:rPr lang="ar-IQ" sz="2800" b="1" i="1" dirty="0" smtClean="0">
                <a:latin typeface="Arial" pitchFamily="34" charset="0"/>
                <a:cs typeface="Arial" pitchFamily="34" charset="0"/>
              </a:rPr>
              <a:t>.</a:t>
            </a:r>
            <a:endParaRPr lang="ar-IQ" sz="2800" b="1" i="1" dirty="0">
              <a:latin typeface="Arial" pitchFamily="34" charset="0"/>
              <a:cs typeface="Arial" pitchFamily="34" charset="0"/>
            </a:endParaRPr>
          </a:p>
        </p:txBody>
      </p:sp>
    </p:spTree>
    <p:extLst>
      <p:ext uri="{BB962C8B-B14F-4D97-AF65-F5344CB8AC3E}">
        <p14:creationId xmlns:p14="http://schemas.microsoft.com/office/powerpoint/2010/main" val="26019131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smtClean="0">
                <a:solidFill>
                  <a:srgbClr val="C00000"/>
                </a:solidFill>
                <a:effectLst>
                  <a:outerShdw blurRad="38100" dist="38100" dir="2700000" algn="tl">
                    <a:srgbClr val="000000">
                      <a:alpha val="43137"/>
                    </a:srgbClr>
                  </a:outerShdw>
                </a:effectLst>
              </a:rPr>
              <a:t>نظريات الادارة</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76200" y="2895600"/>
            <a:ext cx="8763000" cy="4495800"/>
          </a:xfrm>
        </p:spPr>
        <p:txBody>
          <a:bodyPr>
            <a:noAutofit/>
          </a:bodyPr>
          <a:lstStyle/>
          <a:p>
            <a:pPr marL="457200" indent="-457200" algn="r" rtl="1">
              <a:buFont typeface="+mj-lt"/>
              <a:buAutoNum type="arabicParenR"/>
            </a:pPr>
            <a:r>
              <a:rPr lang="ar-IQ" sz="2400" b="1" dirty="0">
                <a:solidFill>
                  <a:srgbClr val="C00000"/>
                </a:solidFill>
                <a:latin typeface="Arial" pitchFamily="34" charset="0"/>
                <a:cs typeface="Arial" pitchFamily="34" charset="0"/>
              </a:rPr>
              <a:t>القرارات </a:t>
            </a:r>
            <a:r>
              <a:rPr lang="ar-IQ" sz="2400" b="1" dirty="0" smtClean="0">
                <a:solidFill>
                  <a:srgbClr val="C00000"/>
                </a:solidFill>
                <a:latin typeface="Arial" pitchFamily="34" charset="0"/>
                <a:cs typeface="Arial" pitchFamily="34" charset="0"/>
              </a:rPr>
              <a:t>المهنية</a:t>
            </a:r>
            <a:r>
              <a:rPr lang="ar-IQ" sz="2400" b="1" dirty="0" smtClean="0">
                <a:latin typeface="Arial" pitchFamily="34" charset="0"/>
                <a:cs typeface="Arial" pitchFamily="34" charset="0"/>
              </a:rPr>
              <a:t>: التي </a:t>
            </a:r>
            <a:r>
              <a:rPr lang="ar-IQ" sz="2400" b="1" dirty="0">
                <a:latin typeface="Arial" pitchFamily="34" charset="0"/>
                <a:cs typeface="Arial" pitchFamily="34" charset="0"/>
              </a:rPr>
              <a:t>يتخذها رجل الادارة في ممارسته الرسمية للدور المتوقع منه في المنظمة.</a:t>
            </a:r>
          </a:p>
          <a:p>
            <a:pPr marL="457200" indent="-457200" algn="r" rtl="1">
              <a:buFont typeface="+mj-lt"/>
              <a:buAutoNum type="arabicParenR"/>
            </a:pPr>
            <a:r>
              <a:rPr lang="ar-IQ" sz="2400" b="1" dirty="0" smtClean="0">
                <a:solidFill>
                  <a:srgbClr val="C00000"/>
                </a:solidFill>
                <a:latin typeface="Arial" pitchFamily="34" charset="0"/>
                <a:cs typeface="Arial" pitchFamily="34" charset="0"/>
              </a:rPr>
              <a:t>القرارات الشخصية</a:t>
            </a:r>
            <a:r>
              <a:rPr lang="ar-IQ" sz="2400" b="1" dirty="0" smtClean="0">
                <a:latin typeface="Arial" pitchFamily="34" charset="0"/>
                <a:cs typeface="Arial" pitchFamily="34" charset="0"/>
              </a:rPr>
              <a:t>: التي </a:t>
            </a:r>
            <a:r>
              <a:rPr lang="ar-IQ" sz="2400" b="1" dirty="0">
                <a:latin typeface="Arial" pitchFamily="34" charset="0"/>
                <a:cs typeface="Arial" pitchFamily="34" charset="0"/>
              </a:rPr>
              <a:t>تتعلق برجل الادارة كإنسان يتخذ قراراته الخاصة به </a:t>
            </a:r>
            <a:r>
              <a:rPr lang="ar-IQ" sz="2400" b="1">
                <a:latin typeface="Arial" pitchFamily="34" charset="0"/>
                <a:cs typeface="Arial" pitchFamily="34" charset="0"/>
              </a:rPr>
              <a:t>وليس </a:t>
            </a:r>
            <a:r>
              <a:rPr lang="ar-IQ" sz="2400" b="1" smtClean="0">
                <a:latin typeface="Arial" pitchFamily="34" charset="0"/>
                <a:cs typeface="Arial" pitchFamily="34" charset="0"/>
              </a:rPr>
              <a:t>كعضو </a:t>
            </a:r>
            <a:r>
              <a:rPr lang="ar-IQ" sz="2400" b="1" dirty="0">
                <a:latin typeface="Arial" pitchFamily="34" charset="0"/>
                <a:cs typeface="Arial" pitchFamily="34" charset="0"/>
              </a:rPr>
              <a:t>في </a:t>
            </a:r>
            <a:r>
              <a:rPr lang="ar-IQ" sz="2400" b="1" dirty="0" smtClean="0">
                <a:latin typeface="Arial" pitchFamily="34" charset="0"/>
                <a:cs typeface="Arial" pitchFamily="34" charset="0"/>
              </a:rPr>
              <a:t>المنظمة.</a:t>
            </a:r>
            <a:endParaRPr lang="ar-IQ" sz="2400" b="1" dirty="0">
              <a:latin typeface="Arial" pitchFamily="34" charset="0"/>
              <a:cs typeface="Arial" pitchFamily="34" charset="0"/>
            </a:endParaRPr>
          </a:p>
          <a:p>
            <a:pPr marL="457200" indent="-457200" algn="r" rtl="1">
              <a:buFont typeface="+mj-lt"/>
              <a:buAutoNum type="arabicParenR"/>
            </a:pPr>
            <a:r>
              <a:rPr lang="ar-IQ" sz="2400" b="1" dirty="0">
                <a:solidFill>
                  <a:srgbClr val="C00000"/>
                </a:solidFill>
                <a:latin typeface="Arial" pitchFamily="34" charset="0"/>
                <a:cs typeface="Arial" pitchFamily="34" charset="0"/>
              </a:rPr>
              <a:t>القرارات </a:t>
            </a:r>
            <a:r>
              <a:rPr lang="ar-IQ" sz="2400" b="1" dirty="0" smtClean="0">
                <a:solidFill>
                  <a:srgbClr val="C00000"/>
                </a:solidFill>
                <a:latin typeface="Arial" pitchFamily="34" charset="0"/>
                <a:cs typeface="Arial" pitchFamily="34" charset="0"/>
              </a:rPr>
              <a:t>الرئيسية</a:t>
            </a:r>
            <a:r>
              <a:rPr lang="ar-IQ" sz="2400" b="1" dirty="0" smtClean="0">
                <a:latin typeface="Arial" pitchFamily="34" charset="0"/>
                <a:cs typeface="Arial" pitchFamily="34" charset="0"/>
              </a:rPr>
              <a:t>: </a:t>
            </a:r>
            <a:r>
              <a:rPr lang="ar-IQ" sz="2400" b="1" dirty="0">
                <a:latin typeface="Arial" pitchFamily="34" charset="0"/>
                <a:cs typeface="Arial" pitchFamily="34" charset="0"/>
              </a:rPr>
              <a:t>التي تتعلق بالسياسة الاستراتيجية للمنظمة .</a:t>
            </a:r>
          </a:p>
          <a:p>
            <a:pPr marL="457200" indent="-457200" algn="r" rtl="1">
              <a:buFont typeface="+mj-lt"/>
              <a:buAutoNum type="arabicParenR"/>
            </a:pPr>
            <a:r>
              <a:rPr lang="ar-IQ" sz="2400" b="1" dirty="0">
                <a:solidFill>
                  <a:srgbClr val="C00000"/>
                </a:solidFill>
                <a:latin typeface="Arial" pitchFamily="34" charset="0"/>
                <a:cs typeface="Arial" pitchFamily="34" charset="0"/>
              </a:rPr>
              <a:t>القرارات </a:t>
            </a:r>
            <a:r>
              <a:rPr lang="ar-IQ" sz="2400" b="1" dirty="0" smtClean="0">
                <a:solidFill>
                  <a:srgbClr val="C00000"/>
                </a:solidFill>
                <a:latin typeface="Arial" pitchFamily="34" charset="0"/>
                <a:cs typeface="Arial" pitchFamily="34" charset="0"/>
              </a:rPr>
              <a:t>الروتينية</a:t>
            </a:r>
            <a:r>
              <a:rPr lang="ar-IQ" sz="2400" b="1" dirty="0" smtClean="0">
                <a:latin typeface="Arial" pitchFamily="34" charset="0"/>
                <a:cs typeface="Arial" pitchFamily="34" charset="0"/>
              </a:rPr>
              <a:t>: </a:t>
            </a:r>
            <a:r>
              <a:rPr lang="ar-IQ" sz="2400" b="1" dirty="0">
                <a:latin typeface="Arial" pitchFamily="34" charset="0"/>
                <a:cs typeface="Arial" pitchFamily="34" charset="0"/>
              </a:rPr>
              <a:t>التي تتمثل في القرارات الدورية التي تتكرر باستمرار ولا تحتاج إلى الا الى قدر ضئيل من المداولة والمناقشة .</a:t>
            </a:r>
          </a:p>
          <a:p>
            <a:pPr marL="457200" indent="-457200" algn="r" rtl="1">
              <a:buFont typeface="+mj-lt"/>
              <a:buAutoNum type="arabicParenR"/>
            </a:pPr>
            <a:r>
              <a:rPr lang="ar-IQ" sz="2400" b="1" dirty="0">
                <a:solidFill>
                  <a:srgbClr val="C00000"/>
                </a:solidFill>
                <a:latin typeface="Arial" pitchFamily="34" charset="0"/>
                <a:cs typeface="Arial" pitchFamily="34" charset="0"/>
              </a:rPr>
              <a:t>القرارات </a:t>
            </a:r>
            <a:r>
              <a:rPr lang="ar-IQ" sz="2400" b="1" dirty="0" smtClean="0">
                <a:solidFill>
                  <a:srgbClr val="C00000"/>
                </a:solidFill>
                <a:latin typeface="Arial" pitchFamily="34" charset="0"/>
                <a:cs typeface="Arial" pitchFamily="34" charset="0"/>
              </a:rPr>
              <a:t>المبرمجة</a:t>
            </a:r>
            <a:r>
              <a:rPr lang="ar-IQ" sz="2400" b="1" dirty="0" smtClean="0">
                <a:latin typeface="Arial" pitchFamily="34" charset="0"/>
                <a:cs typeface="Arial" pitchFamily="34" charset="0"/>
              </a:rPr>
              <a:t>: </a:t>
            </a:r>
            <a:r>
              <a:rPr lang="ar-IQ" sz="2400" b="1" dirty="0">
                <a:latin typeface="Arial" pitchFamily="34" charset="0"/>
                <a:cs typeface="Arial" pitchFamily="34" charset="0"/>
              </a:rPr>
              <a:t>القرارات المبرمجة هي قرارات روتينية ومنظمة اما غير المبرمجة فهي قرارات رئيسية .</a:t>
            </a:r>
          </a:p>
          <a:p>
            <a:pPr marL="457200" indent="-457200" algn="r" rtl="1">
              <a:buFont typeface="+mj-lt"/>
              <a:buAutoNum type="arabicParenR"/>
            </a:pPr>
            <a:endParaRPr lang="en-US" sz="2400" b="1" dirty="0">
              <a:latin typeface="Arial" pitchFamily="34" charset="0"/>
              <a:cs typeface="Arial" pitchFamily="34" charset="0"/>
            </a:endParaRPr>
          </a:p>
        </p:txBody>
      </p:sp>
      <p:sp>
        <p:nvSpPr>
          <p:cNvPr id="4" name="مربع نص 3"/>
          <p:cNvSpPr txBox="1"/>
          <p:nvPr/>
        </p:nvSpPr>
        <p:spPr>
          <a:xfrm>
            <a:off x="1676400" y="1447800"/>
            <a:ext cx="7086600" cy="1569660"/>
          </a:xfrm>
          <a:prstGeom prst="rect">
            <a:avLst/>
          </a:prstGeom>
          <a:noFill/>
        </p:spPr>
        <p:txBody>
          <a:bodyPr wrap="square" rtlCol="0">
            <a:spAutoFit/>
          </a:bodyPr>
          <a:lstStyle/>
          <a:p>
            <a:pPr algn="r" rtl="1">
              <a:lnSpc>
                <a:spcPct val="150000"/>
              </a:lnSpc>
            </a:pPr>
            <a:r>
              <a:rPr lang="ar-IQ" sz="3200" b="1" dirty="0" smtClean="0">
                <a:latin typeface="Arial" pitchFamily="34" charset="0"/>
                <a:cs typeface="Arial" pitchFamily="34" charset="0"/>
              </a:rPr>
              <a:t>اولاً: </a:t>
            </a:r>
            <a:r>
              <a:rPr lang="ar-IQ" sz="3200" b="1" dirty="0">
                <a:solidFill>
                  <a:srgbClr val="C00000"/>
                </a:solidFill>
                <a:latin typeface="Arial" pitchFamily="34" charset="0"/>
                <a:cs typeface="Arial" pitchFamily="34" charset="0"/>
              </a:rPr>
              <a:t>نظرية الادارة كعملية اتخاذ قرار </a:t>
            </a:r>
            <a:r>
              <a:rPr lang="ar-IQ" sz="3200" b="1" dirty="0" smtClean="0">
                <a:solidFill>
                  <a:srgbClr val="C00000"/>
                </a:solidFill>
                <a:latin typeface="Arial" pitchFamily="34" charset="0"/>
                <a:cs typeface="Arial" pitchFamily="34" charset="0"/>
              </a:rPr>
              <a:t>:- (</a:t>
            </a:r>
            <a:r>
              <a:rPr lang="ar-IQ" sz="3200" b="1" dirty="0" err="1">
                <a:solidFill>
                  <a:srgbClr val="C00000"/>
                </a:solidFill>
                <a:latin typeface="Arial" pitchFamily="34" charset="0"/>
                <a:cs typeface="Arial" pitchFamily="34" charset="0"/>
              </a:rPr>
              <a:t>كريفت</a:t>
            </a:r>
            <a:r>
              <a:rPr lang="ar-IQ" sz="3200" b="1" dirty="0" smtClean="0">
                <a:solidFill>
                  <a:srgbClr val="C00000"/>
                </a:solidFill>
                <a:latin typeface="Arial" pitchFamily="34" charset="0"/>
                <a:cs typeface="Arial" pitchFamily="34" charset="0"/>
              </a:rPr>
              <a:t>)</a:t>
            </a:r>
            <a:br>
              <a:rPr lang="ar-IQ" sz="3200" b="1" dirty="0" smtClean="0">
                <a:solidFill>
                  <a:srgbClr val="C00000"/>
                </a:solidFill>
                <a:latin typeface="Arial" pitchFamily="34" charset="0"/>
                <a:cs typeface="Arial" pitchFamily="34" charset="0"/>
              </a:rPr>
            </a:br>
            <a:r>
              <a:rPr lang="ar-IQ" sz="3200" b="1" dirty="0" smtClean="0">
                <a:solidFill>
                  <a:srgbClr val="C00000"/>
                </a:solidFill>
                <a:latin typeface="Arial" pitchFamily="34" charset="0"/>
                <a:cs typeface="Arial" pitchFamily="34" charset="0"/>
              </a:rPr>
              <a:t> </a:t>
            </a:r>
            <a:r>
              <a:rPr lang="ar-IQ" sz="3200" b="1" dirty="0">
                <a:latin typeface="Arial" pitchFamily="34" charset="0"/>
                <a:cs typeface="Arial" pitchFamily="34" charset="0"/>
              </a:rPr>
              <a:t>انواع القرارات</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16223263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800" b="1" dirty="0" smtClean="0">
                <a:solidFill>
                  <a:srgbClr val="C00000"/>
                </a:solidFill>
                <a:effectLst>
                  <a:outerShdw blurRad="38100" dist="38100" dir="2700000" algn="tl">
                    <a:srgbClr val="000000">
                      <a:alpha val="43137"/>
                    </a:srgbClr>
                  </a:outerShdw>
                </a:effectLst>
              </a:rPr>
              <a:t>خطوات اتخاذ القرار</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fontScale="92500"/>
          </a:bodyPr>
          <a:lstStyle/>
          <a:p>
            <a:pPr marL="514350" indent="-514350" algn="r" rtl="1">
              <a:buFont typeface="+mj-lt"/>
              <a:buAutoNum type="arabicParenR"/>
            </a:pPr>
            <a:r>
              <a:rPr lang="ar-IQ" sz="2800" b="1" dirty="0">
                <a:latin typeface="Arial" pitchFamily="34" charset="0"/>
                <a:cs typeface="Arial" pitchFamily="34" charset="0"/>
              </a:rPr>
              <a:t>فهم الغرض والهدف الذي يخدمه اتخاذ القرارات بشكل صحيح</a:t>
            </a:r>
          </a:p>
          <a:p>
            <a:pPr marL="514350" indent="-514350" algn="r" rtl="1">
              <a:buFont typeface="+mj-lt"/>
              <a:buAutoNum type="arabicParenR"/>
            </a:pPr>
            <a:r>
              <a:rPr lang="ar-IQ" sz="2800" b="1" dirty="0">
                <a:latin typeface="Arial" pitchFamily="34" charset="0"/>
                <a:cs typeface="Arial" pitchFamily="34" charset="0"/>
              </a:rPr>
              <a:t>جمع المعلومات والحقائق والآراء والافكار المتصلة التي يتخذ القرار بصددها</a:t>
            </a:r>
          </a:p>
          <a:p>
            <a:pPr marL="514350" indent="-514350" algn="r" rtl="1">
              <a:buFont typeface="+mj-lt"/>
              <a:buAutoNum type="arabicParenR"/>
            </a:pPr>
            <a:r>
              <a:rPr lang="ar-IQ" sz="2800" b="1" dirty="0">
                <a:latin typeface="Arial" pitchFamily="34" charset="0"/>
                <a:cs typeface="Arial" pitchFamily="34" charset="0"/>
              </a:rPr>
              <a:t> تحليل المعلومات التي تم جمعها وتفسيرها استناد الى المنطق السليم</a:t>
            </a:r>
          </a:p>
          <a:p>
            <a:pPr marL="514350" indent="-514350" algn="r" rtl="1">
              <a:buFont typeface="+mj-lt"/>
              <a:buAutoNum type="arabicParenR"/>
            </a:pPr>
            <a:r>
              <a:rPr lang="ar-IQ" sz="2800" b="1" dirty="0">
                <a:latin typeface="Arial" pitchFamily="34" charset="0"/>
                <a:cs typeface="Arial" pitchFamily="34" charset="0"/>
              </a:rPr>
              <a:t>التوصل الى الاحتمالات الممكنة لما سيكون عليه القرار </a:t>
            </a:r>
          </a:p>
          <a:p>
            <a:pPr marL="514350" indent="-514350" algn="r" rtl="1">
              <a:buFont typeface="+mj-lt"/>
              <a:buAutoNum type="arabicParenR"/>
            </a:pPr>
            <a:r>
              <a:rPr lang="ar-IQ" sz="2800" b="1" dirty="0">
                <a:latin typeface="Arial" pitchFamily="34" charset="0"/>
                <a:cs typeface="Arial" pitchFamily="34" charset="0"/>
              </a:rPr>
              <a:t>تقييم كل احتمال من الاحتمالات التي تم التوصل اليها في ضوء مدى فاعليته في تحقيق الهدف او الغرض من القرار</a:t>
            </a:r>
          </a:p>
          <a:p>
            <a:pPr marL="514350" indent="-514350" algn="r" rtl="1">
              <a:buFont typeface="+mj-lt"/>
              <a:buAutoNum type="arabicParenR"/>
            </a:pPr>
            <a:r>
              <a:rPr lang="ar-IQ" sz="2800" b="1" dirty="0">
                <a:latin typeface="Arial" pitchFamily="34" charset="0"/>
                <a:cs typeface="Arial" pitchFamily="34" charset="0"/>
              </a:rPr>
              <a:t>تصل عملية اتخاذ القرار الى قمتها بتغلب احدى الاحتمالات واختياره على انسب الاحتمالات من حيث النتائج المختلفة والمتوقعة</a:t>
            </a:r>
          </a:p>
          <a:p>
            <a:pPr marL="514350" indent="-514350" algn="r" rtl="1">
              <a:buFont typeface="+mj-lt"/>
              <a:buAutoNum type="arabicParenR"/>
            </a:pP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3136692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800" b="1" dirty="0">
                <a:solidFill>
                  <a:srgbClr val="C00000"/>
                </a:solidFill>
                <a:effectLst>
                  <a:outerShdw blurRad="38100" dist="38100" dir="2700000" algn="tl">
                    <a:srgbClr val="000000">
                      <a:alpha val="43137"/>
                    </a:srgbClr>
                  </a:outerShdw>
                </a:effectLst>
              </a:rPr>
              <a:t>ثانياً: نظرية الادارة كعملية اجتماعية </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Autofit/>
          </a:bodyPr>
          <a:lstStyle/>
          <a:p>
            <a:pPr marL="0" indent="0" algn="r" rtl="1">
              <a:buNone/>
            </a:pPr>
            <a:r>
              <a:rPr lang="ar-IQ" sz="2800" b="1" dirty="0">
                <a:latin typeface="Arial" pitchFamily="34" charset="0"/>
                <a:cs typeface="Arial" pitchFamily="34" charset="0"/>
              </a:rPr>
              <a:t>تنسب هذه الادارة الى </a:t>
            </a: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يعقوب </a:t>
            </a:r>
            <a:r>
              <a:rPr lang="ar-IQ" sz="2800" b="1" dirty="0" err="1">
                <a:solidFill>
                  <a:srgbClr val="C00000"/>
                </a:solidFill>
                <a:effectLst>
                  <a:outerShdw blurRad="38100" dist="38100" dir="2700000" algn="tl">
                    <a:srgbClr val="000000">
                      <a:alpha val="43137"/>
                    </a:srgbClr>
                  </a:outerShdw>
                </a:effectLst>
                <a:latin typeface="Arial" pitchFamily="34" charset="0"/>
                <a:cs typeface="Arial" pitchFamily="34" charset="0"/>
              </a:rPr>
              <a:t>جيتزلز</a:t>
            </a: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ar-IQ" sz="2800" b="1" dirty="0">
                <a:latin typeface="Arial" pitchFamily="34" charset="0"/>
                <a:cs typeface="Arial" pitchFamily="34" charset="0"/>
              </a:rPr>
              <a:t>فهو ينظر الى الادارة على انها تسلسل هرمي للعلاقات بين الرؤساء المرؤوسين في اطار نظم اجتماعية من اجل تحقيق اهداف هذا النظام </a:t>
            </a:r>
            <a:r>
              <a:rPr lang="ar-IQ" sz="2800" b="1" dirty="0" smtClean="0">
                <a:latin typeface="Arial" pitchFamily="34" charset="0"/>
                <a:cs typeface="Arial" pitchFamily="34" charset="0"/>
              </a:rPr>
              <a:t>.</a:t>
            </a:r>
            <a:br>
              <a:rPr lang="ar-IQ" sz="2800" b="1" dirty="0" smtClean="0">
                <a:latin typeface="Arial" pitchFamily="34" charset="0"/>
                <a:cs typeface="Arial" pitchFamily="34" charset="0"/>
              </a:rPr>
            </a:br>
            <a:endParaRPr lang="ar-IQ" sz="2800" b="1" dirty="0">
              <a:latin typeface="Arial" pitchFamily="34" charset="0"/>
              <a:cs typeface="Arial" pitchFamily="34" charset="0"/>
            </a:endParaRPr>
          </a:p>
          <a:p>
            <a:pPr marL="0" indent="0" algn="r" rtl="1">
              <a:buNone/>
            </a:pPr>
            <a:r>
              <a:rPr lang="ar-IQ" sz="2800" b="1" dirty="0">
                <a:latin typeface="Arial" pitchFamily="34" charset="0"/>
                <a:cs typeface="Arial" pitchFamily="34" charset="0"/>
              </a:rPr>
              <a:t>وهو يرى ان النظام الاجتماعي للمؤسسة التعليمية يتكون من جانبين يؤثر كل منهما </a:t>
            </a:r>
            <a:r>
              <a:rPr lang="ar-IQ" sz="2800" b="1">
                <a:latin typeface="Arial" pitchFamily="34" charset="0"/>
                <a:cs typeface="Arial" pitchFamily="34" charset="0"/>
              </a:rPr>
              <a:t>على </a:t>
            </a:r>
            <a:r>
              <a:rPr lang="ar-IQ" sz="2800" b="1" smtClean="0">
                <a:latin typeface="Arial" pitchFamily="34" charset="0"/>
                <a:cs typeface="Arial" pitchFamily="34" charset="0"/>
              </a:rPr>
              <a:t>الاخر:</a:t>
            </a:r>
            <a:endParaRPr lang="ar-IQ" sz="2800" b="1" dirty="0">
              <a:latin typeface="Arial" pitchFamily="34" charset="0"/>
              <a:cs typeface="Arial" pitchFamily="34" charset="0"/>
            </a:endParaRPr>
          </a:p>
          <a:p>
            <a:pPr marL="0" indent="0" algn="r" rtl="1">
              <a:buNone/>
            </a:pP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الجانب الاول </a:t>
            </a:r>
            <a:r>
              <a:rPr lang="ar-IQ" sz="2800" b="1" dirty="0">
                <a:latin typeface="Arial" pitchFamily="34" charset="0"/>
                <a:cs typeface="Arial" pitchFamily="34" charset="0"/>
              </a:rPr>
              <a:t>هو الدور الذي تقوم به المؤسسة وتوقعات هذا الدور نحو تحقيق الهدف العام </a:t>
            </a:r>
          </a:p>
          <a:p>
            <a:pPr marL="0" indent="0" algn="r" rtl="1">
              <a:buNone/>
            </a:pP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الجانب الثاني </a:t>
            </a:r>
            <a:r>
              <a:rPr lang="ar-IQ" sz="2800" b="1" dirty="0">
                <a:latin typeface="Arial" pitchFamily="34" charset="0"/>
                <a:cs typeface="Arial" pitchFamily="34" charset="0"/>
              </a:rPr>
              <a:t>هم الافراد العاملين في المؤسسة والنشاطات التي يقومون بها .</a:t>
            </a:r>
          </a:p>
          <a:p>
            <a:pPr marL="0" indent="0" algn="r" rtl="1">
              <a:buNone/>
            </a:pP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41824547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smtClean="0">
                <a:solidFill>
                  <a:srgbClr val="C00000"/>
                </a:solidFill>
                <a:effectLst>
                  <a:outerShdw blurRad="38100" dist="38100" dir="2700000" algn="tl">
                    <a:srgbClr val="000000">
                      <a:alpha val="43137"/>
                    </a:srgbClr>
                  </a:outerShdw>
                </a:effectLst>
              </a:rPr>
              <a:t>ثالثاً: </a:t>
            </a:r>
            <a:r>
              <a:rPr lang="ar-IQ" sz="2800" b="1" dirty="0">
                <a:solidFill>
                  <a:srgbClr val="C00000"/>
                </a:solidFill>
                <a:effectLst>
                  <a:outerShdw blurRad="38100" dist="38100" dir="2700000" algn="tl">
                    <a:srgbClr val="000000">
                      <a:alpha val="43137"/>
                    </a:srgbClr>
                  </a:outerShdw>
                </a:effectLst>
              </a:rPr>
              <a:t>نظرية الادارة كوظائف ومكونات </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Autofit/>
          </a:bodyPr>
          <a:lstStyle/>
          <a:p>
            <a:pPr marL="0" indent="0" algn="r" rtl="1">
              <a:buNone/>
            </a:pPr>
            <a:r>
              <a:rPr lang="ar-IQ" sz="2800" b="1" dirty="0">
                <a:latin typeface="Arial" pitchFamily="34" charset="0"/>
                <a:cs typeface="Arial" pitchFamily="34" charset="0"/>
              </a:rPr>
              <a:t>يُعد </a:t>
            </a:r>
            <a:r>
              <a:rPr lang="ar-IQ" sz="2800" b="1" dirty="0">
                <a:solidFill>
                  <a:srgbClr val="C00000"/>
                </a:solidFill>
                <a:latin typeface="Arial" pitchFamily="34" charset="0"/>
                <a:cs typeface="Arial" pitchFamily="34" charset="0"/>
              </a:rPr>
              <a:t>سيزر</a:t>
            </a:r>
            <a:r>
              <a:rPr lang="ar-IQ" sz="2800" b="1" dirty="0">
                <a:latin typeface="Arial" pitchFamily="34" charset="0"/>
                <a:cs typeface="Arial" pitchFamily="34" charset="0"/>
              </a:rPr>
              <a:t> من اوائل الذين درسوا الادارة التعليمية دراسة واسعة ونشر كتابه الذي حلل فيه العملية الادارية الى عدة وظائف رئيسية هي :</a:t>
            </a:r>
          </a:p>
          <a:p>
            <a:pPr marL="0" indent="0" algn="r" rtl="1">
              <a:buNone/>
            </a:pPr>
            <a:r>
              <a:rPr lang="ar-IQ" sz="2800" b="1" u="sng" dirty="0">
                <a:solidFill>
                  <a:srgbClr val="C00000"/>
                </a:solidFill>
                <a:effectLst>
                  <a:outerShdw blurRad="38100" dist="38100" dir="2700000" algn="tl">
                    <a:srgbClr val="000000">
                      <a:alpha val="43137"/>
                    </a:srgbClr>
                  </a:outerShdw>
                </a:effectLst>
                <a:latin typeface="Arial" pitchFamily="34" charset="0"/>
                <a:cs typeface="Arial" pitchFamily="34" charset="0"/>
              </a:rPr>
              <a:t>التخطيط</a:t>
            </a: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 ، </a:t>
            </a:r>
            <a:r>
              <a:rPr lang="ar-IQ" sz="2800" b="1" u="sng" dirty="0">
                <a:solidFill>
                  <a:srgbClr val="C00000"/>
                </a:solidFill>
                <a:effectLst>
                  <a:outerShdw blurRad="38100" dist="38100" dir="2700000" algn="tl">
                    <a:srgbClr val="000000">
                      <a:alpha val="43137"/>
                    </a:srgbClr>
                  </a:outerShdw>
                </a:effectLst>
                <a:latin typeface="Arial" pitchFamily="34" charset="0"/>
                <a:cs typeface="Arial" pitchFamily="34" charset="0"/>
              </a:rPr>
              <a:t>التنظيم</a:t>
            </a: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 ، </a:t>
            </a:r>
            <a:r>
              <a:rPr lang="ar-IQ" sz="2800" b="1" u="sng" dirty="0">
                <a:solidFill>
                  <a:srgbClr val="C00000"/>
                </a:solidFill>
                <a:effectLst>
                  <a:outerShdw blurRad="38100" dist="38100" dir="2700000" algn="tl">
                    <a:srgbClr val="000000">
                      <a:alpha val="43137"/>
                    </a:srgbClr>
                  </a:outerShdw>
                </a:effectLst>
                <a:latin typeface="Arial" pitchFamily="34" charset="0"/>
                <a:cs typeface="Arial" pitchFamily="34" charset="0"/>
              </a:rPr>
              <a:t>التوجيه</a:t>
            </a: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 ، </a:t>
            </a:r>
            <a:r>
              <a:rPr lang="ar-IQ" sz="2800" b="1" u="sng" dirty="0">
                <a:solidFill>
                  <a:srgbClr val="C00000"/>
                </a:solidFill>
                <a:effectLst>
                  <a:outerShdw blurRad="38100" dist="38100" dir="2700000" algn="tl">
                    <a:srgbClr val="000000">
                      <a:alpha val="43137"/>
                    </a:srgbClr>
                  </a:outerShdw>
                </a:effectLst>
                <a:latin typeface="Arial" pitchFamily="34" charset="0"/>
                <a:cs typeface="Arial" pitchFamily="34" charset="0"/>
              </a:rPr>
              <a:t>التنسيق</a:t>
            </a: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 ، </a:t>
            </a:r>
            <a:r>
              <a:rPr lang="ar-IQ" sz="2800" b="1" u="sng" dirty="0">
                <a:solidFill>
                  <a:srgbClr val="C00000"/>
                </a:solidFill>
                <a:effectLst>
                  <a:outerShdw blurRad="38100" dist="38100" dir="2700000" algn="tl">
                    <a:srgbClr val="000000">
                      <a:alpha val="43137"/>
                    </a:srgbClr>
                  </a:outerShdw>
                </a:effectLst>
                <a:latin typeface="Arial" pitchFamily="34" charset="0"/>
                <a:cs typeface="Arial" pitchFamily="34" charset="0"/>
              </a:rPr>
              <a:t>الرقابة</a:t>
            </a: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 ، الاساس </a:t>
            </a:r>
            <a:r>
              <a:rPr lang="ar-IQ" sz="2800" b="1" dirty="0">
                <a:latin typeface="Arial" pitchFamily="34" charset="0"/>
                <a:cs typeface="Arial" pitchFamily="34" charset="0"/>
              </a:rPr>
              <a:t>.</a:t>
            </a:r>
          </a:p>
          <a:p>
            <a:pPr marL="0" indent="0" algn="r" rtl="1">
              <a:buNone/>
            </a:pPr>
            <a:r>
              <a:rPr lang="ar-IQ" sz="2800" b="1" dirty="0">
                <a:latin typeface="Arial" pitchFamily="34" charset="0"/>
                <a:cs typeface="Arial" pitchFamily="34" charset="0"/>
              </a:rPr>
              <a:t>أما نظرية (</a:t>
            </a:r>
            <a:r>
              <a:rPr lang="ar-IQ" sz="2800" b="1" dirty="0" err="1">
                <a:solidFill>
                  <a:srgbClr val="C00000"/>
                </a:solidFill>
                <a:effectLst>
                  <a:outerShdw blurRad="38100" dist="38100" dir="2700000" algn="tl">
                    <a:srgbClr val="000000">
                      <a:alpha val="43137"/>
                    </a:srgbClr>
                  </a:outerShdw>
                </a:effectLst>
                <a:latin typeface="Arial" pitchFamily="34" charset="0"/>
                <a:cs typeface="Arial" pitchFamily="34" charset="0"/>
              </a:rPr>
              <a:t>هالبين</a:t>
            </a:r>
            <a:r>
              <a:rPr lang="ar-IQ" sz="2800" b="1" dirty="0">
                <a:latin typeface="Arial" pitchFamily="34" charset="0"/>
                <a:cs typeface="Arial" pitchFamily="34" charset="0"/>
              </a:rPr>
              <a:t>) فهي تذهب الى القول بأن الادارة سواء كانت في التربية او في الصناعة او الحكومة تضمن اربعة مكونات كحد ادنى وهي:</a:t>
            </a:r>
          </a:p>
          <a:p>
            <a:pPr marL="0" indent="0" algn="r" rtl="1">
              <a:buNone/>
            </a:pP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1- العمل</a:t>
            </a:r>
          </a:p>
          <a:p>
            <a:pPr marL="0" indent="0" algn="r" rtl="1">
              <a:buNone/>
            </a:pP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2- المنظمة الرسمية</a:t>
            </a:r>
          </a:p>
          <a:p>
            <a:pPr marL="0" indent="0" algn="r" rtl="1">
              <a:buNone/>
            </a:pP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3- مجموعة الافراد العاملين </a:t>
            </a:r>
          </a:p>
          <a:p>
            <a:pPr marL="0" indent="0" algn="r" rtl="1">
              <a:buNone/>
            </a:pP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4- القائد</a:t>
            </a:r>
          </a:p>
          <a:p>
            <a:pPr marL="0" indent="0" algn="r" rtl="1">
              <a:buNone/>
            </a:pP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32658503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50000"/>
            </a:schemeClr>
          </a:fgClr>
          <a:bgClr>
            <a:schemeClr val="accent2"/>
          </a:bgClr>
        </a:pattFill>
        <a:effectLst/>
      </p:bgPr>
    </p:bg>
    <p:spTree>
      <p:nvGrpSpPr>
        <p:cNvPr id="1" name=""/>
        <p:cNvGrpSpPr/>
        <p:nvPr/>
      </p:nvGrpSpPr>
      <p:grpSpPr>
        <a:xfrm>
          <a:off x="0" y="0"/>
          <a:ext cx="0" cy="0"/>
          <a:chOff x="0" y="0"/>
          <a:chExt cx="0" cy="0"/>
        </a:xfrm>
      </p:grpSpPr>
      <p:sp>
        <p:nvSpPr>
          <p:cNvPr id="2" name="مربع نص 1"/>
          <p:cNvSpPr txBox="1"/>
          <p:nvPr/>
        </p:nvSpPr>
        <p:spPr>
          <a:xfrm>
            <a:off x="152400" y="1965512"/>
            <a:ext cx="10820400" cy="2215991"/>
          </a:xfrm>
          <a:prstGeom prst="rect">
            <a:avLst/>
          </a:prstGeom>
          <a:noFill/>
        </p:spPr>
        <p:txBody>
          <a:bodyPr wrap="square" rtlCol="0">
            <a:spAutoFit/>
          </a:bodyPr>
          <a:lstStyle/>
          <a:p>
            <a:r>
              <a:rPr lang="ar-IQ" sz="13800" dirty="0" smtClean="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rPr>
              <a:t>المحاضرة الخامسة</a:t>
            </a:r>
            <a:endParaRPr lang="en-US" sz="13800" dirty="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1835982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smtClean="0">
                <a:solidFill>
                  <a:srgbClr val="C00000"/>
                </a:solidFill>
                <a:effectLst>
                  <a:outerShdw blurRad="38100" dist="38100" dir="2700000" algn="tl">
                    <a:srgbClr val="000000">
                      <a:alpha val="43137"/>
                    </a:srgbClr>
                  </a:outerShdw>
                </a:effectLst>
              </a:rPr>
              <a:t>الادارة المدرسية</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676400"/>
            <a:ext cx="8153400" cy="4495800"/>
          </a:xfrm>
        </p:spPr>
        <p:txBody>
          <a:bodyPr>
            <a:normAutofit fontScale="92500" lnSpcReduction="20000"/>
          </a:bodyPr>
          <a:lstStyle/>
          <a:p>
            <a:pPr marL="0" indent="0" algn="r" rtl="1">
              <a:buNone/>
            </a:pPr>
            <a:r>
              <a:rPr lang="ar-IQ" sz="3500" b="1" dirty="0">
                <a:latin typeface="Arial" pitchFamily="34" charset="0"/>
                <a:cs typeface="Arial" pitchFamily="34" charset="0"/>
              </a:rPr>
              <a:t>الادارة المدرسية تعني مجموعة النشاطات التي تنظمها هيئة المدرسة من أجل تهيئة الجو الصالح الذي تقوم به العملية التربوية </a:t>
            </a:r>
            <a:r>
              <a:rPr lang="ar-IQ" sz="3500" b="1" dirty="0" smtClean="0">
                <a:latin typeface="Arial" pitchFamily="34" charset="0"/>
                <a:cs typeface="Arial" pitchFamily="34" charset="0"/>
              </a:rPr>
              <a:t>.</a:t>
            </a:r>
            <a:br>
              <a:rPr lang="ar-IQ" sz="3500" b="1" dirty="0" smtClean="0">
                <a:latin typeface="Arial" pitchFamily="34" charset="0"/>
                <a:cs typeface="Arial" pitchFamily="34" charset="0"/>
              </a:rPr>
            </a:br>
            <a:endParaRPr lang="ar-IQ" sz="3500" b="1" dirty="0">
              <a:latin typeface="Arial" pitchFamily="34" charset="0"/>
              <a:cs typeface="Arial" pitchFamily="34" charset="0"/>
            </a:endParaRPr>
          </a:p>
          <a:p>
            <a:pPr marL="0" indent="0" algn="r" rtl="1">
              <a:buNone/>
            </a:pPr>
            <a:r>
              <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ان الادارة المدرسية تتكون من مجموعة من المكونات التي لابد منها لكل مؤسسة تتمثل في </a:t>
            </a:r>
            <a:r>
              <a:rPr lang="ar-IQ"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الاتي:</a:t>
            </a:r>
            <a:endParaRPr lang="ar-IQ"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0" indent="0" algn="r" rtl="1">
              <a:buNone/>
            </a:pPr>
            <a:r>
              <a:rPr lang="ar-IQ" sz="2800" b="1" dirty="0" smtClean="0">
                <a:latin typeface="Arial" pitchFamily="34" charset="0"/>
                <a:cs typeface="Arial" pitchFamily="34" charset="0"/>
              </a:rPr>
              <a:t>1- مجموعة </a:t>
            </a:r>
            <a:r>
              <a:rPr lang="ar-IQ" sz="2800" b="1" dirty="0">
                <a:latin typeface="Arial" pitchFamily="34" charset="0"/>
                <a:cs typeface="Arial" pitchFamily="34" charset="0"/>
              </a:rPr>
              <a:t>من الاهداف التي وُجدت المؤسسة من اجلها.</a:t>
            </a:r>
          </a:p>
          <a:p>
            <a:pPr marL="0" indent="0" algn="r" rtl="1">
              <a:buNone/>
            </a:pPr>
            <a:r>
              <a:rPr lang="ar-IQ" sz="2800" b="1" dirty="0" smtClean="0">
                <a:latin typeface="Arial" pitchFamily="34" charset="0"/>
                <a:cs typeface="Arial" pitchFamily="34" charset="0"/>
              </a:rPr>
              <a:t>2- مجموعة </a:t>
            </a:r>
            <a:r>
              <a:rPr lang="ar-IQ" sz="2800" b="1" dirty="0">
                <a:latin typeface="Arial" pitchFamily="34" charset="0"/>
                <a:cs typeface="Arial" pitchFamily="34" charset="0"/>
              </a:rPr>
              <a:t>من الاعمال والاجراءات والتصرفات يخطط لها.</a:t>
            </a:r>
          </a:p>
          <a:p>
            <a:pPr marL="0" indent="0" algn="r" rtl="1">
              <a:buNone/>
            </a:pPr>
            <a:r>
              <a:rPr lang="ar-IQ" sz="2800" b="1" dirty="0" smtClean="0">
                <a:latin typeface="Arial" pitchFamily="34" charset="0"/>
                <a:cs typeface="Arial" pitchFamily="34" charset="0"/>
              </a:rPr>
              <a:t>3- مجموعة </a:t>
            </a:r>
            <a:r>
              <a:rPr lang="ar-IQ" sz="2800" b="1" dirty="0">
                <a:latin typeface="Arial" pitchFamily="34" charset="0"/>
                <a:cs typeface="Arial" pitchFamily="34" charset="0"/>
              </a:rPr>
              <a:t>من المصادر والموارد المتاحة تدار بموجب قوانين </a:t>
            </a:r>
            <a:r>
              <a:rPr lang="ar-IQ" sz="2800" b="1" dirty="0" smtClean="0">
                <a:latin typeface="Arial" pitchFamily="34" charset="0"/>
                <a:cs typeface="Arial" pitchFamily="34" charset="0"/>
              </a:rPr>
              <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   وانظمة </a:t>
            </a:r>
            <a:r>
              <a:rPr lang="ar-IQ" sz="2800" b="1" dirty="0">
                <a:latin typeface="Arial" pitchFamily="34" charset="0"/>
                <a:cs typeface="Arial" pitchFamily="34" charset="0"/>
              </a:rPr>
              <a:t>.</a:t>
            </a:r>
          </a:p>
          <a:p>
            <a:pPr marL="0" indent="0" algn="r" rtl="1">
              <a:buNone/>
            </a:pPr>
            <a:r>
              <a:rPr lang="ar-IQ" sz="2800" b="1" dirty="0" smtClean="0">
                <a:latin typeface="Arial" pitchFamily="34" charset="0"/>
                <a:cs typeface="Arial" pitchFamily="34" charset="0"/>
              </a:rPr>
              <a:t>4- مجموعة </a:t>
            </a:r>
            <a:r>
              <a:rPr lang="ar-IQ" sz="2800" b="1" dirty="0">
                <a:latin typeface="Arial" pitchFamily="34" charset="0"/>
                <a:cs typeface="Arial" pitchFamily="34" charset="0"/>
              </a:rPr>
              <a:t>من اشخاص تشكل الهيئة الادارية يرأسها المدير. </a:t>
            </a:r>
          </a:p>
          <a:p>
            <a:pPr marL="0" indent="0" algn="r" rtl="1">
              <a:buNone/>
            </a:pP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38558503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smtClean="0">
                <a:solidFill>
                  <a:srgbClr val="C00000"/>
                </a:solidFill>
                <a:effectLst>
                  <a:outerShdw blurRad="38100" dist="38100" dir="2700000" algn="tl">
                    <a:srgbClr val="000000">
                      <a:alpha val="43137"/>
                    </a:srgbClr>
                  </a:outerShdw>
                </a:effectLst>
              </a:rPr>
              <a:t>مهمات مدير المدرسة</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2133600"/>
            <a:ext cx="8153400" cy="4495800"/>
          </a:xfrm>
        </p:spPr>
        <p:txBody>
          <a:bodyPr>
            <a:normAutofit fontScale="92500"/>
          </a:bodyPr>
          <a:lstStyle/>
          <a:p>
            <a:pPr marL="457200" indent="-457200" algn="r" rtl="1">
              <a:buFont typeface="+mj-lt"/>
              <a:buAutoNum type="arabicParenR"/>
            </a:pPr>
            <a:r>
              <a:rPr lang="ar-IQ" sz="2400" b="1" dirty="0">
                <a:latin typeface="Arial" pitchFamily="34" charset="0"/>
                <a:cs typeface="Arial" pitchFamily="34" charset="0"/>
              </a:rPr>
              <a:t>توزيع المسؤوليات على العاملين وتأليف اللجان المدرسية. </a:t>
            </a:r>
          </a:p>
          <a:p>
            <a:pPr marL="457200" indent="-457200" algn="r" rtl="1">
              <a:buFont typeface="+mj-lt"/>
              <a:buAutoNum type="arabicParenR"/>
            </a:pPr>
            <a:r>
              <a:rPr lang="ar-IQ" sz="2400" b="1" dirty="0">
                <a:latin typeface="Arial" pitchFamily="34" charset="0"/>
                <a:cs typeface="Arial" pitchFamily="34" charset="0"/>
              </a:rPr>
              <a:t>الاشراف على سير التدريسيات ومتابعة انتظام العمل المدرسي.</a:t>
            </a:r>
          </a:p>
          <a:p>
            <a:pPr marL="457200" indent="-457200" algn="r" rtl="1">
              <a:buFont typeface="+mj-lt"/>
              <a:buAutoNum type="arabicParenR"/>
            </a:pPr>
            <a:r>
              <a:rPr lang="ar-IQ" sz="2400" b="1" dirty="0">
                <a:latin typeface="Arial" pitchFamily="34" charset="0"/>
                <a:cs typeface="Arial" pitchFamily="34" charset="0"/>
              </a:rPr>
              <a:t>اعداد الجدول وتوزيع الدروس .</a:t>
            </a:r>
          </a:p>
          <a:p>
            <a:pPr marL="457200" indent="-457200" algn="r" rtl="1">
              <a:buFont typeface="+mj-lt"/>
              <a:buAutoNum type="arabicParenR"/>
            </a:pPr>
            <a:r>
              <a:rPr lang="ar-IQ" sz="2400" b="1" dirty="0">
                <a:latin typeface="Arial" pitchFamily="34" charset="0"/>
                <a:cs typeface="Arial" pitchFamily="34" charset="0"/>
              </a:rPr>
              <a:t>تنظيم السجلات المدرسية ومسكها والاشراف الدقيق عليها.</a:t>
            </a:r>
          </a:p>
          <a:p>
            <a:pPr marL="457200" indent="-457200" algn="r" rtl="1">
              <a:buFont typeface="+mj-lt"/>
              <a:buAutoNum type="arabicParenR"/>
            </a:pPr>
            <a:r>
              <a:rPr lang="ar-IQ" sz="2400" b="1" dirty="0">
                <a:latin typeface="Arial" pitchFamily="34" charset="0"/>
                <a:cs typeface="Arial" pitchFamily="34" charset="0"/>
              </a:rPr>
              <a:t>طلب التجهيزات والكتب والوسائل التعليمية والاشراف عليها.</a:t>
            </a:r>
          </a:p>
          <a:p>
            <a:pPr marL="457200" indent="-457200" algn="r" rtl="1">
              <a:buFont typeface="+mj-lt"/>
              <a:buAutoNum type="arabicParenR"/>
            </a:pPr>
            <a:r>
              <a:rPr lang="ar-IQ" sz="2400" b="1" dirty="0">
                <a:latin typeface="Arial" pitchFamily="34" charset="0"/>
                <a:cs typeface="Arial" pitchFamily="34" charset="0"/>
              </a:rPr>
              <a:t>تنفيذ الخطط الموضوعة من المديرية العامة للتربية.</a:t>
            </a:r>
          </a:p>
          <a:p>
            <a:pPr marL="457200" indent="-457200" algn="r" rtl="1">
              <a:buFont typeface="+mj-lt"/>
              <a:buAutoNum type="arabicParenR"/>
            </a:pPr>
            <a:r>
              <a:rPr lang="ar-IQ" sz="2400" b="1" dirty="0">
                <a:latin typeface="Arial" pitchFamily="34" charset="0"/>
                <a:cs typeface="Arial" pitchFamily="34" charset="0"/>
              </a:rPr>
              <a:t>الالتزام بمتطلبات البريد المدرسي لتلقي وارسال ما </a:t>
            </a:r>
            <a:r>
              <a:rPr lang="ar-IQ" sz="2400" b="1" dirty="0" err="1">
                <a:latin typeface="Arial" pitchFamily="34" charset="0"/>
                <a:cs typeface="Arial" pitchFamily="34" charset="0"/>
              </a:rPr>
              <a:t>تتطلبه</a:t>
            </a:r>
            <a:r>
              <a:rPr lang="ar-IQ" sz="2400" b="1" dirty="0">
                <a:latin typeface="Arial" pitchFamily="34" charset="0"/>
                <a:cs typeface="Arial" pitchFamily="34" charset="0"/>
              </a:rPr>
              <a:t> اجراءات الادارة المختلفة.</a:t>
            </a:r>
          </a:p>
          <a:p>
            <a:pPr marL="457200" indent="-457200" algn="r" rtl="1">
              <a:buFont typeface="+mj-lt"/>
              <a:buAutoNum type="arabicParenR"/>
            </a:pPr>
            <a:r>
              <a:rPr lang="ar-IQ" sz="2400" b="1" dirty="0">
                <a:latin typeface="Arial" pitchFamily="34" charset="0"/>
                <a:cs typeface="Arial" pitchFamily="34" charset="0"/>
              </a:rPr>
              <a:t> عقد الاجتماعات المدرسية اللازمة لتسيير العملية التربوية واتخاذ القرارات اللازمة.</a:t>
            </a:r>
          </a:p>
          <a:p>
            <a:pPr marL="457200" indent="-457200" algn="r" rtl="1">
              <a:buFont typeface="+mj-lt"/>
              <a:buAutoNum type="arabicParenR"/>
            </a:pPr>
            <a:r>
              <a:rPr lang="ar-IQ" sz="2400" b="1" dirty="0">
                <a:latin typeface="Arial" pitchFamily="34" charset="0"/>
                <a:cs typeface="Arial" pitchFamily="34" charset="0"/>
              </a:rPr>
              <a:t>الاهتمام بالانضباط والنظام المدرسي واشاعة المناخ الديمقراطي والعمل التعاوني القائم على الاحترام والثقة وتحمل المسؤولية </a:t>
            </a:r>
            <a:r>
              <a:rPr lang="ar-IQ" sz="2400" b="1" dirty="0" smtClean="0">
                <a:latin typeface="Arial" pitchFamily="34" charset="0"/>
                <a:cs typeface="Arial" pitchFamily="34" charset="0"/>
              </a:rPr>
              <a:t>.</a:t>
            </a:r>
            <a:endParaRPr lang="ar-IQ" sz="2400" b="1" dirty="0">
              <a:latin typeface="Arial" pitchFamily="34" charset="0"/>
              <a:cs typeface="Arial" pitchFamily="34" charset="0"/>
            </a:endParaRPr>
          </a:p>
        </p:txBody>
      </p:sp>
      <p:sp>
        <p:nvSpPr>
          <p:cNvPr id="4" name="مربع نص 3"/>
          <p:cNvSpPr txBox="1"/>
          <p:nvPr/>
        </p:nvSpPr>
        <p:spPr>
          <a:xfrm>
            <a:off x="5181600" y="1524000"/>
            <a:ext cx="3657600" cy="584775"/>
          </a:xfrm>
          <a:prstGeom prst="rect">
            <a:avLst/>
          </a:prstGeom>
          <a:noFill/>
        </p:spPr>
        <p:txBody>
          <a:bodyPr wrap="square" rtlCol="0">
            <a:spAutoFit/>
          </a:bodyPr>
          <a:lstStyle/>
          <a:p>
            <a:pPr algn="r" rtl="1"/>
            <a:r>
              <a:rPr lang="ar-IQ"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اولاً: المهمات الادارية</a:t>
            </a:r>
            <a:endParaRPr lang="en-US" sz="32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419805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200" b="1" dirty="0">
                <a:solidFill>
                  <a:srgbClr val="C00000"/>
                </a:solidFill>
                <a:effectLst>
                  <a:outerShdw blurRad="38100" dist="38100" dir="2700000" algn="tl">
                    <a:srgbClr val="000000">
                      <a:alpha val="43137"/>
                    </a:srgbClr>
                  </a:outerShdw>
                </a:effectLst>
              </a:rPr>
              <a:t>مفهوم الإدارة</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a:bodyPr>
          <a:lstStyle/>
          <a:p>
            <a:pPr marL="0" indent="0" algn="r">
              <a:buNone/>
            </a:pPr>
            <a:r>
              <a:rPr lang="en-US" sz="3200" b="1" dirty="0">
                <a:latin typeface="Arial" pitchFamily="34" charset="0"/>
                <a:cs typeface="Arial" pitchFamily="34" charset="0"/>
              </a:rPr>
              <a:t>(Administration)</a:t>
            </a:r>
            <a:r>
              <a:rPr lang="ar-IQ" sz="3600" b="1" dirty="0">
                <a:latin typeface="Arial" pitchFamily="34" charset="0"/>
                <a:cs typeface="Arial" pitchFamily="34" charset="0"/>
              </a:rPr>
              <a:t>أن الاصل اللاتيني لكلمة الادارة</a:t>
            </a:r>
            <a:br>
              <a:rPr lang="ar-IQ" sz="3600" b="1" dirty="0">
                <a:latin typeface="Arial" pitchFamily="34" charset="0"/>
                <a:cs typeface="Arial" pitchFamily="34" charset="0"/>
              </a:rPr>
            </a:br>
            <a:r>
              <a:rPr lang="ar-IQ" sz="3600" b="1" dirty="0">
                <a:latin typeface="Arial" pitchFamily="34" charset="0"/>
                <a:cs typeface="Arial" pitchFamily="34" charset="0"/>
              </a:rPr>
              <a:t>وهي تعني (الخدمة), فالإدارة تقوم على </a:t>
            </a:r>
            <a:r>
              <a:rPr lang="ar-IQ" sz="3600" b="1" dirty="0" smtClean="0">
                <a:latin typeface="Arial" pitchFamily="34" charset="0"/>
                <a:cs typeface="Arial" pitchFamily="34" charset="0"/>
              </a:rPr>
              <a:t>خدمة الاخرين.</a:t>
            </a:r>
            <a:endParaRPr lang="ar-IQ" sz="3600" b="1" dirty="0">
              <a:latin typeface="Arial" pitchFamily="34" charset="0"/>
              <a:cs typeface="Arial" pitchFamily="34" charset="0"/>
            </a:endParaRPr>
          </a:p>
        </p:txBody>
      </p:sp>
    </p:spTree>
    <p:extLst>
      <p:ext uri="{BB962C8B-B14F-4D97-AF65-F5344CB8AC3E}">
        <p14:creationId xmlns:p14="http://schemas.microsoft.com/office/powerpoint/2010/main" val="3223515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ثانياً: </a:t>
            </a:r>
            <a:r>
              <a:rPr lang="ar-IQ" sz="3200" b="1" dirty="0">
                <a:solidFill>
                  <a:srgbClr val="C00000"/>
                </a:solidFill>
                <a:effectLst>
                  <a:outerShdw blurRad="38100" dist="38100" dir="2700000" algn="tl">
                    <a:srgbClr val="000000">
                      <a:alpha val="43137"/>
                    </a:srgbClr>
                  </a:outerShdw>
                </a:effectLst>
                <a:latin typeface="Arial" pitchFamily="34" charset="0"/>
                <a:cs typeface="Arial" pitchFamily="34" charset="0"/>
              </a:rPr>
              <a:t>المهمات الفنية وتتضمن </a:t>
            </a:r>
            <a:endParaRPr lang="en-US" sz="32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عنصر نائب للمحتوى 2"/>
          <p:cNvSpPr>
            <a:spLocks noGrp="1"/>
          </p:cNvSpPr>
          <p:nvPr>
            <p:ph sz="quarter" idx="1"/>
          </p:nvPr>
        </p:nvSpPr>
        <p:spPr/>
        <p:txBody>
          <a:bodyPr>
            <a:normAutofit/>
          </a:bodyPr>
          <a:lstStyle/>
          <a:p>
            <a:pPr marL="514350" indent="-514350" algn="r" rtl="1">
              <a:buFont typeface="+mj-lt"/>
              <a:buAutoNum type="arabicParenR"/>
            </a:pPr>
            <a:r>
              <a:rPr lang="ar-IQ" sz="3200" b="1" dirty="0">
                <a:latin typeface="Arial" pitchFamily="34" charset="0"/>
                <a:cs typeface="Arial" pitchFamily="34" charset="0"/>
              </a:rPr>
              <a:t>دراسة المناهج المدرسية والاسهام بتطويرها</a:t>
            </a:r>
          </a:p>
          <a:p>
            <a:pPr marL="514350" indent="-514350" algn="r" rtl="1">
              <a:buFont typeface="+mj-lt"/>
              <a:buAutoNum type="arabicParenR"/>
            </a:pPr>
            <a:r>
              <a:rPr lang="ar-IQ" sz="3200" b="1" dirty="0">
                <a:latin typeface="Arial" pitchFamily="34" charset="0"/>
                <a:cs typeface="Arial" pitchFamily="34" charset="0"/>
              </a:rPr>
              <a:t>الاهتمام بطرائق التدريس</a:t>
            </a:r>
          </a:p>
          <a:p>
            <a:pPr marL="514350" indent="-514350" algn="r" rtl="1">
              <a:buFont typeface="+mj-lt"/>
              <a:buAutoNum type="arabicParenR"/>
            </a:pPr>
            <a:r>
              <a:rPr lang="ar-IQ" sz="3200" b="1" dirty="0">
                <a:latin typeface="Arial" pitchFamily="34" charset="0"/>
                <a:cs typeface="Arial" pitchFamily="34" charset="0"/>
              </a:rPr>
              <a:t>الاهتمام بتقويم كل من المعلمين والمدرسين</a:t>
            </a:r>
          </a:p>
          <a:p>
            <a:pPr marL="514350" indent="-514350" algn="r" rtl="1">
              <a:buFont typeface="+mj-lt"/>
              <a:buAutoNum type="arabicParenR"/>
            </a:pPr>
            <a:r>
              <a:rPr lang="ar-IQ" sz="3200" b="1" dirty="0">
                <a:latin typeface="Arial" pitchFamily="34" charset="0"/>
                <a:cs typeface="Arial" pitchFamily="34" charset="0"/>
              </a:rPr>
              <a:t>تطوير الانشطة المدرسية داخل وخارج العراق</a:t>
            </a:r>
          </a:p>
          <a:p>
            <a:pPr marL="514350" indent="-514350" algn="r" rtl="1">
              <a:buFont typeface="+mj-lt"/>
              <a:buAutoNum type="arabicParenR"/>
            </a:pPr>
            <a:r>
              <a:rPr lang="ar-IQ" sz="3200" b="1" dirty="0">
                <a:latin typeface="Arial" pitchFamily="34" charset="0"/>
                <a:cs typeface="Arial" pitchFamily="34" charset="0"/>
              </a:rPr>
              <a:t>الاهتمام بالإرشاد التربوي </a:t>
            </a:r>
            <a:r>
              <a:rPr lang="ar-IQ" sz="3200" b="1" dirty="0" smtClean="0">
                <a:latin typeface="Arial" pitchFamily="34" charset="0"/>
                <a:cs typeface="Arial" pitchFamily="34" charset="0"/>
              </a:rPr>
              <a:t>للطلبة</a:t>
            </a:r>
            <a:endParaRPr lang="ar-IQ" sz="3200" b="1" dirty="0">
              <a:latin typeface="Arial" pitchFamily="34" charset="0"/>
              <a:cs typeface="Arial" pitchFamily="34" charset="0"/>
            </a:endParaRPr>
          </a:p>
        </p:txBody>
      </p:sp>
    </p:spTree>
    <p:extLst>
      <p:ext uri="{BB962C8B-B14F-4D97-AF65-F5344CB8AC3E}">
        <p14:creationId xmlns:p14="http://schemas.microsoft.com/office/powerpoint/2010/main" val="387106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مواصفات المدير الناجح</a:t>
            </a:r>
            <a:endParaRPr lang="en-US" sz="32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عنصر نائب للمحتوى 2"/>
          <p:cNvSpPr>
            <a:spLocks noGrp="1"/>
          </p:cNvSpPr>
          <p:nvPr>
            <p:ph sz="quarter" idx="1"/>
          </p:nvPr>
        </p:nvSpPr>
        <p:spPr>
          <a:xfrm>
            <a:off x="609600" y="1676400"/>
            <a:ext cx="8153400" cy="4495800"/>
          </a:xfrm>
        </p:spPr>
        <p:txBody>
          <a:bodyPr>
            <a:normAutofit fontScale="92500" lnSpcReduction="20000"/>
          </a:bodyPr>
          <a:lstStyle/>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ان يكون ملماً بأهداف عمله كمدير للمدرسة</a:t>
            </a:r>
          </a:p>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يتمتع بشخصية مقبولة من قبل اعضاء هيئة التدريس</a:t>
            </a:r>
          </a:p>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ان تكون علاقته مع الجميع بروح ديمقراطية</a:t>
            </a:r>
          </a:p>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يعتمد التخطيط والبرمجة العلمية في عمله</a:t>
            </a:r>
          </a:p>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يشارك بمسؤولية في اتخاذ القرارات</a:t>
            </a:r>
          </a:p>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اي يكون عادلاً مبتعداً عن التحيز الشخصي وعادلاً مع زملاءه صبوراً </a:t>
            </a:r>
          </a:p>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لديه القدرة على التكيف للظروف الصعبة ومعالجتها</a:t>
            </a:r>
          </a:p>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يتصف بالمرونة والحلم ويبتعد عن العصبية </a:t>
            </a:r>
          </a:p>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ان يكون مثقف يؤمن بالتطور ويبتعد عن الانفعال</a:t>
            </a:r>
          </a:p>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يلم بكافة المفاهيم والامور التي تخص الادارة المدرسية </a:t>
            </a:r>
          </a:p>
          <a:p>
            <a:pPr marL="514350" indent="-514350" algn="r" rtl="1">
              <a:buFont typeface="+mj-lt"/>
              <a:buAutoNum type="arabicParenR"/>
            </a:pPr>
            <a:r>
              <a:rPr lang="ar-IQ" sz="2400" b="1" dirty="0">
                <a:effectLst>
                  <a:outerShdw blurRad="38100" dist="38100" dir="2700000" algn="tl">
                    <a:srgbClr val="000000">
                      <a:alpha val="43137"/>
                    </a:srgbClr>
                  </a:outerShdw>
                </a:effectLst>
                <a:latin typeface="Arial" pitchFamily="34" charset="0"/>
                <a:cs typeface="Arial" pitchFamily="34" charset="0"/>
              </a:rPr>
              <a:t>ان يكون ذو ثقافة عامة جيدة وله القدرة على الكلام والحديث ويتمتع بطول معتدل ، وسمات مقبولة من حيث اللياقة البدنية والهندام </a:t>
            </a:r>
          </a:p>
          <a:p>
            <a:pPr marL="514350" indent="-514350" algn="r" rtl="1">
              <a:buFont typeface="+mj-lt"/>
              <a:buAutoNum type="arabicParenR"/>
            </a:pP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321719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6" end="6"/>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7" end="7"/>
                                            </p:txEl>
                                          </p:spTgt>
                                        </p:tgtEl>
                                      </p:cBhvr>
                                    </p:animEffect>
                                  </p:childTnLst>
                                </p:cTn>
                              </p:par>
                              <p:par>
                                <p:cTn id="53" presetID="31" presetClass="entr" presetSubtype="0"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par>
                                <p:cTn id="59" presetID="31" presetClass="entr" presetSubtype="0" fill="hold"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9" end="9"/>
                                            </p:txEl>
                                          </p:spTgt>
                                        </p:tgtEl>
                                      </p:cBhvr>
                                    </p:animEffect>
                                  </p:childTnLst>
                                </p:cTn>
                              </p:par>
                              <p:par>
                                <p:cTn id="65" presetID="31" presetClass="entr" presetSubtype="0" fill="hold"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p:cTn id="6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6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7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50000"/>
            </a:schemeClr>
          </a:fgClr>
          <a:bgClr>
            <a:schemeClr val="accent2"/>
          </a:bgClr>
        </a:pattFill>
        <a:effectLst/>
      </p:bgPr>
    </p:bg>
    <p:spTree>
      <p:nvGrpSpPr>
        <p:cNvPr id="1" name=""/>
        <p:cNvGrpSpPr/>
        <p:nvPr/>
      </p:nvGrpSpPr>
      <p:grpSpPr>
        <a:xfrm>
          <a:off x="0" y="0"/>
          <a:ext cx="0" cy="0"/>
          <a:chOff x="0" y="0"/>
          <a:chExt cx="0" cy="0"/>
        </a:xfrm>
      </p:grpSpPr>
      <p:sp>
        <p:nvSpPr>
          <p:cNvPr id="2" name="مربع نص 1"/>
          <p:cNvSpPr txBox="1"/>
          <p:nvPr/>
        </p:nvSpPr>
        <p:spPr>
          <a:xfrm>
            <a:off x="-83820" y="2000476"/>
            <a:ext cx="10820400" cy="2215991"/>
          </a:xfrm>
          <a:prstGeom prst="rect">
            <a:avLst/>
          </a:prstGeom>
          <a:noFill/>
        </p:spPr>
        <p:txBody>
          <a:bodyPr wrap="square" rtlCol="0">
            <a:spAutoFit/>
          </a:bodyPr>
          <a:lstStyle/>
          <a:p>
            <a:r>
              <a:rPr lang="ar-IQ" sz="13800" dirty="0" smtClean="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rPr>
              <a:t>المحاضرة السادسة</a:t>
            </a:r>
            <a:endParaRPr lang="en-US" sz="13800" dirty="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7629215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a:solidFill>
                  <a:srgbClr val="C00000"/>
                </a:solidFill>
                <a:effectLst>
                  <a:outerShdw blurRad="38100" dist="38100" dir="2700000" algn="tl">
                    <a:srgbClr val="000000">
                      <a:alpha val="43137"/>
                    </a:srgbClr>
                  </a:outerShdw>
                </a:effectLst>
              </a:rPr>
              <a:t>الادارة المدرسية والعلاقات العامة</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676400"/>
            <a:ext cx="8153400" cy="4495800"/>
          </a:xfrm>
        </p:spPr>
        <p:txBody>
          <a:bodyPr>
            <a:normAutofit/>
          </a:bodyPr>
          <a:lstStyle/>
          <a:p>
            <a:pPr marL="0" indent="0" algn="r" rtl="1">
              <a:buNone/>
            </a:pPr>
            <a:r>
              <a:rPr lang="ar-IQ" sz="3200" b="1" dirty="0">
                <a:solidFill>
                  <a:srgbClr val="C00000"/>
                </a:solidFill>
                <a:latin typeface="Arial" pitchFamily="34" charset="0"/>
                <a:cs typeface="Arial" pitchFamily="34" charset="0"/>
              </a:rPr>
              <a:t>العناصر الاساسية التي ينبغي على الادارة المدرسية اقامة علاقات عامة معها</a:t>
            </a:r>
          </a:p>
          <a:p>
            <a:pPr marL="0" indent="0" algn="r" rtl="1">
              <a:buNone/>
            </a:pPr>
            <a:r>
              <a:rPr lang="ar-IQ" sz="3200" b="1" dirty="0">
                <a:latin typeface="Arial" pitchFamily="34" charset="0"/>
                <a:cs typeface="Arial" pitchFamily="34" charset="0"/>
              </a:rPr>
              <a:t>1- علاقة الادارة بالمديرية العامة للتربية</a:t>
            </a:r>
          </a:p>
          <a:p>
            <a:pPr marL="0" indent="0" algn="r" rtl="1">
              <a:buNone/>
            </a:pPr>
            <a:r>
              <a:rPr lang="ar-IQ" sz="3200" b="1" dirty="0">
                <a:latin typeface="Arial" pitchFamily="34" charset="0"/>
                <a:cs typeface="Arial" pitchFamily="34" charset="0"/>
              </a:rPr>
              <a:t>2-  علاقة ادارة المدرسة بالهيئة التعليمية </a:t>
            </a:r>
          </a:p>
          <a:p>
            <a:pPr marL="0" indent="0" algn="r" rtl="1">
              <a:buNone/>
            </a:pPr>
            <a:r>
              <a:rPr lang="ar-IQ" sz="3200" b="1" dirty="0">
                <a:latin typeface="Arial" pitchFamily="34" charset="0"/>
                <a:cs typeface="Arial" pitchFamily="34" charset="0"/>
              </a:rPr>
              <a:t>3- علاقة ادارة المدرسة بأولياء امور التلاميذ</a:t>
            </a:r>
          </a:p>
          <a:p>
            <a:pPr marL="0" indent="0" algn="r" rtl="1">
              <a:buNone/>
            </a:pPr>
            <a:r>
              <a:rPr lang="ar-IQ" sz="3200" b="1" dirty="0">
                <a:latin typeface="Arial" pitchFamily="34" charset="0"/>
                <a:cs typeface="Arial" pitchFamily="34" charset="0"/>
              </a:rPr>
              <a:t>4- علاقة ادارة المدرسة بالتلاميذ</a:t>
            </a:r>
          </a:p>
          <a:p>
            <a:pPr marL="0" indent="0" algn="r" rtl="1">
              <a:buNone/>
            </a:pP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11333524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a:solidFill>
                  <a:srgbClr val="C00000"/>
                </a:solidFill>
                <a:effectLst>
                  <a:outerShdw blurRad="38100" dist="38100" dir="2700000" algn="tl">
                    <a:srgbClr val="000000">
                      <a:alpha val="43137"/>
                    </a:srgbClr>
                  </a:outerShdw>
                </a:effectLst>
              </a:rPr>
              <a:t>اهداف مجالس الاباء </a:t>
            </a:r>
            <a:r>
              <a:rPr lang="ar-IQ" sz="3200" b="1" dirty="0" smtClean="0">
                <a:solidFill>
                  <a:srgbClr val="C00000"/>
                </a:solidFill>
                <a:effectLst>
                  <a:outerShdw blurRad="38100" dist="38100" dir="2700000" algn="tl">
                    <a:srgbClr val="000000">
                      <a:alpha val="43137"/>
                    </a:srgbClr>
                  </a:outerShdw>
                </a:effectLst>
              </a:rPr>
              <a:t>والمعلمين:</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752600"/>
            <a:ext cx="8153400" cy="4495800"/>
          </a:xfrm>
        </p:spPr>
        <p:txBody>
          <a:bodyPr>
            <a:normAutofit/>
          </a:bodyPr>
          <a:lstStyle/>
          <a:p>
            <a:pPr marL="514350" indent="-514350" algn="r" rtl="1">
              <a:buFont typeface="+mj-lt"/>
              <a:buAutoNum type="arabicParenR"/>
            </a:pPr>
            <a:r>
              <a:rPr lang="ar-IQ" sz="3200" b="1" dirty="0">
                <a:latin typeface="Arial" pitchFamily="34" charset="0"/>
                <a:cs typeface="Arial" pitchFamily="34" charset="0"/>
              </a:rPr>
              <a:t>التلاحم والتفاعل بين البيت والمدرسة</a:t>
            </a:r>
          </a:p>
          <a:p>
            <a:pPr marL="514350" indent="-514350" algn="r" rtl="1">
              <a:buFont typeface="+mj-lt"/>
              <a:buAutoNum type="arabicParenR"/>
            </a:pPr>
            <a:r>
              <a:rPr lang="ar-IQ" sz="3200" b="1" dirty="0">
                <a:latin typeface="Arial" pitchFamily="34" charset="0"/>
                <a:cs typeface="Arial" pitchFamily="34" charset="0"/>
              </a:rPr>
              <a:t>تنمية العلاقات بين المدرسة والبيئة المحلية التي تحيط بها</a:t>
            </a:r>
          </a:p>
          <a:p>
            <a:pPr marL="514350" indent="-514350" algn="r" rtl="1">
              <a:buFont typeface="+mj-lt"/>
              <a:buAutoNum type="arabicParenR"/>
            </a:pPr>
            <a:r>
              <a:rPr lang="ar-IQ" sz="3200" b="1" dirty="0">
                <a:latin typeface="Arial" pitchFamily="34" charset="0"/>
                <a:cs typeface="Arial" pitchFamily="34" charset="0"/>
              </a:rPr>
              <a:t>مجال خصب في بث الوعي الاجتماعي والثقافي</a:t>
            </a:r>
          </a:p>
          <a:p>
            <a:pPr marL="514350" indent="-514350" algn="r" rtl="1">
              <a:buFont typeface="+mj-lt"/>
              <a:buAutoNum type="arabicParenR"/>
            </a:pPr>
            <a:r>
              <a:rPr lang="ar-IQ" sz="3200" b="1" dirty="0">
                <a:latin typeface="Arial" pitchFamily="34" charset="0"/>
                <a:cs typeface="Arial" pitchFamily="34" charset="0"/>
              </a:rPr>
              <a:t>تذليل معوقات العملية التربوية وتسييرها</a:t>
            </a:r>
          </a:p>
          <a:p>
            <a:pPr marL="514350" indent="-514350" algn="r" rtl="1">
              <a:buFont typeface="+mj-lt"/>
              <a:buAutoNum type="arabicParenR"/>
            </a:pP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230208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a:solidFill>
                  <a:srgbClr val="C00000"/>
                </a:solidFill>
                <a:effectLst>
                  <a:outerShdw blurRad="38100" dist="38100" dir="2700000" algn="tl">
                    <a:srgbClr val="000000">
                      <a:alpha val="43137"/>
                    </a:srgbClr>
                  </a:outerShdw>
                </a:effectLst>
              </a:rPr>
              <a:t>الانضباط والنظام المدرسي</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Autofit/>
          </a:bodyPr>
          <a:lstStyle/>
          <a:p>
            <a:pPr marL="0" indent="0" algn="r" rtl="1">
              <a:buNone/>
            </a:pPr>
            <a:r>
              <a:rPr lang="ar-IQ" sz="2400" b="1" dirty="0">
                <a:latin typeface="Arial" pitchFamily="34" charset="0"/>
                <a:cs typeface="Arial" pitchFamily="34" charset="0"/>
              </a:rPr>
              <a:t>تعني كلمة </a:t>
            </a:r>
            <a:r>
              <a:rPr lang="ar-IQ" sz="2400" b="1" dirty="0">
                <a:solidFill>
                  <a:srgbClr val="C00000"/>
                </a:solidFill>
                <a:latin typeface="Arial" pitchFamily="34" charset="0"/>
                <a:cs typeface="Arial" pitchFamily="34" charset="0"/>
              </a:rPr>
              <a:t>الانضباط</a:t>
            </a:r>
            <a:r>
              <a:rPr lang="ar-IQ" sz="2400" b="1" dirty="0">
                <a:latin typeface="Arial" pitchFamily="34" charset="0"/>
                <a:cs typeface="Arial" pitchFamily="34" charset="0"/>
              </a:rPr>
              <a:t> : تعويد التلميذ على العمل المنتظم الذي يعدل من سلوكه لكي يسير في المسار الصحيح وذلك </a:t>
            </a:r>
            <a:r>
              <a:rPr lang="ar-IQ" sz="2400" b="1" dirty="0" smtClean="0">
                <a:latin typeface="Arial" pitchFamily="34" charset="0"/>
                <a:cs typeface="Arial" pitchFamily="34" charset="0"/>
              </a:rPr>
              <a:t>بالتزامه </a:t>
            </a:r>
            <a:r>
              <a:rPr lang="ar-IQ" sz="2400" b="1" dirty="0">
                <a:latin typeface="Arial" pitchFamily="34" charset="0"/>
                <a:cs typeface="Arial" pitchFamily="34" charset="0"/>
              </a:rPr>
              <a:t>بالقوانين والانظمة والتعليمات الذي ينجم عنها الاصلاح </a:t>
            </a:r>
            <a:r>
              <a:rPr lang="ar-IQ" sz="2400" b="1" u="sng" dirty="0">
                <a:latin typeface="Arial" pitchFamily="34" charset="0"/>
                <a:cs typeface="Arial" pitchFamily="34" charset="0"/>
              </a:rPr>
              <a:t>ويمكن تقسيم الانضباط المدرسي الى اربعة </a:t>
            </a:r>
            <a:r>
              <a:rPr lang="ar-IQ" sz="2400" b="1" u="sng" dirty="0" smtClean="0">
                <a:latin typeface="Arial" pitchFamily="34" charset="0"/>
                <a:cs typeface="Arial" pitchFamily="34" charset="0"/>
              </a:rPr>
              <a:t>انواع</a:t>
            </a:r>
            <a:r>
              <a:rPr lang="ar-IQ" sz="2400" b="1" dirty="0" smtClean="0">
                <a:latin typeface="Arial" pitchFamily="34" charset="0"/>
                <a:cs typeface="Arial" pitchFamily="34" charset="0"/>
              </a:rPr>
              <a:t>:</a:t>
            </a: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endParaRPr lang="ar-IQ" sz="2400" b="1" dirty="0">
              <a:latin typeface="Arial" pitchFamily="34" charset="0"/>
              <a:cs typeface="Arial" pitchFamily="34" charset="0"/>
            </a:endParaRPr>
          </a:p>
          <a:p>
            <a:pPr marL="0" indent="0" algn="r" rtl="1">
              <a:buNone/>
            </a:pPr>
            <a:r>
              <a:rPr lang="ar-IQ" sz="2400" b="1" dirty="0">
                <a:solidFill>
                  <a:srgbClr val="C00000"/>
                </a:solidFill>
                <a:latin typeface="Arial" pitchFamily="34" charset="0"/>
                <a:cs typeface="Arial" pitchFamily="34" charset="0"/>
              </a:rPr>
              <a:t>أ- الضبط المباشر</a:t>
            </a:r>
          </a:p>
          <a:p>
            <a:pPr marL="0" indent="0" algn="r" rtl="1">
              <a:buNone/>
            </a:pPr>
            <a:r>
              <a:rPr lang="ar-IQ" sz="2400" b="1" dirty="0">
                <a:latin typeface="Arial" pitchFamily="34" charset="0"/>
                <a:cs typeface="Arial" pitchFamily="34" charset="0"/>
              </a:rPr>
              <a:t>هناك حالات يضطر المدير او المعلم الى فرض سيطرته على التلاميذ المشاكسين مباشرة </a:t>
            </a:r>
            <a:r>
              <a:rPr lang="ar-IQ" sz="2400" b="1" dirty="0" smtClean="0">
                <a:latin typeface="Arial" pitchFamily="34" charset="0"/>
                <a:cs typeface="Arial" pitchFamily="34" charset="0"/>
              </a:rPr>
              <a:t>للأسباب التالية:</a:t>
            </a:r>
            <a:endParaRPr lang="ar-IQ" sz="2400" b="1" dirty="0">
              <a:latin typeface="Arial" pitchFamily="34" charset="0"/>
              <a:cs typeface="Arial" pitchFamily="34" charset="0"/>
            </a:endParaRPr>
          </a:p>
          <a:p>
            <a:pPr marL="0" indent="0" algn="r" rtl="1">
              <a:buNone/>
            </a:pPr>
            <a:r>
              <a:rPr lang="ar-IQ" sz="2400" b="1" dirty="0">
                <a:latin typeface="Arial" pitchFamily="34" charset="0"/>
                <a:cs typeface="Arial" pitchFamily="34" charset="0"/>
              </a:rPr>
              <a:t>-  كره التلميذ للمدرسة</a:t>
            </a:r>
          </a:p>
          <a:p>
            <a:pPr marL="0" indent="0" algn="r" rtl="1">
              <a:buNone/>
            </a:pPr>
            <a:r>
              <a:rPr lang="ar-IQ" sz="2400" b="1" dirty="0">
                <a:latin typeface="Arial" pitchFamily="34" charset="0"/>
                <a:cs typeface="Arial" pitchFamily="34" charset="0"/>
              </a:rPr>
              <a:t>- عدم رغبته في المدرسة</a:t>
            </a:r>
          </a:p>
          <a:p>
            <a:pPr marL="0" indent="0" algn="r" rtl="1">
              <a:buNone/>
            </a:pPr>
            <a:r>
              <a:rPr lang="ar-IQ" sz="2400" b="1" dirty="0">
                <a:latin typeface="Arial" pitchFamily="34" charset="0"/>
                <a:cs typeface="Arial" pitchFamily="34" charset="0"/>
              </a:rPr>
              <a:t>- حالة نفسية ، حالة اجتماعية ، او الوضع العائلي وانعكاساته على التلميذ</a:t>
            </a:r>
          </a:p>
          <a:p>
            <a:pPr marL="0" indent="0" algn="r" rtl="1">
              <a:buNone/>
            </a:pPr>
            <a:r>
              <a:rPr lang="ar-IQ" sz="2400" b="1" dirty="0">
                <a:latin typeface="Arial" pitchFamily="34" charset="0"/>
                <a:cs typeface="Arial" pitchFamily="34" charset="0"/>
              </a:rPr>
              <a:t>- التفاوت بين الاعمار </a:t>
            </a:r>
          </a:p>
          <a:p>
            <a:pPr marL="0" indent="0" algn="r" rtl="1">
              <a:buNone/>
            </a:pP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33242178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a:solidFill>
                  <a:srgbClr val="C00000"/>
                </a:solidFill>
                <a:effectLst>
                  <a:outerShdw blurRad="38100" dist="38100" dir="2700000" algn="tl">
                    <a:srgbClr val="000000">
                      <a:alpha val="43137"/>
                    </a:srgbClr>
                  </a:outerShdw>
                </a:effectLst>
              </a:rPr>
              <a:t>الامثلة على تطبيق الضبط المباشر:</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152400" y="1600200"/>
            <a:ext cx="8613648" cy="4495800"/>
          </a:xfrm>
        </p:spPr>
        <p:txBody>
          <a:bodyPr>
            <a:normAutofit/>
          </a:bodyPr>
          <a:lstStyle/>
          <a:p>
            <a:pPr marL="514350" indent="-514350" algn="r" rtl="1">
              <a:buFont typeface="+mj-lt"/>
              <a:buAutoNum type="arabicPeriod"/>
            </a:pPr>
            <a:r>
              <a:rPr lang="ar-IQ" sz="3200" b="1" dirty="0">
                <a:latin typeface="Arial" pitchFamily="34" charset="0"/>
                <a:cs typeface="Arial" pitchFamily="34" charset="0"/>
              </a:rPr>
              <a:t>التوجيه والارشاد والنصح</a:t>
            </a:r>
            <a:endParaRPr lang="en-US" sz="3200" b="1" dirty="0">
              <a:latin typeface="Arial" pitchFamily="34" charset="0"/>
              <a:cs typeface="Arial" pitchFamily="34" charset="0"/>
            </a:endParaRPr>
          </a:p>
          <a:p>
            <a:pPr marL="514350" indent="-514350" algn="r" rtl="1">
              <a:buFont typeface="+mj-lt"/>
              <a:buAutoNum type="arabicPeriod"/>
            </a:pPr>
            <a:r>
              <a:rPr lang="ar-IQ" sz="3200" b="1" dirty="0">
                <a:latin typeface="Arial" pitchFamily="34" charset="0"/>
                <a:cs typeface="Arial" pitchFamily="34" charset="0"/>
              </a:rPr>
              <a:t>المحاورة والمناقشة المباشرة مع التلميذ او مجموعة منهم لمعالجة مشكلاتهم</a:t>
            </a:r>
            <a:endParaRPr lang="en-US" sz="3200" b="1" dirty="0">
              <a:latin typeface="Arial" pitchFamily="34" charset="0"/>
              <a:cs typeface="Arial" pitchFamily="34" charset="0"/>
            </a:endParaRPr>
          </a:p>
          <a:p>
            <a:pPr marL="514350" indent="-514350" algn="r" rtl="1">
              <a:buFont typeface="+mj-lt"/>
              <a:buAutoNum type="arabicPeriod"/>
            </a:pPr>
            <a:r>
              <a:rPr lang="ar-IQ" sz="3200" b="1" dirty="0">
                <a:latin typeface="Arial" pitchFamily="34" charset="0"/>
                <a:cs typeface="Arial" pitchFamily="34" charset="0"/>
              </a:rPr>
              <a:t>تكليفهم بواجبات اضافية خارج الدرس (في البيت او </a:t>
            </a:r>
            <a:r>
              <a:rPr lang="ar-IQ" sz="3200" b="1" dirty="0" smtClean="0">
                <a:latin typeface="Arial" pitchFamily="34" charset="0"/>
                <a:cs typeface="Arial" pitchFamily="34" charset="0"/>
              </a:rPr>
              <a:t>فارس </a:t>
            </a:r>
            <a:r>
              <a:rPr lang="ar-IQ" sz="3200" b="1" dirty="0">
                <a:latin typeface="Arial" pitchFamily="34" charset="0"/>
                <a:cs typeface="Arial" pitchFamily="34" charset="0"/>
              </a:rPr>
              <a:t>الصف او مراقب الساحة او الصف)</a:t>
            </a:r>
            <a:endParaRPr lang="en-US" sz="3200" b="1" dirty="0">
              <a:latin typeface="Arial" pitchFamily="34" charset="0"/>
              <a:cs typeface="Arial" pitchFamily="34" charset="0"/>
            </a:endParaRPr>
          </a:p>
          <a:p>
            <a:pPr marL="514350" indent="-514350" algn="r" rtl="1">
              <a:buFont typeface="+mj-lt"/>
              <a:buAutoNum type="arabicPeriod"/>
            </a:pPr>
            <a:r>
              <a:rPr lang="ar-IQ" sz="3200" b="1" dirty="0">
                <a:latin typeface="Arial" pitchFamily="34" charset="0"/>
                <a:cs typeface="Arial" pitchFamily="34" charset="0"/>
              </a:rPr>
              <a:t>استدعاء ولي امر التلميذ للتدارس معهم بشأن المشكلة </a:t>
            </a:r>
            <a:endParaRPr lang="en-US" sz="3200" b="1" dirty="0">
              <a:latin typeface="Arial" pitchFamily="34" charset="0"/>
              <a:cs typeface="Arial" pitchFamily="34" charset="0"/>
            </a:endParaRPr>
          </a:p>
          <a:p>
            <a:pPr marL="514350" indent="-514350" algn="r" rtl="1">
              <a:buFont typeface="+mj-lt"/>
              <a:buAutoNum type="arabicPeriod"/>
            </a:pP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13696493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04800" y="533400"/>
            <a:ext cx="8610600" cy="5201424"/>
          </a:xfrm>
          <a:prstGeom prst="rect">
            <a:avLst/>
          </a:prstGeom>
          <a:noFill/>
        </p:spPr>
        <p:txBody>
          <a:bodyPr wrap="square" rtlCol="0">
            <a:spAutoFit/>
          </a:bodyPr>
          <a:lstStyle/>
          <a:p>
            <a:pPr algn="r" rtl="1">
              <a:lnSpc>
                <a:spcPct val="150000"/>
              </a:lnSpc>
            </a:pPr>
            <a:r>
              <a:rPr lang="ar-IQ" sz="3200" b="1" dirty="0">
                <a:solidFill>
                  <a:srgbClr val="C00000"/>
                </a:solidFill>
                <a:effectLst>
                  <a:outerShdw blurRad="38100" dist="38100" dir="2700000" algn="tl">
                    <a:srgbClr val="000000">
                      <a:alpha val="43137"/>
                    </a:srgbClr>
                  </a:outerShdw>
                </a:effectLst>
                <a:latin typeface="Arial" pitchFamily="34" charset="0"/>
                <a:cs typeface="Arial" pitchFamily="34" charset="0"/>
              </a:rPr>
              <a:t>ب- الضبط الغير مباشر</a:t>
            </a:r>
          </a:p>
          <a:p>
            <a:pPr algn="r" rtl="1">
              <a:lnSpc>
                <a:spcPct val="150000"/>
              </a:lnSpc>
            </a:pPr>
            <a:r>
              <a:rPr lang="ar-IQ" sz="3200" b="1" dirty="0">
                <a:solidFill>
                  <a:srgbClr val="C00000"/>
                </a:solidFill>
                <a:effectLst>
                  <a:outerShdw blurRad="38100" dist="38100" dir="2700000" algn="tl">
                    <a:srgbClr val="000000">
                      <a:alpha val="43137"/>
                    </a:srgbClr>
                  </a:outerShdw>
                </a:effectLst>
                <a:latin typeface="Arial" pitchFamily="34" charset="0"/>
                <a:cs typeface="Arial" pitchFamily="34" charset="0"/>
              </a:rPr>
              <a:t>ج- التعديل</a:t>
            </a:r>
          </a:p>
          <a:p>
            <a:pPr algn="r" rtl="1">
              <a:lnSpc>
                <a:spcPct val="150000"/>
              </a:lnSpc>
            </a:pPr>
            <a:r>
              <a:rPr lang="ar-IQ" sz="3200" b="1" dirty="0">
                <a:solidFill>
                  <a:srgbClr val="C00000"/>
                </a:solidFill>
                <a:effectLst>
                  <a:outerShdw blurRad="38100" dist="38100" dir="2700000" algn="tl">
                    <a:srgbClr val="000000">
                      <a:alpha val="43137"/>
                    </a:srgbClr>
                  </a:outerShdw>
                </a:effectLst>
                <a:latin typeface="Arial" pitchFamily="34" charset="0"/>
                <a:cs typeface="Arial" pitchFamily="34" charset="0"/>
              </a:rPr>
              <a:t>د- الثواب والحوافز</a:t>
            </a:r>
          </a:p>
          <a:p>
            <a:pPr algn="r" rtl="1"/>
            <a:r>
              <a:rPr lang="ar-IQ" dirty="0" smtClean="0"/>
              <a:t/>
            </a:r>
            <a:br>
              <a:rPr lang="ar-IQ" dirty="0" smtClean="0"/>
            </a:br>
            <a:r>
              <a:rPr lang="ar-IQ" dirty="0" smtClean="0"/>
              <a:t/>
            </a:r>
            <a:br>
              <a:rPr lang="ar-IQ" dirty="0" smtClean="0"/>
            </a:br>
            <a:r>
              <a:rPr lang="ar-IQ" dirty="0" smtClean="0"/>
              <a:t/>
            </a:r>
            <a:br>
              <a:rPr lang="ar-IQ" dirty="0" smtClean="0"/>
            </a:br>
            <a:endParaRPr lang="ar-IQ" dirty="0"/>
          </a:p>
          <a:p>
            <a:pPr algn="r" rtl="1"/>
            <a:r>
              <a:rPr lang="ar-IQ" sz="3200" b="1" dirty="0">
                <a:solidFill>
                  <a:srgbClr val="C00000"/>
                </a:solidFill>
                <a:latin typeface="Arial" pitchFamily="34" charset="0"/>
                <a:cs typeface="Arial" pitchFamily="34" charset="0"/>
              </a:rPr>
              <a:t>النظام المدرسي :</a:t>
            </a:r>
          </a:p>
          <a:p>
            <a:pPr algn="r" rtl="1"/>
            <a:r>
              <a:rPr lang="ar-IQ" sz="2800" b="1" dirty="0">
                <a:latin typeface="Arial" pitchFamily="34" charset="0"/>
                <a:cs typeface="Arial" pitchFamily="34" charset="0"/>
              </a:rPr>
              <a:t>يُعرف النظام بأنه وضع كل شيء في مكانه الصحيح ، وجعل كل شخص في مكانه اللائق وربط الاشياء بعضها ببعض من اجل تكوين وحدة متكاملة اكبر من مجرد الجمع الحسابي لأجزائها</a:t>
            </a:r>
            <a:r>
              <a:rPr lang="ar-IQ" sz="2000" b="1" dirty="0"/>
              <a:t>.</a:t>
            </a:r>
          </a:p>
        </p:txBody>
      </p:sp>
    </p:spTree>
    <p:extLst>
      <p:ext uri="{BB962C8B-B14F-4D97-AF65-F5344CB8AC3E}">
        <p14:creationId xmlns:p14="http://schemas.microsoft.com/office/powerpoint/2010/main" val="29004668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50000"/>
            </a:schemeClr>
          </a:fgClr>
          <a:bgClr>
            <a:schemeClr val="accent2"/>
          </a:bgClr>
        </a:pattFill>
        <a:effectLst/>
      </p:bgPr>
    </p:bg>
    <p:spTree>
      <p:nvGrpSpPr>
        <p:cNvPr id="1" name=""/>
        <p:cNvGrpSpPr/>
        <p:nvPr/>
      </p:nvGrpSpPr>
      <p:grpSpPr>
        <a:xfrm>
          <a:off x="0" y="0"/>
          <a:ext cx="0" cy="0"/>
          <a:chOff x="0" y="0"/>
          <a:chExt cx="0" cy="0"/>
        </a:xfrm>
      </p:grpSpPr>
      <p:sp>
        <p:nvSpPr>
          <p:cNvPr id="2" name="مربع نص 1"/>
          <p:cNvSpPr txBox="1"/>
          <p:nvPr/>
        </p:nvSpPr>
        <p:spPr>
          <a:xfrm>
            <a:off x="152400" y="2000475"/>
            <a:ext cx="10820400" cy="2215991"/>
          </a:xfrm>
          <a:prstGeom prst="rect">
            <a:avLst/>
          </a:prstGeom>
          <a:noFill/>
        </p:spPr>
        <p:txBody>
          <a:bodyPr wrap="square" rtlCol="0">
            <a:spAutoFit/>
          </a:bodyPr>
          <a:lstStyle/>
          <a:p>
            <a:r>
              <a:rPr lang="ar-IQ" sz="13800" dirty="0" smtClean="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rPr>
              <a:t>المحاضرة السابعة</a:t>
            </a:r>
            <a:endParaRPr lang="en-US" sz="13800" dirty="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19712654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smtClean="0">
                <a:solidFill>
                  <a:srgbClr val="C00000"/>
                </a:solidFill>
                <a:effectLst>
                  <a:outerShdw blurRad="38100" dist="38100" dir="2700000" algn="tl">
                    <a:srgbClr val="000000">
                      <a:alpha val="43137"/>
                    </a:srgbClr>
                  </a:outerShdw>
                </a:effectLst>
              </a:rPr>
              <a:t>الادارة الصفية</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304800" y="1600200"/>
            <a:ext cx="8461248" cy="4495800"/>
          </a:xfrm>
        </p:spPr>
        <p:txBody>
          <a:bodyPr>
            <a:noAutofit/>
          </a:bodyPr>
          <a:lstStyle/>
          <a:p>
            <a:pPr marL="0" indent="0" algn="r" rtl="1">
              <a:buNone/>
            </a:pPr>
            <a:r>
              <a:rPr lang="ar-IQ" sz="2800" b="1" dirty="0">
                <a:latin typeface="Arial" pitchFamily="34" charset="0"/>
                <a:cs typeface="Arial" pitchFamily="34" charset="0"/>
              </a:rPr>
              <a:t>تعرف </a:t>
            </a:r>
            <a:r>
              <a:rPr lang="ar-IQ" sz="2800" b="1" dirty="0">
                <a:solidFill>
                  <a:srgbClr val="C00000"/>
                </a:solidFill>
                <a:latin typeface="Arial" pitchFamily="34" charset="0"/>
                <a:cs typeface="Arial" pitchFamily="34" charset="0"/>
              </a:rPr>
              <a:t>الادارة الصفية </a:t>
            </a:r>
            <a:r>
              <a:rPr lang="ar-IQ" sz="2800" b="1" dirty="0">
                <a:latin typeface="Arial" pitchFamily="34" charset="0"/>
                <a:cs typeface="Arial" pitchFamily="34" charset="0"/>
              </a:rPr>
              <a:t>على انها تلك العملية التي تهدف الى توفير تنظيم فعال داخل غرفة الصف من خلال الاعمال التي يقوم بها المعلم بتوفير الظروف اللازمة لحدوث التعلم بضوء الاهداف </a:t>
            </a:r>
            <a:r>
              <a:rPr lang="ar-IQ" sz="2800" b="1" dirty="0" smtClean="0">
                <a:latin typeface="Arial" pitchFamily="34" charset="0"/>
                <a:cs typeface="Arial" pitchFamily="34" charset="0"/>
              </a:rPr>
              <a:t>التعليمية</a:t>
            </a:r>
            <a:br>
              <a:rPr lang="ar-IQ" sz="2800" b="1" dirty="0" smtClean="0">
                <a:latin typeface="Arial" pitchFamily="34" charset="0"/>
                <a:cs typeface="Arial" pitchFamily="34" charset="0"/>
              </a:rPr>
            </a:br>
            <a:endParaRPr lang="ar-IQ" sz="2800" b="1" dirty="0">
              <a:latin typeface="Arial" pitchFamily="34" charset="0"/>
              <a:cs typeface="Arial" pitchFamily="34" charset="0"/>
            </a:endParaRPr>
          </a:p>
          <a:p>
            <a:pPr marL="0" indent="0" algn="r" rtl="1">
              <a:buNone/>
            </a:pPr>
            <a:r>
              <a:rPr lang="ar-IQ" sz="2400" b="1" dirty="0">
                <a:latin typeface="Arial" pitchFamily="34" charset="0"/>
                <a:cs typeface="Arial" pitchFamily="34" charset="0"/>
              </a:rPr>
              <a:t>فهي اذن الطريقة التي ينظم بها المعلم عمله داخل الصف ، ويسير بمقتضاها بغية الوصول الى الاهداف التربوية التي يبتغيها من </a:t>
            </a:r>
            <a:r>
              <a:rPr lang="ar-IQ" sz="2400" b="1" dirty="0" smtClean="0">
                <a:latin typeface="Arial" pitchFamily="34" charset="0"/>
                <a:cs typeface="Arial" pitchFamily="34" charset="0"/>
              </a:rPr>
              <a:t>الحصة</a:t>
            </a:r>
            <a:br>
              <a:rPr lang="ar-IQ" sz="2400" b="1" dirty="0" smtClean="0">
                <a:latin typeface="Arial" pitchFamily="34" charset="0"/>
                <a:cs typeface="Arial" pitchFamily="34" charset="0"/>
              </a:rPr>
            </a:br>
            <a:endParaRPr lang="ar-IQ" sz="2400" b="1" dirty="0">
              <a:latin typeface="Arial" pitchFamily="34" charset="0"/>
              <a:cs typeface="Arial" pitchFamily="34" charset="0"/>
            </a:endParaRPr>
          </a:p>
          <a:p>
            <a:pPr marL="0" indent="0" algn="r" rtl="1">
              <a:buNone/>
            </a:pPr>
            <a:r>
              <a:rPr lang="ar-IQ" sz="2800" b="1" dirty="0">
                <a:solidFill>
                  <a:srgbClr val="C00000"/>
                </a:solidFill>
                <a:latin typeface="Arial" pitchFamily="34" charset="0"/>
                <a:cs typeface="Arial" pitchFamily="34" charset="0"/>
              </a:rPr>
              <a:t>الادارة الصفية </a:t>
            </a:r>
            <a:r>
              <a:rPr lang="ar-IQ" sz="2800" b="1" dirty="0">
                <a:latin typeface="Arial" pitchFamily="34" charset="0"/>
                <a:cs typeface="Arial" pitchFamily="34" charset="0"/>
              </a:rPr>
              <a:t>عند (</a:t>
            </a:r>
            <a:r>
              <a:rPr lang="ar-IQ" sz="2800" b="1" dirty="0" err="1">
                <a:solidFill>
                  <a:srgbClr val="C00000"/>
                </a:solidFill>
                <a:latin typeface="Arial" pitchFamily="34" charset="0"/>
                <a:cs typeface="Arial" pitchFamily="34" charset="0"/>
              </a:rPr>
              <a:t>راندولف</a:t>
            </a:r>
            <a:r>
              <a:rPr lang="ar-IQ" sz="2800" b="1" dirty="0">
                <a:latin typeface="Arial" pitchFamily="34" charset="0"/>
                <a:cs typeface="Arial" pitchFamily="34" charset="0"/>
              </a:rPr>
              <a:t>) هي : مجموع الممارسات او التطبيقات التربوية التي يستخدمها المعلم من اجل تشجيع تلاميذه على تطوير التعلم المستقل لديهم وتطبيق الرقابة الذاتية لذلك التعلم .</a:t>
            </a:r>
          </a:p>
          <a:p>
            <a:pPr marL="0" indent="0" algn="r" rtl="1">
              <a:buNone/>
            </a:pP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4265086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IQ" sz="3200" b="1" dirty="0" smtClean="0">
                <a:solidFill>
                  <a:srgbClr val="C00000"/>
                </a:solidFill>
                <a:effectLst>
                  <a:outerShdw blurRad="38100" dist="38100" dir="2700000" algn="tl">
                    <a:srgbClr val="000000">
                      <a:alpha val="43137"/>
                    </a:srgbClr>
                  </a:outerShdw>
                </a:effectLst>
              </a:rPr>
              <a:t>لا يمكن للإدارة ان توجد, الا بتوافر مجموعة من الشروط:</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Autofit/>
          </a:bodyPr>
          <a:lstStyle/>
          <a:p>
            <a:pPr marL="0" indent="0" algn="r">
              <a:buNone/>
            </a:pPr>
            <a:r>
              <a:rPr lang="ar-IQ" sz="3200" b="1" dirty="0" smtClean="0">
                <a:latin typeface="Arial" pitchFamily="34" charset="0"/>
                <a:cs typeface="Arial" pitchFamily="34" charset="0"/>
              </a:rPr>
              <a:t>1- وجود جماعة من البشر.</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2- توافر الامكانات المادية والبشرية لتحقيق اهداف الجماعة.</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3- وجود هدف تسعى الجماعة لتحقيقه.</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4- وجود اكثر من طريقة لتحقيق الهدف ومحاولة اختيار افضل الطرق وفقاً لمعايير (الكلفة, الجهد, الوقت)</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5- وجود مهام ومسؤوليات يقوم افراد الجماعة بتنفيذها لتحقيق الهدف.</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6- وجود مجموعة من العمليات الازمة لتحقيق هذه المهام (التخطيط, التنظيم, التوجيه)</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30161910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a:solidFill>
                  <a:srgbClr val="C00000"/>
                </a:solidFill>
                <a:effectLst>
                  <a:outerShdw blurRad="38100" dist="38100" dir="2700000" algn="tl">
                    <a:srgbClr val="000000">
                      <a:alpha val="43137"/>
                    </a:srgbClr>
                  </a:outerShdw>
                </a:effectLst>
              </a:rPr>
              <a:t>وظائف الادارة </a:t>
            </a:r>
            <a:r>
              <a:rPr lang="ar-IQ" sz="3200" b="1" dirty="0" smtClean="0">
                <a:solidFill>
                  <a:srgbClr val="C00000"/>
                </a:solidFill>
                <a:effectLst>
                  <a:outerShdw blurRad="38100" dist="38100" dir="2700000" algn="tl">
                    <a:srgbClr val="000000">
                      <a:alpha val="43137"/>
                    </a:srgbClr>
                  </a:outerShdw>
                </a:effectLst>
              </a:rPr>
              <a:t>الصفية:</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12648" y="1600200"/>
            <a:ext cx="8153400" cy="1447800"/>
          </a:xfrm>
        </p:spPr>
        <p:txBody>
          <a:bodyPr>
            <a:normAutofit/>
          </a:bodyPr>
          <a:lstStyle/>
          <a:p>
            <a:pPr marL="514350" indent="-514350" algn="r" rtl="1">
              <a:buFont typeface="+mj-lt"/>
              <a:buAutoNum type="arabicPeriod"/>
            </a:pPr>
            <a:r>
              <a:rPr lang="ar-IQ" sz="3200" b="1" dirty="0">
                <a:latin typeface="Arial" pitchFamily="34" charset="0"/>
                <a:cs typeface="Arial" pitchFamily="34" charset="0"/>
              </a:rPr>
              <a:t>توفير البيئة الصفية المناسبة</a:t>
            </a:r>
          </a:p>
          <a:p>
            <a:pPr marL="514350" indent="-514350" algn="r" rtl="1">
              <a:buFont typeface="+mj-lt"/>
              <a:buAutoNum type="arabicPeriod"/>
            </a:pPr>
            <a:r>
              <a:rPr lang="ar-IQ" sz="3200" b="1" dirty="0">
                <a:latin typeface="Arial" pitchFamily="34" charset="0"/>
                <a:cs typeface="Arial" pitchFamily="34" charset="0"/>
              </a:rPr>
              <a:t>تسيير الامور </a:t>
            </a:r>
            <a:r>
              <a:rPr lang="ar-IQ" sz="3200" b="1" dirty="0" smtClean="0">
                <a:latin typeface="Arial" pitchFamily="34" charset="0"/>
                <a:cs typeface="Arial" pitchFamily="34" charset="0"/>
              </a:rPr>
              <a:t>الصفية</a:t>
            </a:r>
            <a:endParaRPr lang="ar-IQ" sz="3200" b="1" dirty="0">
              <a:latin typeface="Arial" pitchFamily="34" charset="0"/>
              <a:cs typeface="Arial" pitchFamily="34" charset="0"/>
            </a:endParaRPr>
          </a:p>
        </p:txBody>
      </p:sp>
      <p:sp>
        <p:nvSpPr>
          <p:cNvPr id="4" name="مربع نص 3"/>
          <p:cNvSpPr txBox="1"/>
          <p:nvPr/>
        </p:nvSpPr>
        <p:spPr>
          <a:xfrm>
            <a:off x="76200" y="3124200"/>
            <a:ext cx="8610600" cy="3046988"/>
          </a:xfrm>
          <a:prstGeom prst="rect">
            <a:avLst/>
          </a:prstGeom>
          <a:noFill/>
        </p:spPr>
        <p:txBody>
          <a:bodyPr wrap="square" rtlCol="0">
            <a:spAutoFit/>
          </a:bodyPr>
          <a:lstStyle/>
          <a:p>
            <a:pPr algn="r" rtl="1"/>
            <a:r>
              <a:rPr lang="ar-IQ" sz="3200" b="1" dirty="0">
                <a:solidFill>
                  <a:srgbClr val="C00000"/>
                </a:solidFill>
                <a:effectLst>
                  <a:outerShdw blurRad="38100" dist="38100" dir="2700000" algn="tl">
                    <a:srgbClr val="000000">
                      <a:alpha val="43137"/>
                    </a:srgbClr>
                  </a:outerShdw>
                </a:effectLst>
                <a:latin typeface="Arial" pitchFamily="34" charset="0"/>
                <a:cs typeface="Arial" pitchFamily="34" charset="0"/>
              </a:rPr>
              <a:t>اساليب الادارة الصفية</a:t>
            </a:r>
          </a:p>
          <a:p>
            <a:pPr algn="r" rtl="1"/>
            <a:r>
              <a:rPr lang="ar-IQ" sz="3200" b="1" dirty="0">
                <a:latin typeface="Arial" pitchFamily="34" charset="0"/>
                <a:cs typeface="Arial" pitchFamily="34" charset="0"/>
              </a:rPr>
              <a:t>يتباين المعلمون في الأساليب الذي يتبعونها في إدارة صفوفهم وتعاملهم مع تلاميذهم ويعود ذلك إلى عوامل متعددة ومتداخلة منها تباين الفلسفة التربوية للمجتمع وطريقة إعداد المعلمين وخبراتهم في مجال الإدارة الصفية فضلاً عن تباين شخصياتهم القيادية التي قد تنعكس على أساليبهم الإدارية .</a:t>
            </a:r>
          </a:p>
        </p:txBody>
      </p:sp>
    </p:spTree>
    <p:extLst>
      <p:ext uri="{BB962C8B-B14F-4D97-AF65-F5344CB8AC3E}">
        <p14:creationId xmlns:p14="http://schemas.microsoft.com/office/powerpoint/2010/main" val="157597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rPr>
              <a:t>أولاً: </a:t>
            </a:r>
            <a:r>
              <a:rPr lang="ar-IQ" sz="3200" b="1" dirty="0">
                <a:solidFill>
                  <a:srgbClr val="C00000"/>
                </a:solidFill>
                <a:effectLst>
                  <a:outerShdw blurRad="38100" dist="38100" dir="2700000" algn="tl">
                    <a:srgbClr val="000000">
                      <a:alpha val="43137"/>
                    </a:srgbClr>
                  </a:outerShdw>
                </a:effectLst>
              </a:rPr>
              <a:t>المعلم التسلطي</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228600" y="2438400"/>
            <a:ext cx="8537448" cy="3657600"/>
          </a:xfrm>
        </p:spPr>
        <p:txBody>
          <a:bodyPr>
            <a:noAutofit/>
          </a:bodyPr>
          <a:lstStyle/>
          <a:p>
            <a:pPr marL="457200" indent="-457200" algn="r" rtl="1">
              <a:buFont typeface="+mj-lt"/>
              <a:buAutoNum type="arabicParenR"/>
            </a:pPr>
            <a:r>
              <a:rPr lang="ar-IQ" sz="2400" b="1" dirty="0">
                <a:latin typeface="Arial" pitchFamily="34" charset="0"/>
                <a:cs typeface="Arial" pitchFamily="34" charset="0"/>
              </a:rPr>
              <a:t>عدم السماح بالنقاش داخل الصف </a:t>
            </a:r>
          </a:p>
          <a:p>
            <a:pPr marL="457200" indent="-457200" algn="r" rtl="1">
              <a:buFont typeface="+mj-lt"/>
              <a:buAutoNum type="arabicParenR"/>
            </a:pPr>
            <a:r>
              <a:rPr lang="ar-IQ" sz="2400" b="1" dirty="0">
                <a:latin typeface="Arial" pitchFamily="34" charset="0"/>
                <a:cs typeface="Arial" pitchFamily="34" charset="0"/>
              </a:rPr>
              <a:t>الاستبداد بالرأي وعدم السماح للطلبة بالتعبير عن آرائهم . </a:t>
            </a:r>
          </a:p>
          <a:p>
            <a:pPr marL="457200" indent="-457200" algn="r" rtl="1">
              <a:buFont typeface="+mj-lt"/>
              <a:buAutoNum type="arabicParenR"/>
            </a:pPr>
            <a:r>
              <a:rPr lang="ar-IQ" sz="2400" b="1" dirty="0">
                <a:latin typeface="Arial" pitchFamily="34" charset="0"/>
                <a:cs typeface="Arial" pitchFamily="34" charset="0"/>
              </a:rPr>
              <a:t>يفرض على الطلبة ما يجب أن يفعلوه ومتى وكيف .</a:t>
            </a:r>
          </a:p>
          <a:p>
            <a:pPr marL="457200" indent="-457200" algn="r" rtl="1">
              <a:buFont typeface="+mj-lt"/>
              <a:buAutoNum type="arabicParenR"/>
            </a:pPr>
            <a:r>
              <a:rPr lang="ar-IQ" sz="2400" b="1" dirty="0">
                <a:latin typeface="Arial" pitchFamily="34" charset="0"/>
                <a:cs typeface="Arial" pitchFamily="34" charset="0"/>
              </a:rPr>
              <a:t>يستخدم أساليب القمر والتخويف . </a:t>
            </a:r>
          </a:p>
          <a:p>
            <a:pPr marL="457200" indent="-457200" algn="r" rtl="1">
              <a:buFont typeface="+mj-lt"/>
              <a:buAutoNum type="arabicParenR"/>
            </a:pPr>
            <a:r>
              <a:rPr lang="ar-IQ" sz="2400" b="1" dirty="0">
                <a:latin typeface="Arial" pitchFamily="34" charset="0"/>
                <a:cs typeface="Arial" pitchFamily="34" charset="0"/>
              </a:rPr>
              <a:t>يتوقع التقبل الفوري لكل أوامره من طلبته . </a:t>
            </a:r>
          </a:p>
          <a:p>
            <a:pPr marL="457200" indent="-457200" algn="r" rtl="1">
              <a:buFont typeface="+mj-lt"/>
              <a:buAutoNum type="arabicParenR"/>
            </a:pPr>
            <a:r>
              <a:rPr lang="ar-IQ" sz="2400" b="1" dirty="0">
                <a:latin typeface="Arial" pitchFamily="34" charset="0"/>
                <a:cs typeface="Arial" pitchFamily="34" charset="0"/>
              </a:rPr>
              <a:t>يعتقد أن الطلبة لا يوثق بهم إذا ما تركوا لأنفسهم . </a:t>
            </a:r>
          </a:p>
          <a:p>
            <a:pPr marL="457200" indent="-457200" algn="r" rtl="1">
              <a:buFont typeface="+mj-lt"/>
              <a:buAutoNum type="arabicParenR"/>
            </a:pPr>
            <a:r>
              <a:rPr lang="ar-IQ" sz="2400" b="1" dirty="0">
                <a:latin typeface="Arial" pitchFamily="34" charset="0"/>
                <a:cs typeface="Arial" pitchFamily="34" charset="0"/>
              </a:rPr>
              <a:t>يحاول أن يجعل الطلبة يعتمدون عليه شخصياً وباستمرار . </a:t>
            </a:r>
          </a:p>
          <a:p>
            <a:pPr marL="457200" indent="-457200" algn="r" rtl="1">
              <a:buFont typeface="+mj-lt"/>
              <a:buAutoNum type="arabicParenR"/>
            </a:pPr>
            <a:r>
              <a:rPr lang="ar-IQ" sz="2400" b="1" dirty="0">
                <a:latin typeface="Arial" pitchFamily="34" charset="0"/>
                <a:cs typeface="Arial" pitchFamily="34" charset="0"/>
              </a:rPr>
              <a:t>لا يؤمن بالعلاقات الإنسانية بينه وبين طلبته ، ولا يتعرف على مشاكلهم . </a:t>
            </a:r>
          </a:p>
          <a:p>
            <a:pPr marL="457200" indent="-457200" algn="r" rtl="1">
              <a:buFont typeface="+mj-lt"/>
              <a:buAutoNum type="arabicParenR"/>
            </a:pPr>
            <a:endParaRPr lang="en-US" sz="2400" b="1" dirty="0">
              <a:latin typeface="Arial" pitchFamily="34" charset="0"/>
              <a:cs typeface="Arial" pitchFamily="34" charset="0"/>
            </a:endParaRPr>
          </a:p>
        </p:txBody>
      </p:sp>
      <p:sp>
        <p:nvSpPr>
          <p:cNvPr id="4" name="مربع نص 3"/>
          <p:cNvSpPr txBox="1"/>
          <p:nvPr/>
        </p:nvSpPr>
        <p:spPr>
          <a:xfrm>
            <a:off x="1295400" y="1676400"/>
            <a:ext cx="7467600" cy="584775"/>
          </a:xfrm>
          <a:prstGeom prst="rect">
            <a:avLst/>
          </a:prstGeom>
          <a:noFill/>
        </p:spPr>
        <p:txBody>
          <a:bodyPr wrap="square" rtlCol="0">
            <a:spAutoFit/>
          </a:bodyPr>
          <a:lstStyle/>
          <a:p>
            <a:pPr algn="r" rtl="1"/>
            <a:r>
              <a:rPr lang="ar-IQ" sz="3200" b="1" dirty="0">
                <a:solidFill>
                  <a:srgbClr val="C00000"/>
                </a:solidFill>
                <a:effectLst>
                  <a:outerShdw blurRad="38100" dist="38100" dir="2700000" algn="tl">
                    <a:srgbClr val="000000">
                      <a:alpha val="43137"/>
                    </a:srgbClr>
                  </a:outerShdw>
                </a:effectLst>
                <a:latin typeface="Arial" pitchFamily="34" charset="0"/>
                <a:cs typeface="Arial" pitchFamily="34" charset="0"/>
              </a:rPr>
              <a:t>يتميز سلوك المعلم في هذا النمط بما يأتي</a:t>
            </a:r>
            <a:endParaRPr lang="en-US" sz="32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60279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a:solidFill>
                  <a:srgbClr val="C00000"/>
                </a:solidFill>
                <a:effectLst>
                  <a:outerShdw blurRad="38100" dist="38100" dir="2700000" algn="tl">
                    <a:srgbClr val="000000">
                      <a:alpha val="43137"/>
                    </a:srgbClr>
                  </a:outerShdw>
                </a:effectLst>
              </a:rPr>
              <a:t>ثانيا: المعلم </a:t>
            </a:r>
            <a:r>
              <a:rPr lang="ar-IQ" sz="2800" b="1" dirty="0" smtClean="0">
                <a:solidFill>
                  <a:srgbClr val="C00000"/>
                </a:solidFill>
                <a:effectLst>
                  <a:outerShdw blurRad="38100" dist="38100" dir="2700000" algn="tl">
                    <a:srgbClr val="000000">
                      <a:alpha val="43137"/>
                    </a:srgbClr>
                  </a:outerShdw>
                </a:effectLst>
              </a:rPr>
              <a:t>الفوضوي</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a:bodyPr>
          <a:lstStyle/>
          <a:p>
            <a:pPr marL="0" indent="0" algn="r" rtl="1">
              <a:buNone/>
            </a:pPr>
            <a:r>
              <a:rPr lang="ar-IQ" sz="3200" b="1" dirty="0">
                <a:latin typeface="Arial" pitchFamily="34" charset="0"/>
                <a:cs typeface="Arial" pitchFamily="34" charset="0"/>
              </a:rPr>
              <a:t>وهذا النمط من الإدارة الصفية يترك فيه المعلم الحرية كاملة للطلبة لاتخاذ قراراتهم ، والقيام بالأنشطة الفردية والجماعية التي يريدونها دون متابعة ، ولا يتابع حضورهم أو </a:t>
            </a:r>
            <a:r>
              <a:rPr lang="ar-IQ" sz="3200" b="1" dirty="0" smtClean="0">
                <a:latin typeface="Arial" pitchFamily="34" charset="0"/>
                <a:cs typeface="Arial" pitchFamily="34" charset="0"/>
              </a:rPr>
              <a:t>غيابهم </a:t>
            </a:r>
            <a:r>
              <a:rPr lang="ar-IQ" sz="3200" b="1" dirty="0">
                <a:latin typeface="Arial" pitchFamily="34" charset="0"/>
                <a:cs typeface="Arial" pitchFamily="34" charset="0"/>
              </a:rPr>
              <a:t>وتعكس الآثار السلبية لهذا النمط في </a:t>
            </a:r>
            <a:r>
              <a:rPr lang="ar-IQ" sz="3200" b="1" dirty="0" smtClean="0">
                <a:latin typeface="Arial" pitchFamily="34" charset="0"/>
                <a:cs typeface="Arial" pitchFamily="34" charset="0"/>
              </a:rPr>
              <a:t>عدم </a:t>
            </a:r>
            <a:r>
              <a:rPr lang="ar-IQ" sz="3200" b="1" dirty="0">
                <a:latin typeface="Arial" pitchFamily="34" charset="0"/>
                <a:cs typeface="Arial" pitchFamily="34" charset="0"/>
              </a:rPr>
              <a:t>حدوث تعلم حقيقي لدى </a:t>
            </a:r>
            <a:r>
              <a:rPr lang="ar-IQ" sz="3200" b="1" dirty="0" smtClean="0">
                <a:latin typeface="Arial" pitchFamily="34" charset="0"/>
                <a:cs typeface="Arial" pitchFamily="34" charset="0"/>
              </a:rPr>
              <a:t>الطلبة. </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137403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rtl="1"/>
            <a:r>
              <a:rPr lang="ar-IQ" sz="2800" b="1" dirty="0">
                <a:solidFill>
                  <a:srgbClr val="C00000"/>
                </a:solidFill>
                <a:effectLst>
                  <a:outerShdw blurRad="38100" dist="38100" dir="2700000" algn="tl">
                    <a:srgbClr val="000000">
                      <a:alpha val="43137"/>
                    </a:srgbClr>
                  </a:outerShdw>
                </a:effectLst>
              </a:rPr>
              <a:t>ثالثاً: المعلم الديمقراطي </a:t>
            </a:r>
            <a:r>
              <a:rPr lang="ar-IQ" sz="2800" b="1" dirty="0" smtClean="0">
                <a:solidFill>
                  <a:srgbClr val="C00000"/>
                </a:solidFill>
                <a:effectLst>
                  <a:outerShdw blurRad="38100" dist="38100" dir="2700000" algn="tl">
                    <a:srgbClr val="000000">
                      <a:alpha val="43137"/>
                    </a:srgbClr>
                  </a:outerShdw>
                </a:effectLst>
              </a:rPr>
              <a:t>ويتميز سلوك </a:t>
            </a:r>
            <a:r>
              <a:rPr lang="ar-IQ" sz="2800" b="1" dirty="0">
                <a:solidFill>
                  <a:srgbClr val="C00000"/>
                </a:solidFill>
                <a:effectLst>
                  <a:outerShdw blurRad="38100" dist="38100" dir="2700000" algn="tl">
                    <a:srgbClr val="000000">
                      <a:alpha val="43137"/>
                    </a:srgbClr>
                  </a:outerShdw>
                </a:effectLst>
              </a:rPr>
              <a:t>هذا النمط </a:t>
            </a:r>
            <a:r>
              <a:rPr lang="ar-IQ" sz="2800" b="1" dirty="0" smtClean="0">
                <a:solidFill>
                  <a:srgbClr val="C00000"/>
                </a:solidFill>
                <a:effectLst>
                  <a:outerShdw blurRad="38100" dist="38100" dir="2700000" algn="tl">
                    <a:srgbClr val="000000">
                      <a:alpha val="43137"/>
                    </a:srgbClr>
                  </a:outerShdw>
                </a:effectLst>
              </a:rPr>
              <a:t>بما يأتي</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676400"/>
            <a:ext cx="8153400" cy="4495800"/>
          </a:xfrm>
        </p:spPr>
        <p:txBody>
          <a:bodyPr>
            <a:noAutofit/>
          </a:bodyPr>
          <a:lstStyle/>
          <a:p>
            <a:pPr marL="0" indent="0" algn="r" rtl="1">
              <a:buNone/>
            </a:pPr>
            <a:r>
              <a:rPr lang="ar-IQ" sz="2400" b="1" dirty="0" smtClean="0">
                <a:latin typeface="Arial" pitchFamily="34" charset="0"/>
                <a:cs typeface="Arial" pitchFamily="34" charset="0"/>
              </a:rPr>
              <a:t>1-</a:t>
            </a:r>
            <a:r>
              <a:rPr lang="en-US" sz="2400" b="1" dirty="0" smtClean="0">
                <a:latin typeface="Arial" pitchFamily="34" charset="0"/>
                <a:cs typeface="Arial" pitchFamily="34" charset="0"/>
              </a:rPr>
              <a:t>  </a:t>
            </a:r>
            <a:r>
              <a:rPr lang="ar-IQ" sz="2400" b="1" dirty="0">
                <a:latin typeface="Arial" pitchFamily="34" charset="0"/>
                <a:cs typeface="Arial" pitchFamily="34" charset="0"/>
              </a:rPr>
              <a:t>إشراك الطلبة في المناقشة وتبادل الرأي ، ووضع الأهداف ورسم الخطط </a:t>
            </a:r>
            <a:r>
              <a:rPr lang="ar-IQ" sz="2400" b="1" dirty="0" smtClean="0">
                <a:latin typeface="Arial" pitchFamily="34" charset="0"/>
                <a:cs typeface="Arial" pitchFamily="34" charset="0"/>
              </a:rPr>
              <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     واتخاذ </a:t>
            </a:r>
            <a:r>
              <a:rPr lang="ar-IQ" sz="2400" b="1" dirty="0">
                <a:latin typeface="Arial" pitchFamily="34" charset="0"/>
                <a:cs typeface="Arial" pitchFamily="34" charset="0"/>
              </a:rPr>
              <a:t>القرارات</a:t>
            </a:r>
            <a:r>
              <a:rPr lang="en-US" sz="2400" b="1" dirty="0">
                <a:latin typeface="Arial" pitchFamily="34" charset="0"/>
                <a:cs typeface="Arial" pitchFamily="34" charset="0"/>
              </a:rPr>
              <a:t> . </a:t>
            </a:r>
          </a:p>
          <a:p>
            <a:pPr marL="0" indent="0" algn="r" rtl="1">
              <a:buNone/>
            </a:pPr>
            <a:r>
              <a:rPr lang="ar-IQ" sz="2400" b="1" dirty="0">
                <a:latin typeface="Arial" pitchFamily="34" charset="0"/>
                <a:cs typeface="Arial" pitchFamily="34" charset="0"/>
              </a:rPr>
              <a:t>2-  إتاحة فرص متكافئة للجميع</a:t>
            </a:r>
            <a:r>
              <a:rPr lang="en-US" sz="2400" b="1" dirty="0">
                <a:latin typeface="Arial" pitchFamily="34" charset="0"/>
                <a:cs typeface="Arial" pitchFamily="34" charset="0"/>
              </a:rPr>
              <a:t> . </a:t>
            </a:r>
          </a:p>
          <a:p>
            <a:pPr marL="0" indent="0" algn="r" rtl="1">
              <a:buNone/>
            </a:pPr>
            <a:r>
              <a:rPr lang="ar-IQ" sz="2400" b="1" dirty="0">
                <a:latin typeface="Arial" pitchFamily="34" charset="0"/>
                <a:cs typeface="Arial" pitchFamily="34" charset="0"/>
              </a:rPr>
              <a:t>3-  احترام آراء الطلبة وفرديتهم</a:t>
            </a:r>
            <a:r>
              <a:rPr lang="en-US" sz="2400" b="1" dirty="0">
                <a:latin typeface="Arial" pitchFamily="34" charset="0"/>
                <a:cs typeface="Arial" pitchFamily="34" charset="0"/>
              </a:rPr>
              <a:t> . </a:t>
            </a:r>
          </a:p>
          <a:p>
            <a:pPr marL="0" indent="0" algn="r" rtl="1">
              <a:buNone/>
            </a:pPr>
            <a:r>
              <a:rPr lang="ar-IQ" sz="2400" b="1" dirty="0">
                <a:latin typeface="Arial" pitchFamily="34" charset="0"/>
                <a:cs typeface="Arial" pitchFamily="34" charset="0"/>
              </a:rPr>
              <a:t>4-  يعمل المعلم على خلق جو من الثقة بينه وبين طلبته</a:t>
            </a:r>
            <a:r>
              <a:rPr lang="en-US" sz="2400" b="1" dirty="0">
                <a:latin typeface="Arial" pitchFamily="34" charset="0"/>
                <a:cs typeface="Arial" pitchFamily="34" charset="0"/>
              </a:rPr>
              <a:t> .</a:t>
            </a:r>
          </a:p>
          <a:p>
            <a:pPr marL="0" indent="0" algn="r" rtl="1">
              <a:buNone/>
            </a:pPr>
            <a:r>
              <a:rPr lang="ar-IQ" sz="2400" b="1" dirty="0">
                <a:latin typeface="Arial" pitchFamily="34" charset="0"/>
                <a:cs typeface="Arial" pitchFamily="34" charset="0"/>
              </a:rPr>
              <a:t>5-  يعمل المعلم على استثارة القدرة الابتكارية عند البته وتنميتها باستمرار</a:t>
            </a:r>
            <a:r>
              <a:rPr lang="en-US" sz="2400" b="1" dirty="0">
                <a:latin typeface="Arial" pitchFamily="34" charset="0"/>
                <a:cs typeface="Arial" pitchFamily="34" charset="0"/>
              </a:rPr>
              <a:t> </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a:p>
            <a:pPr marL="0" indent="0" algn="r" rtl="1">
              <a:buNone/>
            </a:pPr>
            <a:r>
              <a:rPr lang="ar-IQ" sz="2400" b="1" dirty="0">
                <a:latin typeface="Arial" pitchFamily="34" charset="0"/>
                <a:cs typeface="Arial" pitchFamily="34" charset="0"/>
              </a:rPr>
              <a:t>6-  يعمل المعلم على تنمية الاعتماد على النفس وتحمل المسؤولية عند الطلبة </a:t>
            </a:r>
            <a:r>
              <a:rPr lang="ar-IQ" sz="2400" b="1" dirty="0" smtClean="0">
                <a:latin typeface="Arial" pitchFamily="34" charset="0"/>
                <a:cs typeface="Arial" pitchFamily="34" charset="0"/>
              </a:rPr>
              <a:t>.</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    </a:t>
            </a:r>
            <a:r>
              <a:rPr lang="ar-IQ" sz="2400" b="1" dirty="0">
                <a:latin typeface="Arial" pitchFamily="34" charset="0"/>
                <a:cs typeface="Arial" pitchFamily="34" charset="0"/>
              </a:rPr>
              <a:t>إن مثل هذه السلوكيات تؤدي إلى تحسين عملية التعليم والتعلم ، وذلك </a:t>
            </a:r>
            <a:r>
              <a:rPr lang="ar-IQ" sz="2400" b="1" dirty="0" smtClean="0">
                <a:latin typeface="Arial" pitchFamily="34" charset="0"/>
                <a:cs typeface="Arial" pitchFamily="34" charset="0"/>
              </a:rPr>
              <a:t>لتجاوب</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     </a:t>
            </a:r>
            <a:r>
              <a:rPr lang="ar-IQ" sz="2400" b="1" dirty="0">
                <a:latin typeface="Arial" pitchFamily="34" charset="0"/>
                <a:cs typeface="Arial" pitchFamily="34" charset="0"/>
              </a:rPr>
              <a:t>الطالب مع المعلم وحبه وتقديره له ، مما يؤدي إلى تكامل شخصية الطالب </a:t>
            </a:r>
            <a:r>
              <a:rPr lang="ar-IQ" sz="2400" b="1" dirty="0" smtClean="0">
                <a:latin typeface="Arial" pitchFamily="34" charset="0"/>
                <a:cs typeface="Arial" pitchFamily="34" charset="0"/>
              </a:rPr>
              <a:t>من</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      </a:t>
            </a:r>
            <a:r>
              <a:rPr lang="ar-IQ" sz="2400" b="1" dirty="0">
                <a:latin typeface="Arial" pitchFamily="34" charset="0"/>
                <a:cs typeface="Arial" pitchFamily="34" charset="0"/>
              </a:rPr>
              <a:t>مختلف جوانبها .</a:t>
            </a:r>
            <a:endParaRPr lang="en-US" sz="2400" b="1" dirty="0">
              <a:latin typeface="Arial" pitchFamily="34" charset="0"/>
              <a:cs typeface="Arial" pitchFamily="34" charset="0"/>
            </a:endParaRPr>
          </a:p>
          <a:p>
            <a:pPr marL="0" indent="0" algn="r" rtl="1">
              <a:buNone/>
            </a:pP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7986585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50000"/>
            </a:schemeClr>
          </a:fgClr>
          <a:bgClr>
            <a:schemeClr val="accent2"/>
          </a:bgClr>
        </a:pattFill>
        <a:effectLst/>
      </p:bgPr>
    </p:bg>
    <p:spTree>
      <p:nvGrpSpPr>
        <p:cNvPr id="1" name=""/>
        <p:cNvGrpSpPr/>
        <p:nvPr/>
      </p:nvGrpSpPr>
      <p:grpSpPr>
        <a:xfrm>
          <a:off x="0" y="0"/>
          <a:ext cx="0" cy="0"/>
          <a:chOff x="0" y="0"/>
          <a:chExt cx="0" cy="0"/>
        </a:xfrm>
      </p:grpSpPr>
      <p:sp>
        <p:nvSpPr>
          <p:cNvPr id="2" name="مربع نص 1"/>
          <p:cNvSpPr txBox="1"/>
          <p:nvPr/>
        </p:nvSpPr>
        <p:spPr>
          <a:xfrm>
            <a:off x="381000" y="2000475"/>
            <a:ext cx="10820400" cy="2215991"/>
          </a:xfrm>
          <a:prstGeom prst="rect">
            <a:avLst/>
          </a:prstGeom>
          <a:noFill/>
        </p:spPr>
        <p:txBody>
          <a:bodyPr wrap="square" rtlCol="0">
            <a:spAutoFit/>
          </a:bodyPr>
          <a:lstStyle/>
          <a:p>
            <a:r>
              <a:rPr lang="ar-IQ" sz="13800" dirty="0" smtClean="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rPr>
              <a:t>المحاضرة الثامنة</a:t>
            </a:r>
            <a:endParaRPr lang="en-US" sz="13800" dirty="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6456681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a:solidFill>
                  <a:srgbClr val="C00000"/>
                </a:solidFill>
                <a:effectLst>
                  <a:outerShdw blurRad="38100" dist="38100" dir="2700000" algn="tl">
                    <a:srgbClr val="000000">
                      <a:alpha val="43137"/>
                    </a:srgbClr>
                  </a:outerShdw>
                </a:effectLst>
              </a:rPr>
              <a:t>مهارات الإدارة الصفية الفعالة</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Autofit/>
          </a:bodyPr>
          <a:lstStyle/>
          <a:p>
            <a:pPr marL="514350" indent="-514350" algn="r" rtl="1">
              <a:buFont typeface="+mj-lt"/>
              <a:buAutoNum type="arabicParenR"/>
            </a:pPr>
            <a:r>
              <a:rPr lang="ar-IQ" sz="3200" b="1" dirty="0">
                <a:latin typeface="Arial" pitchFamily="34" charset="0"/>
                <a:cs typeface="Arial" pitchFamily="34" charset="0"/>
              </a:rPr>
              <a:t>مهارة التخطيط وهي قدرة المعلم على التخطيط للدرس من اجل تحقيق الاهداف السلوكية المناسبة</a:t>
            </a:r>
          </a:p>
          <a:p>
            <a:pPr marL="514350" indent="-514350" algn="r" rtl="1">
              <a:buFont typeface="+mj-lt"/>
              <a:buAutoNum type="arabicParenR"/>
            </a:pPr>
            <a:r>
              <a:rPr lang="ar-IQ" sz="3200" b="1" dirty="0">
                <a:latin typeface="Arial" pitchFamily="34" charset="0"/>
                <a:cs typeface="Arial" pitchFamily="34" charset="0"/>
              </a:rPr>
              <a:t>مهارة التمكن من مادة العلمية التي يدرسها</a:t>
            </a:r>
          </a:p>
          <a:p>
            <a:pPr marL="514350" indent="-514350" algn="r" rtl="1">
              <a:buFont typeface="+mj-lt"/>
              <a:buAutoNum type="arabicParenR"/>
            </a:pPr>
            <a:r>
              <a:rPr lang="ar-IQ" sz="3200" b="1" dirty="0">
                <a:latin typeface="Arial" pitchFamily="34" charset="0"/>
                <a:cs typeface="Arial" pitchFamily="34" charset="0"/>
              </a:rPr>
              <a:t>مهارة الإرشاد والتوجيه</a:t>
            </a:r>
          </a:p>
          <a:p>
            <a:pPr marL="514350" indent="-514350" algn="r" rtl="1">
              <a:buFont typeface="+mj-lt"/>
              <a:buAutoNum type="arabicParenR"/>
            </a:pPr>
            <a:r>
              <a:rPr lang="ar-IQ" sz="3200" b="1" dirty="0">
                <a:latin typeface="Arial" pitchFamily="34" charset="0"/>
                <a:cs typeface="Arial" pitchFamily="34" charset="0"/>
              </a:rPr>
              <a:t>مهارة الاتصال التربوي</a:t>
            </a:r>
          </a:p>
          <a:p>
            <a:pPr marL="514350" indent="-514350" algn="r" rtl="1">
              <a:buFont typeface="+mj-lt"/>
              <a:buAutoNum type="arabicParenR"/>
            </a:pPr>
            <a:r>
              <a:rPr lang="ar-IQ" sz="3200" b="1" dirty="0">
                <a:latin typeface="Arial" pitchFamily="34" charset="0"/>
                <a:cs typeface="Arial" pitchFamily="34" charset="0"/>
              </a:rPr>
              <a:t>مهارة إثارة الدافعية</a:t>
            </a:r>
          </a:p>
          <a:p>
            <a:pPr marL="514350" indent="-514350" algn="r" rtl="1">
              <a:buFont typeface="+mj-lt"/>
              <a:buAutoNum type="arabicParenR"/>
            </a:pPr>
            <a:r>
              <a:rPr lang="ar-IQ" sz="3200" b="1" dirty="0">
                <a:latin typeface="Arial" pitchFamily="34" charset="0"/>
                <a:cs typeface="Arial" pitchFamily="34" charset="0"/>
              </a:rPr>
              <a:t>مهارة تحديد واختيار الأساليب والإجراءات التعليمية</a:t>
            </a:r>
          </a:p>
          <a:p>
            <a:pPr marL="514350" indent="-514350" algn="r" rtl="1">
              <a:buFont typeface="+mj-lt"/>
              <a:buAutoNum type="arabicParenR"/>
            </a:pPr>
            <a:r>
              <a:rPr lang="ar-IQ" sz="3200" b="1" dirty="0">
                <a:latin typeface="Arial" pitchFamily="34" charset="0"/>
                <a:cs typeface="Arial" pitchFamily="34" charset="0"/>
              </a:rPr>
              <a:t>مهارة التقويم</a:t>
            </a:r>
          </a:p>
          <a:p>
            <a:pPr marL="514350" indent="-514350" algn="r" rtl="1">
              <a:buFont typeface="+mj-lt"/>
              <a:buAutoNum type="arabicParenR"/>
            </a:pP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247503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a:solidFill>
                  <a:srgbClr val="C00000"/>
                </a:solidFill>
                <a:effectLst>
                  <a:outerShdw blurRad="38100" dist="38100" dir="2700000" algn="tl">
                    <a:srgbClr val="000000">
                      <a:alpha val="43137"/>
                    </a:srgbClr>
                  </a:outerShdw>
                </a:effectLst>
              </a:rPr>
              <a:t>دور المعلم في ادارة الصف</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12648" y="1600200"/>
            <a:ext cx="8153400" cy="1981200"/>
          </a:xfrm>
        </p:spPr>
        <p:txBody>
          <a:bodyPr>
            <a:normAutofit/>
          </a:bodyPr>
          <a:lstStyle/>
          <a:p>
            <a:pPr marL="0" indent="0" algn="r">
              <a:buNone/>
            </a:pPr>
            <a:r>
              <a:rPr lang="ar-IQ" sz="2000" b="1" dirty="0" smtClean="0">
                <a:solidFill>
                  <a:srgbClr val="C00000"/>
                </a:solidFill>
                <a:latin typeface="Arial" pitchFamily="34" charset="0"/>
                <a:cs typeface="Arial" pitchFamily="34" charset="0"/>
              </a:rPr>
              <a:t>أولا: </a:t>
            </a:r>
            <a:r>
              <a:rPr lang="ar-IQ" sz="2000" b="1" dirty="0">
                <a:solidFill>
                  <a:srgbClr val="C00000"/>
                </a:solidFill>
                <a:latin typeface="Arial" pitchFamily="34" charset="0"/>
                <a:cs typeface="Arial" pitchFamily="34" charset="0"/>
              </a:rPr>
              <a:t>المعلم وقراراته المتعلقة </a:t>
            </a:r>
            <a:r>
              <a:rPr lang="ar-IQ" sz="2000" b="1" dirty="0" smtClean="0">
                <a:solidFill>
                  <a:srgbClr val="C00000"/>
                </a:solidFill>
                <a:latin typeface="Arial" pitchFamily="34" charset="0"/>
                <a:cs typeface="Arial" pitchFamily="34" charset="0"/>
              </a:rPr>
              <a:t>بالتخطيط:</a:t>
            </a:r>
            <a:endParaRPr lang="ar-IQ" sz="2000" b="1" dirty="0">
              <a:solidFill>
                <a:srgbClr val="C00000"/>
              </a:solidFill>
              <a:latin typeface="Arial" pitchFamily="34" charset="0"/>
              <a:cs typeface="Arial" pitchFamily="34" charset="0"/>
            </a:endParaRPr>
          </a:p>
          <a:p>
            <a:pPr marL="0" indent="0" algn="r">
              <a:buNone/>
            </a:pPr>
            <a:r>
              <a:rPr lang="ar-IQ" sz="2000" b="1" dirty="0">
                <a:latin typeface="Arial" pitchFamily="34" charset="0"/>
                <a:cs typeface="Arial" pitchFamily="34" charset="0"/>
              </a:rPr>
              <a:t>1-  وضع الأهداف التعليمية وتحديدها . </a:t>
            </a:r>
          </a:p>
          <a:p>
            <a:pPr marL="0" indent="0" algn="r">
              <a:buNone/>
            </a:pPr>
            <a:r>
              <a:rPr lang="ar-IQ" sz="2000" b="1" dirty="0">
                <a:latin typeface="Arial" pitchFamily="34" charset="0"/>
                <a:cs typeface="Arial" pitchFamily="34" charset="0"/>
              </a:rPr>
              <a:t>2- تحديد الأساليب التي ستتبع في الدرس والأنشطة التي تمارس من أجل بلوغ الهدف .</a:t>
            </a:r>
          </a:p>
          <a:p>
            <a:pPr marL="0" indent="0" algn="r">
              <a:buNone/>
            </a:pPr>
            <a:r>
              <a:rPr lang="ar-IQ" sz="2000" b="1" dirty="0">
                <a:latin typeface="Arial" pitchFamily="34" charset="0"/>
                <a:cs typeface="Arial" pitchFamily="34" charset="0"/>
              </a:rPr>
              <a:t>3- إشراك الطلبة في وضع الأهداف وممارسة الأنشطة . </a:t>
            </a:r>
          </a:p>
          <a:p>
            <a:pPr marL="0" indent="0" algn="r">
              <a:buNone/>
            </a:pPr>
            <a:r>
              <a:rPr lang="ar-IQ" sz="2000" b="1" dirty="0">
                <a:latin typeface="Arial" pitchFamily="34" charset="0"/>
                <a:cs typeface="Arial" pitchFamily="34" charset="0"/>
              </a:rPr>
              <a:t>4- تبيان الوسائل التعليمية التي سيستخدمها.</a:t>
            </a:r>
          </a:p>
          <a:p>
            <a:pPr marL="0" indent="0" algn="r">
              <a:buNone/>
            </a:pPr>
            <a:endParaRPr lang="en-US" sz="2400" b="1" dirty="0">
              <a:latin typeface="Arial" pitchFamily="34" charset="0"/>
              <a:cs typeface="Arial" pitchFamily="34" charset="0"/>
            </a:endParaRPr>
          </a:p>
        </p:txBody>
      </p:sp>
      <p:sp>
        <p:nvSpPr>
          <p:cNvPr id="4" name="مربع نص 3"/>
          <p:cNvSpPr txBox="1"/>
          <p:nvPr/>
        </p:nvSpPr>
        <p:spPr>
          <a:xfrm>
            <a:off x="294640" y="3810000"/>
            <a:ext cx="8458200" cy="2400657"/>
          </a:xfrm>
          <a:prstGeom prst="rect">
            <a:avLst/>
          </a:prstGeom>
          <a:noFill/>
        </p:spPr>
        <p:txBody>
          <a:bodyPr wrap="square" rtlCol="0">
            <a:spAutoFit/>
          </a:bodyPr>
          <a:lstStyle/>
          <a:p>
            <a:pPr algn="r" rtl="1">
              <a:lnSpc>
                <a:spcPct val="150000"/>
              </a:lnSpc>
            </a:pPr>
            <a:r>
              <a:rPr lang="ar-IQ" sz="2000" b="1" dirty="0">
                <a:solidFill>
                  <a:srgbClr val="C00000"/>
                </a:solidFill>
                <a:latin typeface="Arial" pitchFamily="34" charset="0"/>
                <a:cs typeface="Arial" pitchFamily="34" charset="0"/>
              </a:rPr>
              <a:t>ثانياً: المعلم وقراراته المتعلقة بالتنفيذ: </a:t>
            </a:r>
          </a:p>
          <a:p>
            <a:pPr algn="r" rtl="1">
              <a:lnSpc>
                <a:spcPct val="150000"/>
              </a:lnSpc>
            </a:pPr>
            <a:r>
              <a:rPr lang="ar-IQ" sz="2000" b="1" dirty="0">
                <a:latin typeface="Arial" pitchFamily="34" charset="0"/>
                <a:cs typeface="Arial" pitchFamily="34" charset="0"/>
              </a:rPr>
              <a:t>1-  إثارة الدافعية عند الطلبة وتشويقهم للدرس. </a:t>
            </a:r>
          </a:p>
          <a:p>
            <a:pPr algn="r" rtl="1">
              <a:lnSpc>
                <a:spcPct val="150000"/>
              </a:lnSpc>
            </a:pPr>
            <a:r>
              <a:rPr lang="ar-IQ" sz="2000" b="1" dirty="0">
                <a:latin typeface="Arial" pitchFamily="34" charset="0"/>
                <a:cs typeface="Arial" pitchFamily="34" charset="0"/>
              </a:rPr>
              <a:t>2- استخدام أسلوب التدريس المناسب مع مراعاة ما يستجد على الموقف التعليمي . </a:t>
            </a:r>
          </a:p>
          <a:p>
            <a:pPr algn="r" rtl="1">
              <a:lnSpc>
                <a:spcPct val="150000"/>
              </a:lnSpc>
            </a:pPr>
            <a:r>
              <a:rPr lang="ar-IQ" sz="2000" b="1" dirty="0">
                <a:latin typeface="Arial" pitchFamily="34" charset="0"/>
                <a:cs typeface="Arial" pitchFamily="34" charset="0"/>
              </a:rPr>
              <a:t>3-  مناقشة الطلبة وإدارة هذه المناقشة . </a:t>
            </a:r>
          </a:p>
          <a:p>
            <a:pPr algn="r" rtl="1">
              <a:lnSpc>
                <a:spcPct val="150000"/>
              </a:lnSpc>
            </a:pPr>
            <a:r>
              <a:rPr lang="ar-IQ" sz="2000" b="1" dirty="0">
                <a:latin typeface="Arial" pitchFamily="34" charset="0"/>
                <a:cs typeface="Arial" pitchFamily="34" charset="0"/>
              </a:rPr>
              <a:t>4-  تنظيم عملية التفاعل في الصف.</a:t>
            </a:r>
          </a:p>
        </p:txBody>
      </p:sp>
    </p:spTree>
    <p:extLst>
      <p:ext uri="{BB962C8B-B14F-4D97-AF65-F5344CB8AC3E}">
        <p14:creationId xmlns:p14="http://schemas.microsoft.com/office/powerpoint/2010/main" val="320896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8600" y="1143000"/>
            <a:ext cx="8991600" cy="3539430"/>
          </a:xfrm>
          <a:prstGeom prst="rect">
            <a:avLst/>
          </a:prstGeom>
          <a:noFill/>
        </p:spPr>
        <p:txBody>
          <a:bodyPr wrap="square" rtlCol="0">
            <a:spAutoFit/>
          </a:bodyPr>
          <a:lstStyle/>
          <a:p>
            <a:pPr algn="r" rtl="1"/>
            <a:r>
              <a:rPr lang="ar-IQ" sz="3200" b="1" dirty="0">
                <a:solidFill>
                  <a:srgbClr val="C00000"/>
                </a:solidFill>
                <a:latin typeface="Arial" pitchFamily="34" charset="0"/>
                <a:cs typeface="Arial" pitchFamily="34" charset="0"/>
              </a:rPr>
              <a:t>ثالثا: المعلم وقراراته المتعلقة بالأشراف </a:t>
            </a:r>
            <a:r>
              <a:rPr lang="ar-IQ" sz="3200" b="1" dirty="0" smtClean="0">
                <a:solidFill>
                  <a:srgbClr val="C00000"/>
                </a:solidFill>
                <a:latin typeface="Arial" pitchFamily="34" charset="0"/>
                <a:cs typeface="Arial" pitchFamily="34" charset="0"/>
              </a:rPr>
              <a:t>والمتابعة</a:t>
            </a:r>
            <a:r>
              <a:rPr lang="ar-IQ" sz="3200" b="1" dirty="0" smtClean="0">
                <a:latin typeface="Arial" pitchFamily="34" charset="0"/>
                <a:cs typeface="Arial" pitchFamily="34" charset="0"/>
              </a:rPr>
              <a:t>:</a:t>
            </a:r>
            <a:endParaRPr lang="ar-IQ" sz="3200" b="1" dirty="0">
              <a:latin typeface="Arial" pitchFamily="34" charset="0"/>
              <a:cs typeface="Arial" pitchFamily="34" charset="0"/>
            </a:endParaRPr>
          </a:p>
          <a:p>
            <a:pPr algn="r" rtl="1">
              <a:lnSpc>
                <a:spcPct val="150000"/>
              </a:lnSpc>
            </a:pPr>
            <a:endParaRPr lang="ar-IQ" sz="3200" b="1" dirty="0">
              <a:latin typeface="Arial" pitchFamily="34" charset="0"/>
              <a:cs typeface="Arial" pitchFamily="34" charset="0"/>
            </a:endParaRPr>
          </a:p>
          <a:p>
            <a:pPr algn="r" rtl="1">
              <a:lnSpc>
                <a:spcPct val="150000"/>
              </a:lnSpc>
            </a:pPr>
            <a:r>
              <a:rPr lang="ar-IQ" sz="3200" b="1" dirty="0">
                <a:latin typeface="Arial" pitchFamily="34" charset="0"/>
                <a:cs typeface="Arial" pitchFamily="34" charset="0"/>
              </a:rPr>
              <a:t> </a:t>
            </a:r>
            <a:r>
              <a:rPr lang="ar-IQ" sz="3200" b="1" dirty="0" smtClean="0">
                <a:latin typeface="Arial" pitchFamily="34" charset="0"/>
                <a:cs typeface="Arial" pitchFamily="34" charset="0"/>
              </a:rPr>
              <a:t>1- الضبط </a:t>
            </a:r>
            <a:r>
              <a:rPr lang="ar-IQ" sz="3200" b="1" dirty="0">
                <a:latin typeface="Arial" pitchFamily="34" charset="0"/>
                <a:cs typeface="Arial" pitchFamily="34" charset="0"/>
              </a:rPr>
              <a:t>والمحافظة على النظام . </a:t>
            </a:r>
          </a:p>
          <a:p>
            <a:pPr algn="r" rtl="1">
              <a:lnSpc>
                <a:spcPct val="150000"/>
              </a:lnSpc>
            </a:pPr>
            <a:r>
              <a:rPr lang="ar-IQ" sz="3200" b="1" dirty="0" smtClean="0">
                <a:latin typeface="Arial" pitchFamily="34" charset="0"/>
                <a:cs typeface="Arial" pitchFamily="34" charset="0"/>
              </a:rPr>
              <a:t>2- مراقبة </a:t>
            </a:r>
            <a:r>
              <a:rPr lang="ar-IQ" sz="3200" b="1" dirty="0">
                <a:latin typeface="Arial" pitchFamily="34" charset="0"/>
                <a:cs typeface="Arial" pitchFamily="34" charset="0"/>
              </a:rPr>
              <a:t>حضور الطلبة وغيابهم . </a:t>
            </a:r>
          </a:p>
          <a:p>
            <a:pPr algn="r" rtl="1">
              <a:lnSpc>
                <a:spcPct val="150000"/>
              </a:lnSpc>
            </a:pPr>
            <a:r>
              <a:rPr lang="ar-IQ" sz="3200" b="1" dirty="0" smtClean="0">
                <a:latin typeface="Arial" pitchFamily="34" charset="0"/>
                <a:cs typeface="Arial" pitchFamily="34" charset="0"/>
              </a:rPr>
              <a:t>3- توجيه </a:t>
            </a:r>
            <a:r>
              <a:rPr lang="ar-IQ" sz="3200" b="1" dirty="0">
                <a:latin typeface="Arial" pitchFamily="34" charset="0"/>
                <a:cs typeface="Arial" pitchFamily="34" charset="0"/>
              </a:rPr>
              <a:t>الطلبة وإرشادهم .</a:t>
            </a:r>
          </a:p>
        </p:txBody>
      </p:sp>
    </p:spTree>
    <p:extLst>
      <p:ext uri="{BB962C8B-B14F-4D97-AF65-F5344CB8AC3E}">
        <p14:creationId xmlns:p14="http://schemas.microsoft.com/office/powerpoint/2010/main" val="40365584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50000"/>
            </a:schemeClr>
          </a:fgClr>
          <a:bgClr>
            <a:schemeClr val="accent2"/>
          </a:bgClr>
        </a:pattFill>
        <a:effectLst/>
      </p:bgPr>
    </p:bg>
    <p:spTree>
      <p:nvGrpSpPr>
        <p:cNvPr id="1" name=""/>
        <p:cNvGrpSpPr/>
        <p:nvPr/>
      </p:nvGrpSpPr>
      <p:grpSpPr>
        <a:xfrm>
          <a:off x="0" y="0"/>
          <a:ext cx="0" cy="0"/>
          <a:chOff x="0" y="0"/>
          <a:chExt cx="0" cy="0"/>
        </a:xfrm>
      </p:grpSpPr>
      <p:sp>
        <p:nvSpPr>
          <p:cNvPr id="2" name="مربع نص 1"/>
          <p:cNvSpPr txBox="1"/>
          <p:nvPr/>
        </p:nvSpPr>
        <p:spPr>
          <a:xfrm>
            <a:off x="228600" y="2000475"/>
            <a:ext cx="10820400" cy="2215991"/>
          </a:xfrm>
          <a:prstGeom prst="rect">
            <a:avLst/>
          </a:prstGeom>
          <a:noFill/>
        </p:spPr>
        <p:txBody>
          <a:bodyPr wrap="square" rtlCol="0">
            <a:spAutoFit/>
          </a:bodyPr>
          <a:lstStyle/>
          <a:p>
            <a:r>
              <a:rPr lang="ar-IQ" sz="13800" dirty="0" smtClean="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rPr>
              <a:t>المحاضرة التاسعة</a:t>
            </a:r>
            <a:endParaRPr lang="en-US" sz="13800" dirty="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2595406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rPr>
              <a:t>القيادة</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304800" y="1600200"/>
            <a:ext cx="8461248" cy="4495800"/>
          </a:xfrm>
        </p:spPr>
        <p:txBody>
          <a:bodyPr>
            <a:normAutofit/>
          </a:bodyPr>
          <a:lstStyle/>
          <a:p>
            <a:pPr marL="0" indent="0" algn="r" rtl="1">
              <a:buNone/>
            </a:pPr>
            <a:r>
              <a:rPr lang="ar-IQ" sz="3600" b="1" dirty="0">
                <a:solidFill>
                  <a:srgbClr val="C00000"/>
                </a:solidFill>
                <a:latin typeface="Arial" pitchFamily="34" charset="0"/>
                <a:cs typeface="Arial" pitchFamily="34" charset="0"/>
              </a:rPr>
              <a:t>القيادة تعني: </a:t>
            </a:r>
            <a:r>
              <a:rPr lang="ar-IQ" sz="3600" b="1" dirty="0">
                <a:latin typeface="Arial" pitchFamily="34" charset="0"/>
                <a:cs typeface="Arial" pitchFamily="34" charset="0"/>
              </a:rPr>
              <a:t>فن التأثير في الأخرين ودفعهم نحو الإنجاز بفعالية، وبأقل جهد وكلفة ووقت وبأحسن نوعية ، باستخدام الموارد المتاحة.</a:t>
            </a:r>
            <a:endParaRPr lang="en-US" sz="3600" b="1" dirty="0">
              <a:latin typeface="Arial" pitchFamily="34" charset="0"/>
              <a:cs typeface="Arial" pitchFamily="34" charset="0"/>
            </a:endParaRPr>
          </a:p>
        </p:txBody>
      </p:sp>
    </p:spTree>
    <p:extLst>
      <p:ext uri="{BB962C8B-B14F-4D97-AF65-F5344CB8AC3E}">
        <p14:creationId xmlns:p14="http://schemas.microsoft.com/office/powerpoint/2010/main" val="56134832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200" b="1" dirty="0" smtClean="0">
                <a:solidFill>
                  <a:srgbClr val="C00000"/>
                </a:solidFill>
                <a:effectLst>
                  <a:outerShdw blurRad="38100" dist="38100" dir="2700000" algn="tl">
                    <a:srgbClr val="000000">
                      <a:alpha val="43137"/>
                    </a:srgbClr>
                  </a:outerShdw>
                </a:effectLst>
              </a:rPr>
              <a:t>الادارة التربوية</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a:bodyPr>
          <a:lstStyle/>
          <a:p>
            <a:pPr marL="0" indent="0" algn="r">
              <a:buNone/>
            </a:pPr>
            <a:r>
              <a:rPr lang="ar-IQ" sz="3200" b="1" dirty="0" smtClean="0">
                <a:latin typeface="Arial" pitchFamily="34" charset="0"/>
                <a:cs typeface="Arial" pitchFamily="34" charset="0"/>
              </a:rPr>
              <a:t>عملية منظمة هادفة تسعى الى استخدام افضل الطرق والأساليب في استثمار الموارد المادية والبشرية وتوظيفها لبلوغ الاهداف المرسومة باقل ما يمكن من مال ووقت وجهد عن طريق التخطيط والتنظيم والتوجيه والمتابعة.</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32953444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smtClean="0">
                <a:solidFill>
                  <a:srgbClr val="C00000"/>
                </a:solidFill>
                <a:effectLst>
                  <a:outerShdw blurRad="38100" dist="38100" dir="2700000" algn="tl">
                    <a:srgbClr val="000000">
                      <a:alpha val="43137"/>
                    </a:srgbClr>
                  </a:outerShdw>
                </a:effectLst>
              </a:rPr>
              <a:t>الفروق </a:t>
            </a:r>
            <a:r>
              <a:rPr lang="ar-IQ" sz="2800" b="1" dirty="0">
                <a:solidFill>
                  <a:srgbClr val="C00000"/>
                </a:solidFill>
                <a:effectLst>
                  <a:outerShdw blurRad="38100" dist="38100" dir="2700000" algn="tl">
                    <a:srgbClr val="000000">
                      <a:alpha val="43137"/>
                    </a:srgbClr>
                  </a:outerShdw>
                </a:effectLst>
              </a:rPr>
              <a:t>بين القيادة والإدارة </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Autofit/>
          </a:bodyPr>
          <a:lstStyle/>
          <a:p>
            <a:pPr marL="0" indent="0" algn="r" rtl="1">
              <a:buNone/>
            </a:pPr>
            <a:r>
              <a:rPr lang="ar-IQ" sz="2800" b="1" dirty="0">
                <a:latin typeface="Arial" pitchFamily="34" charset="0"/>
                <a:cs typeface="Arial" pitchFamily="34" charset="0"/>
              </a:rPr>
              <a:t>١</a:t>
            </a:r>
            <a:r>
              <a:rPr lang="en-US" sz="2800" b="1" dirty="0">
                <a:latin typeface="Arial" pitchFamily="34" charset="0"/>
                <a:cs typeface="Arial" pitchFamily="34" charset="0"/>
              </a:rPr>
              <a:t>- </a:t>
            </a:r>
            <a:r>
              <a:rPr lang="ar-IQ" sz="2800" b="1" dirty="0">
                <a:latin typeface="Arial" pitchFamily="34" charset="0"/>
                <a:cs typeface="Arial" pitchFamily="34" charset="0"/>
              </a:rPr>
              <a:t>القيادة صفة، والإدارة علم وفن</a:t>
            </a:r>
            <a:r>
              <a:rPr lang="en-US" sz="2800" b="1" dirty="0">
                <a:latin typeface="Arial" pitchFamily="34" charset="0"/>
                <a:cs typeface="Arial" pitchFamily="34" charset="0"/>
              </a:rPr>
              <a:t>.</a:t>
            </a:r>
          </a:p>
          <a:p>
            <a:pPr marL="0" indent="0" algn="r" rtl="1">
              <a:buNone/>
            </a:pPr>
            <a:r>
              <a:rPr lang="ar-IQ" sz="2800" b="1" dirty="0">
                <a:latin typeface="Arial" pitchFamily="34" charset="0"/>
                <a:cs typeface="Arial" pitchFamily="34" charset="0"/>
              </a:rPr>
              <a:t>٢</a:t>
            </a:r>
            <a:r>
              <a:rPr lang="en-US" sz="2800" b="1" dirty="0">
                <a:latin typeface="Arial" pitchFamily="34" charset="0"/>
                <a:cs typeface="Arial" pitchFamily="34" charset="0"/>
              </a:rPr>
              <a:t>-</a:t>
            </a:r>
            <a:r>
              <a:rPr lang="ar-IQ" sz="2800" b="1" dirty="0">
                <a:latin typeface="Arial" pitchFamily="34" charset="0"/>
                <a:cs typeface="Arial" pitchFamily="34" charset="0"/>
              </a:rPr>
              <a:t>القيادة تزود الفرد بالقدرة على التخيل والادارة تحول الفرد للمنظور الواقعي(العلاقة الصحيحة بين الأشياء). </a:t>
            </a:r>
            <a:endParaRPr lang="en-US" sz="2800" b="1" dirty="0">
              <a:latin typeface="Arial" pitchFamily="34" charset="0"/>
              <a:cs typeface="Arial" pitchFamily="34" charset="0"/>
            </a:endParaRPr>
          </a:p>
          <a:p>
            <a:pPr marL="0" indent="0" algn="r" rtl="1">
              <a:buNone/>
            </a:pPr>
            <a:r>
              <a:rPr lang="ar-IQ" sz="2800" b="1" dirty="0">
                <a:latin typeface="Arial" pitchFamily="34" charset="0"/>
                <a:cs typeface="Arial" pitchFamily="34" charset="0"/>
              </a:rPr>
              <a:t>٣</a:t>
            </a:r>
            <a:r>
              <a:rPr lang="en-US" sz="2800" b="1" dirty="0">
                <a:latin typeface="Arial" pitchFamily="34" charset="0"/>
                <a:cs typeface="Arial" pitchFamily="34" charset="0"/>
              </a:rPr>
              <a:t>-</a:t>
            </a:r>
            <a:r>
              <a:rPr lang="ar-IQ" sz="2800" b="1" dirty="0">
                <a:latin typeface="Arial" pitchFamily="34" charset="0"/>
                <a:cs typeface="Arial" pitchFamily="34" charset="0"/>
              </a:rPr>
              <a:t>القيادة تعالج المفاهيم، والإدارة تربط الوظائف ببعضها البعض</a:t>
            </a:r>
            <a:r>
              <a:rPr lang="en-US" sz="2800" b="1" dirty="0">
                <a:latin typeface="Arial" pitchFamily="34" charset="0"/>
                <a:cs typeface="Arial" pitchFamily="34" charset="0"/>
              </a:rPr>
              <a:t>. </a:t>
            </a:r>
          </a:p>
          <a:p>
            <a:pPr marL="0" indent="0" algn="r" rtl="1">
              <a:buNone/>
            </a:pPr>
            <a:r>
              <a:rPr lang="ar-IQ" sz="2800" b="1" dirty="0">
                <a:latin typeface="Arial" pitchFamily="34" charset="0"/>
                <a:cs typeface="Arial" pitchFamily="34" charset="0"/>
              </a:rPr>
              <a:t>٤</a:t>
            </a:r>
            <a:r>
              <a:rPr lang="en-US" sz="2800" b="1" dirty="0">
                <a:latin typeface="Arial" pitchFamily="34" charset="0"/>
                <a:cs typeface="Arial" pitchFamily="34" charset="0"/>
              </a:rPr>
              <a:t>-</a:t>
            </a:r>
            <a:r>
              <a:rPr lang="ar-IQ" sz="2800" b="1" dirty="0">
                <a:latin typeface="Arial" pitchFamily="34" charset="0"/>
                <a:cs typeface="Arial" pitchFamily="34" charset="0"/>
              </a:rPr>
              <a:t>القيادة تمارس الإيمان، والإدارة تهتم بالحقائق</a:t>
            </a:r>
            <a:r>
              <a:rPr lang="en-US" sz="2800" b="1" dirty="0">
                <a:latin typeface="Arial" pitchFamily="34" charset="0"/>
                <a:cs typeface="Arial" pitchFamily="34" charset="0"/>
              </a:rPr>
              <a:t>. </a:t>
            </a:r>
          </a:p>
          <a:p>
            <a:pPr marL="0" indent="0" algn="r" rtl="1">
              <a:buNone/>
            </a:pPr>
            <a:r>
              <a:rPr lang="ar-IQ" sz="2800" b="1" dirty="0">
                <a:latin typeface="Arial" pitchFamily="34" charset="0"/>
                <a:cs typeface="Arial" pitchFamily="34" charset="0"/>
              </a:rPr>
              <a:t>٥</a:t>
            </a:r>
            <a:r>
              <a:rPr lang="en-US" sz="2800" b="1" dirty="0">
                <a:latin typeface="Arial" pitchFamily="34" charset="0"/>
                <a:cs typeface="Arial" pitchFamily="34" charset="0"/>
              </a:rPr>
              <a:t>-</a:t>
            </a:r>
            <a:r>
              <a:rPr lang="ar-IQ" sz="2800" b="1" dirty="0">
                <a:latin typeface="Arial" pitchFamily="34" charset="0"/>
                <a:cs typeface="Arial" pitchFamily="34" charset="0"/>
              </a:rPr>
              <a:t>القيادة تبحث عن الفاعلية، والإدارة تكافح في سبيل الكفاءة</a:t>
            </a:r>
            <a:r>
              <a:rPr lang="en-US" sz="2800" b="1" dirty="0">
                <a:latin typeface="Arial" pitchFamily="34" charset="0"/>
                <a:cs typeface="Arial" pitchFamily="34" charset="0"/>
              </a:rPr>
              <a:t>. </a:t>
            </a:r>
          </a:p>
          <a:p>
            <a:pPr marL="0" indent="0" algn="r" rtl="1">
              <a:buNone/>
            </a:pPr>
            <a:r>
              <a:rPr lang="ar-IQ" sz="2800" b="1" dirty="0">
                <a:latin typeface="Arial" pitchFamily="34" charset="0"/>
                <a:cs typeface="Arial" pitchFamily="34" charset="0"/>
              </a:rPr>
              <a:t>٦</a:t>
            </a:r>
            <a:r>
              <a:rPr lang="en-US" sz="2800" b="1" dirty="0">
                <a:latin typeface="Arial" pitchFamily="34" charset="0"/>
                <a:cs typeface="Arial" pitchFamily="34" charset="0"/>
              </a:rPr>
              <a:t>-</a:t>
            </a:r>
            <a:r>
              <a:rPr lang="ar-IQ" sz="2800" b="1" dirty="0">
                <a:latin typeface="Arial" pitchFamily="34" charset="0"/>
                <a:cs typeface="Arial" pitchFamily="34" charset="0"/>
              </a:rPr>
              <a:t>القيادة هي التأثير على الموارد الكامنة الصالحة، والإدارة هي تنسيق بين الموارد المتاحة للوصل إلى أقصى انجاز</a:t>
            </a:r>
            <a:r>
              <a:rPr lang="en-US" sz="2800" b="1" dirty="0">
                <a:latin typeface="Arial" pitchFamily="34" charset="0"/>
                <a:cs typeface="Arial" pitchFamily="34" charset="0"/>
              </a:rPr>
              <a:t>.</a:t>
            </a:r>
          </a:p>
          <a:p>
            <a:pPr marL="0" indent="0" algn="r" rtl="1">
              <a:buNone/>
            </a:pPr>
            <a:r>
              <a:rPr lang="ar-IQ" sz="2800" b="1" dirty="0">
                <a:latin typeface="Arial" pitchFamily="34" charset="0"/>
                <a:cs typeface="Arial" pitchFamily="34" charset="0"/>
              </a:rPr>
              <a:t>٧</a:t>
            </a:r>
            <a:r>
              <a:rPr lang="en-US" sz="2800" b="1" dirty="0">
                <a:latin typeface="Arial" pitchFamily="34" charset="0"/>
                <a:cs typeface="Arial" pitchFamily="34" charset="0"/>
              </a:rPr>
              <a:t>-</a:t>
            </a:r>
            <a:r>
              <a:rPr lang="ar-IQ" sz="2800" b="1" dirty="0">
                <a:latin typeface="Arial" pitchFamily="34" charset="0"/>
                <a:cs typeface="Arial" pitchFamily="34" charset="0"/>
              </a:rPr>
              <a:t>القادة تزدهر بتوفير الفرص، والإدارة تنتج بالإنجاز</a:t>
            </a: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16295046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rPr>
              <a:t>نظريات القيادة</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905000"/>
            <a:ext cx="8153400" cy="4495800"/>
          </a:xfrm>
        </p:spPr>
        <p:txBody>
          <a:bodyPr/>
          <a:lstStyle/>
          <a:p>
            <a:pPr marL="0" indent="0" algn="r" rtl="1">
              <a:buNone/>
            </a:pPr>
            <a:r>
              <a:rPr lang="ar-IQ" sz="3200" b="1" dirty="0">
                <a:effectLst>
                  <a:outerShdw blurRad="38100" dist="38100" dir="2700000" algn="tl">
                    <a:srgbClr val="000000">
                      <a:alpha val="43137"/>
                    </a:srgbClr>
                  </a:outerShdw>
                </a:effectLst>
                <a:latin typeface="Arial" pitchFamily="34" charset="0"/>
                <a:cs typeface="Arial" pitchFamily="34" charset="0"/>
              </a:rPr>
              <a:t>اولا: نظرية الرجل العظيم</a:t>
            </a:r>
            <a:endParaRPr lang="en-US" sz="3200" b="1" dirty="0">
              <a:effectLst>
                <a:outerShdw blurRad="38100" dist="38100" dir="2700000" algn="tl">
                  <a:srgbClr val="000000">
                    <a:alpha val="43137"/>
                  </a:srgbClr>
                </a:outerShdw>
              </a:effectLst>
              <a:latin typeface="Arial" pitchFamily="34" charset="0"/>
              <a:cs typeface="Arial" pitchFamily="34" charset="0"/>
            </a:endParaRPr>
          </a:p>
          <a:p>
            <a:pPr marL="0" indent="0" algn="r" rtl="1">
              <a:buNone/>
            </a:pPr>
            <a:r>
              <a:rPr lang="ar-IQ" sz="3200" b="1" dirty="0">
                <a:effectLst>
                  <a:outerShdw blurRad="38100" dist="38100" dir="2700000" algn="tl">
                    <a:srgbClr val="000000">
                      <a:alpha val="43137"/>
                    </a:srgbClr>
                  </a:outerShdw>
                </a:effectLst>
                <a:latin typeface="Arial" pitchFamily="34" charset="0"/>
                <a:cs typeface="Arial" pitchFamily="34" charset="0"/>
              </a:rPr>
              <a:t>ثانياً: نظرية السمات</a:t>
            </a:r>
            <a:endParaRPr lang="en-US" sz="3200" b="1" dirty="0">
              <a:effectLst>
                <a:outerShdw blurRad="38100" dist="38100" dir="2700000" algn="tl">
                  <a:srgbClr val="000000">
                    <a:alpha val="43137"/>
                  </a:srgbClr>
                </a:outerShdw>
              </a:effectLst>
              <a:latin typeface="Arial" pitchFamily="34" charset="0"/>
              <a:cs typeface="Arial" pitchFamily="34" charset="0"/>
            </a:endParaRPr>
          </a:p>
          <a:p>
            <a:pPr marL="0" indent="0" algn="r" rtl="1">
              <a:buNone/>
            </a:pPr>
            <a:r>
              <a:rPr lang="ar-IQ" sz="3200" b="1" dirty="0" smtClean="0">
                <a:effectLst>
                  <a:outerShdw blurRad="38100" dist="38100" dir="2700000" algn="tl">
                    <a:srgbClr val="000000">
                      <a:alpha val="43137"/>
                    </a:srgbClr>
                  </a:outerShdw>
                </a:effectLst>
                <a:latin typeface="Arial" pitchFamily="34" charset="0"/>
                <a:cs typeface="Arial" pitchFamily="34" charset="0"/>
              </a:rPr>
              <a:t>ثالثاً</a:t>
            </a:r>
            <a:r>
              <a:rPr lang="ar-IQ" sz="3200" b="1" dirty="0">
                <a:effectLst>
                  <a:outerShdw blurRad="38100" dist="38100" dir="2700000" algn="tl">
                    <a:srgbClr val="000000">
                      <a:alpha val="43137"/>
                    </a:srgbClr>
                  </a:outerShdw>
                </a:effectLst>
                <a:latin typeface="Arial" pitchFamily="34" charset="0"/>
                <a:cs typeface="Arial" pitchFamily="34" charset="0"/>
              </a:rPr>
              <a:t>: النظرية </a:t>
            </a:r>
            <a:r>
              <a:rPr lang="ar-IQ" sz="3200" b="1" dirty="0" err="1">
                <a:effectLst>
                  <a:outerShdw blurRad="38100" dist="38100" dir="2700000" algn="tl">
                    <a:srgbClr val="000000">
                      <a:alpha val="43137"/>
                    </a:srgbClr>
                  </a:outerShdw>
                </a:effectLst>
                <a:latin typeface="Arial" pitchFamily="34" charset="0"/>
                <a:cs typeface="Arial" pitchFamily="34" charset="0"/>
              </a:rPr>
              <a:t>الموقفية</a:t>
            </a:r>
            <a:endParaRPr lang="en-US" sz="3200" b="1" dirty="0">
              <a:effectLst>
                <a:outerShdw blurRad="38100" dist="38100" dir="2700000" algn="tl">
                  <a:srgbClr val="000000">
                    <a:alpha val="43137"/>
                  </a:srgbClr>
                </a:outerShdw>
              </a:effectLst>
              <a:latin typeface="Arial" pitchFamily="34" charset="0"/>
              <a:cs typeface="Arial" pitchFamily="34" charset="0"/>
            </a:endParaRPr>
          </a:p>
          <a:p>
            <a:pPr marL="0" indent="0" algn="r" rtl="1">
              <a:buNone/>
            </a:pPr>
            <a:r>
              <a:rPr lang="ar-IQ" sz="3200" b="1" dirty="0">
                <a:effectLst>
                  <a:outerShdw blurRad="38100" dist="38100" dir="2700000" algn="tl">
                    <a:srgbClr val="000000">
                      <a:alpha val="43137"/>
                    </a:srgbClr>
                  </a:outerShdw>
                </a:effectLst>
                <a:latin typeface="Arial" pitchFamily="34" charset="0"/>
                <a:cs typeface="Arial" pitchFamily="34" charset="0"/>
              </a:rPr>
              <a:t>رابعاً: النظرية الوظيفية</a:t>
            </a:r>
            <a:endParaRPr lang="en-US" sz="3200" b="1" dirty="0">
              <a:effectLst>
                <a:outerShdw blurRad="38100" dist="38100" dir="2700000" algn="tl">
                  <a:srgbClr val="000000">
                    <a:alpha val="43137"/>
                  </a:srgbClr>
                </a:outerShdw>
              </a:effectLst>
              <a:latin typeface="Arial" pitchFamily="34" charset="0"/>
              <a:cs typeface="Arial" pitchFamily="34" charset="0"/>
            </a:endParaRPr>
          </a:p>
          <a:p>
            <a:pPr marL="0" indent="0" algn="r" rtl="1">
              <a:buNone/>
            </a:pPr>
            <a:r>
              <a:rPr lang="ar-IQ" sz="3200" b="1" dirty="0">
                <a:effectLst>
                  <a:outerShdw blurRad="38100" dist="38100" dir="2700000" algn="tl">
                    <a:srgbClr val="000000">
                      <a:alpha val="43137"/>
                    </a:srgbClr>
                  </a:outerShdw>
                </a:effectLst>
                <a:latin typeface="Arial" pitchFamily="34" charset="0"/>
                <a:cs typeface="Arial" pitchFamily="34" charset="0"/>
              </a:rPr>
              <a:t>خامساً: النظرية التفاعلية</a:t>
            </a:r>
            <a:endParaRPr lang="en-US" sz="3200" b="1" dirty="0">
              <a:effectLst>
                <a:outerShdw blurRad="38100" dist="38100" dir="2700000" algn="tl">
                  <a:srgbClr val="000000">
                    <a:alpha val="43137"/>
                  </a:srgbClr>
                </a:outerShdw>
              </a:effectLst>
              <a:latin typeface="Arial" pitchFamily="34" charset="0"/>
              <a:cs typeface="Arial" pitchFamily="34" charset="0"/>
            </a:endParaRPr>
          </a:p>
          <a:p>
            <a:pPr marL="0" indent="0" algn="r" rtl="1">
              <a:buNone/>
            </a:pPr>
            <a:endParaRPr lang="en-US" dirty="0"/>
          </a:p>
        </p:txBody>
      </p:sp>
    </p:spTree>
    <p:extLst>
      <p:ext uri="{BB962C8B-B14F-4D97-AF65-F5344CB8AC3E}">
        <p14:creationId xmlns:p14="http://schemas.microsoft.com/office/powerpoint/2010/main" val="20433605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a:solidFill>
                  <a:srgbClr val="C00000"/>
                </a:solidFill>
                <a:effectLst>
                  <a:outerShdw blurRad="38100" dist="38100" dir="2700000" algn="tl">
                    <a:srgbClr val="000000">
                      <a:alpha val="43137"/>
                    </a:srgbClr>
                  </a:outerShdw>
                </a:effectLst>
              </a:rPr>
              <a:t>الخصائص العامة للقيادة التربوية الناجحة</a:t>
            </a:r>
            <a:r>
              <a:rPr lang="en-US" sz="2800" b="1" dirty="0">
                <a:solidFill>
                  <a:srgbClr val="C00000"/>
                </a:solidFill>
                <a:effectLst>
                  <a:outerShdw blurRad="38100" dist="38100" dir="2700000" algn="tl">
                    <a:srgbClr val="000000">
                      <a:alpha val="43137"/>
                    </a:srgbClr>
                  </a:outerShdw>
                </a:effectLst>
              </a:rPr>
              <a:t> :</a:t>
            </a:r>
          </a:p>
        </p:txBody>
      </p:sp>
      <p:sp>
        <p:nvSpPr>
          <p:cNvPr id="3" name="عنصر نائب للمحتوى 2"/>
          <p:cNvSpPr>
            <a:spLocks noGrp="1"/>
          </p:cNvSpPr>
          <p:nvPr>
            <p:ph sz="quarter" idx="1"/>
          </p:nvPr>
        </p:nvSpPr>
        <p:spPr/>
        <p:txBody>
          <a:bodyPr>
            <a:normAutofit lnSpcReduction="10000"/>
          </a:bodyPr>
          <a:lstStyle/>
          <a:p>
            <a:pPr marL="0" indent="0" algn="r" rtl="1">
              <a:buNone/>
            </a:pPr>
            <a:r>
              <a:rPr lang="ar-IQ" b="1" dirty="0">
                <a:latin typeface="Arial" pitchFamily="34" charset="0"/>
                <a:cs typeface="Arial" pitchFamily="34" charset="0"/>
              </a:rPr>
              <a:t>١</a:t>
            </a:r>
            <a:r>
              <a:rPr lang="en-US" b="1" dirty="0">
                <a:latin typeface="Arial" pitchFamily="34" charset="0"/>
                <a:cs typeface="Arial" pitchFamily="34" charset="0"/>
              </a:rPr>
              <a:t>-</a:t>
            </a:r>
            <a:r>
              <a:rPr lang="ar-IQ" b="1" dirty="0">
                <a:latin typeface="Arial" pitchFamily="34" charset="0"/>
                <a:cs typeface="Arial" pitchFamily="34" charset="0"/>
              </a:rPr>
              <a:t>القدرة على استثمار الوقت بأقصى درجة ممكنة</a:t>
            </a:r>
            <a:r>
              <a:rPr lang="en-US" b="1" dirty="0">
                <a:latin typeface="Arial" pitchFamily="34" charset="0"/>
                <a:cs typeface="Arial" pitchFamily="34" charset="0"/>
              </a:rPr>
              <a:t>. </a:t>
            </a:r>
          </a:p>
          <a:p>
            <a:pPr marL="0" indent="0" algn="r" rtl="1">
              <a:buNone/>
            </a:pPr>
            <a:r>
              <a:rPr lang="ar-IQ" b="1" dirty="0">
                <a:latin typeface="Arial" pitchFamily="34" charset="0"/>
                <a:cs typeface="Arial" pitchFamily="34" charset="0"/>
              </a:rPr>
              <a:t>٢</a:t>
            </a:r>
            <a:r>
              <a:rPr lang="en-US" b="1" dirty="0">
                <a:latin typeface="Arial" pitchFamily="34" charset="0"/>
                <a:cs typeface="Arial" pitchFamily="34" charset="0"/>
              </a:rPr>
              <a:t>-</a:t>
            </a:r>
            <a:r>
              <a:rPr lang="ar-IQ" b="1" dirty="0">
                <a:latin typeface="Arial" pitchFamily="34" charset="0"/>
                <a:cs typeface="Arial" pitchFamily="34" charset="0"/>
              </a:rPr>
              <a:t>القدرة على الأهداف التربوية المحددة</a:t>
            </a:r>
            <a:r>
              <a:rPr lang="en-US" b="1" dirty="0">
                <a:latin typeface="Arial" pitchFamily="34" charset="0"/>
                <a:cs typeface="Arial" pitchFamily="34" charset="0"/>
              </a:rPr>
              <a:t>. </a:t>
            </a:r>
          </a:p>
          <a:p>
            <a:pPr marL="0" indent="0" algn="r" rtl="1">
              <a:buNone/>
            </a:pPr>
            <a:r>
              <a:rPr lang="ar-IQ" b="1" dirty="0">
                <a:latin typeface="Arial" pitchFamily="34" charset="0"/>
                <a:cs typeface="Arial" pitchFamily="34" charset="0"/>
              </a:rPr>
              <a:t>٣</a:t>
            </a:r>
            <a:r>
              <a:rPr lang="en-US" b="1" dirty="0">
                <a:latin typeface="Arial" pitchFamily="34" charset="0"/>
                <a:cs typeface="Arial" pitchFamily="34" charset="0"/>
              </a:rPr>
              <a:t>-</a:t>
            </a:r>
            <a:r>
              <a:rPr lang="ar-IQ" b="1" dirty="0">
                <a:latin typeface="Arial" pitchFamily="34" charset="0"/>
                <a:cs typeface="Arial" pitchFamily="34" charset="0"/>
              </a:rPr>
              <a:t>القدرة على اكتشاف نقاط القوة والضعف في النظام التربوي</a:t>
            </a:r>
            <a:r>
              <a:rPr lang="en-US" b="1" dirty="0">
                <a:latin typeface="Arial" pitchFamily="34" charset="0"/>
                <a:cs typeface="Arial" pitchFamily="34" charset="0"/>
              </a:rPr>
              <a:t>. </a:t>
            </a:r>
          </a:p>
          <a:p>
            <a:pPr marL="0" indent="0" algn="r" rtl="1">
              <a:buNone/>
            </a:pPr>
            <a:r>
              <a:rPr lang="ar-IQ" b="1" dirty="0">
                <a:latin typeface="Arial" pitchFamily="34" charset="0"/>
                <a:cs typeface="Arial" pitchFamily="34" charset="0"/>
              </a:rPr>
              <a:t>٤</a:t>
            </a:r>
            <a:r>
              <a:rPr lang="en-US" b="1" dirty="0">
                <a:latin typeface="Arial" pitchFamily="34" charset="0"/>
                <a:cs typeface="Arial" pitchFamily="34" charset="0"/>
              </a:rPr>
              <a:t>-</a:t>
            </a:r>
            <a:r>
              <a:rPr lang="ar-IQ" b="1" dirty="0">
                <a:latin typeface="Arial" pitchFamily="34" charset="0"/>
                <a:cs typeface="Arial" pitchFamily="34" charset="0"/>
              </a:rPr>
              <a:t>القدرة على وضع الأولويات في سياسته التربوية بادئاً بالأهم </a:t>
            </a:r>
            <a:r>
              <a:rPr lang="ar-IQ" b="1" dirty="0" smtClean="0">
                <a:latin typeface="Arial" pitchFamily="34" charset="0"/>
                <a:cs typeface="Arial" pitchFamily="34" charset="0"/>
              </a:rPr>
              <a:t>ثم</a:t>
            </a:r>
            <a:br>
              <a:rPr lang="ar-IQ" b="1" dirty="0" smtClean="0">
                <a:latin typeface="Arial" pitchFamily="34" charset="0"/>
                <a:cs typeface="Arial" pitchFamily="34" charset="0"/>
              </a:rPr>
            </a:br>
            <a:r>
              <a:rPr lang="ar-IQ" b="1" dirty="0" smtClean="0">
                <a:latin typeface="Arial" pitchFamily="34" charset="0"/>
                <a:cs typeface="Arial" pitchFamily="34" charset="0"/>
              </a:rPr>
              <a:t>   </a:t>
            </a:r>
            <a:r>
              <a:rPr lang="ar-IQ" b="1" dirty="0">
                <a:latin typeface="Arial" pitchFamily="34" charset="0"/>
                <a:cs typeface="Arial" pitchFamily="34" charset="0"/>
              </a:rPr>
              <a:t>المهم</a:t>
            </a:r>
            <a:r>
              <a:rPr lang="en-US" b="1" dirty="0">
                <a:latin typeface="Arial" pitchFamily="34" charset="0"/>
                <a:cs typeface="Arial" pitchFamily="34" charset="0"/>
              </a:rPr>
              <a:t>. </a:t>
            </a:r>
          </a:p>
          <a:p>
            <a:pPr marL="0" indent="0" algn="r" rtl="1">
              <a:buNone/>
            </a:pPr>
            <a:r>
              <a:rPr lang="ar-IQ" b="1" dirty="0">
                <a:latin typeface="Arial" pitchFamily="34" charset="0"/>
                <a:cs typeface="Arial" pitchFamily="34" charset="0"/>
              </a:rPr>
              <a:t>٥</a:t>
            </a:r>
            <a:r>
              <a:rPr lang="en-US" b="1" dirty="0">
                <a:latin typeface="Arial" pitchFamily="34" charset="0"/>
                <a:cs typeface="Arial" pitchFamily="34" charset="0"/>
              </a:rPr>
              <a:t>-</a:t>
            </a:r>
            <a:r>
              <a:rPr lang="ar-IQ" b="1" dirty="0">
                <a:latin typeface="Arial" pitchFamily="34" charset="0"/>
                <a:cs typeface="Arial" pitchFamily="34" charset="0"/>
              </a:rPr>
              <a:t>القدرة على  اتخاذ القرارات الرشيدة في ضوء معطيات واضحه </a:t>
            </a:r>
            <a:r>
              <a:rPr lang="ar-IQ" b="1" dirty="0" smtClean="0">
                <a:latin typeface="Arial" pitchFamily="34" charset="0"/>
                <a:cs typeface="Arial" pitchFamily="34" charset="0"/>
              </a:rPr>
              <a:t/>
            </a:r>
            <a:br>
              <a:rPr lang="ar-IQ" b="1" dirty="0" smtClean="0">
                <a:latin typeface="Arial" pitchFamily="34" charset="0"/>
                <a:cs typeface="Arial" pitchFamily="34" charset="0"/>
              </a:rPr>
            </a:br>
            <a:r>
              <a:rPr lang="ar-IQ" b="1" dirty="0" smtClean="0">
                <a:latin typeface="Arial" pitchFamily="34" charset="0"/>
                <a:cs typeface="Arial" pitchFamily="34" charset="0"/>
              </a:rPr>
              <a:t>   له </a:t>
            </a:r>
            <a:r>
              <a:rPr lang="ar-IQ" b="1" dirty="0">
                <a:latin typeface="Arial" pitchFamily="34" charset="0"/>
                <a:cs typeface="Arial" pitchFamily="34" charset="0"/>
              </a:rPr>
              <a:t>وللأخرين</a:t>
            </a:r>
            <a:r>
              <a:rPr lang="en-US" b="1" dirty="0">
                <a:latin typeface="Arial" pitchFamily="34" charset="0"/>
                <a:cs typeface="Arial" pitchFamily="34" charset="0"/>
              </a:rPr>
              <a:t>. </a:t>
            </a:r>
          </a:p>
          <a:p>
            <a:pPr marL="0" indent="0" algn="r" rtl="1">
              <a:buNone/>
            </a:pPr>
            <a:r>
              <a:rPr lang="ar-IQ" b="1" dirty="0">
                <a:latin typeface="Arial" pitchFamily="34" charset="0"/>
                <a:cs typeface="Arial" pitchFamily="34" charset="0"/>
              </a:rPr>
              <a:t>٦</a:t>
            </a:r>
            <a:r>
              <a:rPr lang="en-US" b="1" dirty="0">
                <a:latin typeface="Arial" pitchFamily="34" charset="0"/>
                <a:cs typeface="Arial" pitchFamily="34" charset="0"/>
              </a:rPr>
              <a:t>-</a:t>
            </a:r>
            <a:r>
              <a:rPr lang="ar-IQ" b="1" dirty="0">
                <a:latin typeface="Arial" pitchFamily="34" charset="0"/>
                <a:cs typeface="Arial" pitchFamily="34" charset="0"/>
              </a:rPr>
              <a:t>القدرة على التفاعل الإيجابي والبناء مع الآخرين</a:t>
            </a:r>
            <a:r>
              <a:rPr lang="en-US" b="1" dirty="0">
                <a:latin typeface="Arial" pitchFamily="34" charset="0"/>
                <a:cs typeface="Arial" pitchFamily="34" charset="0"/>
              </a:rPr>
              <a:t>. </a:t>
            </a:r>
          </a:p>
          <a:p>
            <a:pPr marL="0" indent="0" algn="r" rtl="1">
              <a:buNone/>
            </a:pPr>
            <a:r>
              <a:rPr lang="ar-IQ" b="1" dirty="0">
                <a:latin typeface="Arial" pitchFamily="34" charset="0"/>
                <a:cs typeface="Arial" pitchFamily="34" charset="0"/>
              </a:rPr>
              <a:t>٧</a:t>
            </a:r>
            <a:r>
              <a:rPr lang="en-US" b="1" dirty="0">
                <a:latin typeface="Arial" pitchFamily="34" charset="0"/>
                <a:cs typeface="Arial" pitchFamily="34" charset="0"/>
              </a:rPr>
              <a:t>-</a:t>
            </a:r>
            <a:r>
              <a:rPr lang="ar-IQ" b="1" dirty="0">
                <a:latin typeface="Arial" pitchFamily="34" charset="0"/>
                <a:cs typeface="Arial" pitchFamily="34" charset="0"/>
              </a:rPr>
              <a:t>التعرف على سلوك الأفراد المرؤوسين والقدرة على التأثير</a:t>
            </a:r>
            <a:r>
              <a:rPr lang="en-US" b="1" dirty="0">
                <a:latin typeface="Arial" pitchFamily="34" charset="0"/>
                <a:cs typeface="Arial" pitchFamily="34" charset="0"/>
              </a:rPr>
              <a:t>.</a:t>
            </a:r>
          </a:p>
          <a:p>
            <a:pPr marL="0" indent="0" algn="r">
              <a:buNone/>
            </a:pPr>
            <a:endParaRPr lang="en-US" b="1" dirty="0">
              <a:latin typeface="Arial" pitchFamily="34" charset="0"/>
              <a:cs typeface="Arial" pitchFamily="34" charset="0"/>
            </a:endParaRPr>
          </a:p>
        </p:txBody>
      </p:sp>
    </p:spTree>
    <p:extLst>
      <p:ext uri="{BB962C8B-B14F-4D97-AF65-F5344CB8AC3E}">
        <p14:creationId xmlns:p14="http://schemas.microsoft.com/office/powerpoint/2010/main" val="21387438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rPr>
              <a:t>السلوك القيادي</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3352800"/>
            <a:ext cx="8153400" cy="2895600"/>
          </a:xfrm>
        </p:spPr>
        <p:txBody>
          <a:bodyPr>
            <a:normAutofit/>
          </a:bodyPr>
          <a:lstStyle/>
          <a:p>
            <a:pPr marL="514350" indent="-514350" algn="r" rtl="1">
              <a:buFont typeface="+mj-lt"/>
              <a:buAutoNum type="alphaLcParenR"/>
            </a:pPr>
            <a:r>
              <a:rPr lang="ar-IQ" sz="2800" b="1" dirty="0">
                <a:latin typeface="Arial" pitchFamily="34" charset="0"/>
                <a:cs typeface="Arial" pitchFamily="34" charset="0"/>
              </a:rPr>
              <a:t>٩</a:t>
            </a:r>
            <a:r>
              <a:rPr lang="en-US" sz="2800" b="1" dirty="0">
                <a:latin typeface="Arial" pitchFamily="34" charset="0"/>
                <a:cs typeface="Arial" pitchFamily="34" charset="0"/>
              </a:rPr>
              <a:t>-</a:t>
            </a:r>
            <a:r>
              <a:rPr lang="ar-IQ" sz="2800" b="1" dirty="0">
                <a:latin typeface="Arial" pitchFamily="34" charset="0"/>
                <a:cs typeface="Arial" pitchFamily="34" charset="0"/>
              </a:rPr>
              <a:t>١ القيادة المراعية لاهتمام  عالٍ بالإفراد وواطئ بالإنتاجية</a:t>
            </a:r>
            <a:r>
              <a:rPr lang="en-US" sz="2800" b="1" dirty="0">
                <a:latin typeface="Arial" pitchFamily="34" charset="0"/>
                <a:cs typeface="Arial" pitchFamily="34" charset="0"/>
              </a:rPr>
              <a:t>. </a:t>
            </a:r>
          </a:p>
          <a:p>
            <a:pPr marL="514350" indent="-514350" algn="r" rtl="1">
              <a:buFont typeface="+mj-lt"/>
              <a:buAutoNum type="alphaLcParenR"/>
            </a:pPr>
            <a:r>
              <a:rPr lang="ar-IQ" sz="2800" b="1" dirty="0">
                <a:latin typeface="Arial" pitchFamily="34" charset="0"/>
                <a:cs typeface="Arial" pitchFamily="34" charset="0"/>
              </a:rPr>
              <a:t>١</a:t>
            </a:r>
            <a:r>
              <a:rPr lang="en-US" sz="2800" b="1" dirty="0">
                <a:latin typeface="Arial" pitchFamily="34" charset="0"/>
                <a:cs typeface="Arial" pitchFamily="34" charset="0"/>
              </a:rPr>
              <a:t>-</a:t>
            </a:r>
            <a:r>
              <a:rPr lang="ar-IQ" sz="2800" b="1" dirty="0">
                <a:latin typeface="Arial" pitchFamily="34" charset="0"/>
                <a:cs typeface="Arial" pitchFamily="34" charset="0"/>
              </a:rPr>
              <a:t>٩ القيادة التسلطية، اهتمام عالٍ بالإنتاجية وواطئ بالإفراد</a:t>
            </a:r>
            <a:r>
              <a:rPr lang="en-US" sz="2800" b="1" dirty="0">
                <a:latin typeface="Arial" pitchFamily="34" charset="0"/>
                <a:cs typeface="Arial" pitchFamily="34" charset="0"/>
              </a:rPr>
              <a:t>.</a:t>
            </a:r>
          </a:p>
          <a:p>
            <a:pPr marL="514350" indent="-514350" algn="r" rtl="1">
              <a:buFont typeface="+mj-lt"/>
              <a:buAutoNum type="alphaLcParenR"/>
            </a:pPr>
            <a:r>
              <a:rPr lang="ar-IQ" sz="2800" b="1" dirty="0">
                <a:latin typeface="Arial" pitchFamily="34" charset="0"/>
                <a:cs typeface="Arial" pitchFamily="34" charset="0"/>
              </a:rPr>
              <a:t>١</a:t>
            </a:r>
            <a:r>
              <a:rPr lang="en-US" sz="2800" b="1" dirty="0">
                <a:latin typeface="Arial" pitchFamily="34" charset="0"/>
                <a:cs typeface="Arial" pitchFamily="34" charset="0"/>
              </a:rPr>
              <a:t>-</a:t>
            </a:r>
            <a:r>
              <a:rPr lang="ar-IQ" sz="2800" b="1" dirty="0">
                <a:latin typeface="Arial" pitchFamily="34" charset="0"/>
                <a:cs typeface="Arial" pitchFamily="34" charset="0"/>
              </a:rPr>
              <a:t>١ اهتمام متدني بالإفراد والإنتاج</a:t>
            </a:r>
            <a:r>
              <a:rPr lang="en-US" sz="2800" b="1" dirty="0">
                <a:latin typeface="Arial" pitchFamily="34" charset="0"/>
                <a:cs typeface="Arial" pitchFamily="34" charset="0"/>
              </a:rPr>
              <a:t>.</a:t>
            </a:r>
          </a:p>
          <a:p>
            <a:pPr marL="514350" indent="-514350" algn="r" rtl="1">
              <a:buFont typeface="+mj-lt"/>
              <a:buAutoNum type="alphaLcParenR"/>
            </a:pPr>
            <a:r>
              <a:rPr lang="ar-IQ" sz="2800" b="1" dirty="0">
                <a:latin typeface="Arial" pitchFamily="34" charset="0"/>
                <a:cs typeface="Arial" pitchFamily="34" charset="0"/>
              </a:rPr>
              <a:t>٩</a:t>
            </a:r>
            <a:r>
              <a:rPr lang="en-US" sz="2800" b="1" dirty="0">
                <a:latin typeface="Arial" pitchFamily="34" charset="0"/>
                <a:cs typeface="Arial" pitchFamily="34" charset="0"/>
              </a:rPr>
              <a:t>-</a:t>
            </a:r>
            <a:r>
              <a:rPr lang="ar-IQ" sz="2800" b="1" dirty="0">
                <a:latin typeface="Arial" pitchFamily="34" charset="0"/>
                <a:cs typeface="Arial" pitchFamily="34" charset="0"/>
              </a:rPr>
              <a:t>٩ اهتمام عالٍ بالإفراد والإنتاج</a:t>
            </a:r>
            <a:r>
              <a:rPr lang="en-US" sz="2800" b="1" dirty="0">
                <a:latin typeface="Arial" pitchFamily="34" charset="0"/>
                <a:cs typeface="Arial" pitchFamily="34" charset="0"/>
              </a:rPr>
              <a:t>. </a:t>
            </a:r>
          </a:p>
          <a:p>
            <a:pPr marL="514350" indent="-514350" algn="r" rtl="1">
              <a:buFont typeface="+mj-lt"/>
              <a:buAutoNum type="alphaLcParenR"/>
            </a:pPr>
            <a:r>
              <a:rPr lang="ar-IQ" sz="2800" b="1" dirty="0">
                <a:latin typeface="Arial" pitchFamily="34" charset="0"/>
                <a:cs typeface="Arial" pitchFamily="34" charset="0"/>
              </a:rPr>
              <a:t>٥-٥ اهتمام معتدل بالإفراد. والإنتاج ويسمى بالقيادة المتوازية</a:t>
            </a:r>
            <a:r>
              <a:rPr lang="ar-IQ" sz="2800" b="1" dirty="0" smtClean="0">
                <a:latin typeface="Arial" pitchFamily="34" charset="0"/>
                <a:cs typeface="Arial" pitchFamily="34" charset="0"/>
              </a:rPr>
              <a:t>.</a:t>
            </a:r>
            <a:endParaRPr lang="en-US" sz="2800" b="1" dirty="0">
              <a:latin typeface="Arial" pitchFamily="34" charset="0"/>
              <a:cs typeface="Arial" pitchFamily="34" charset="0"/>
            </a:endParaRPr>
          </a:p>
        </p:txBody>
      </p:sp>
      <p:sp>
        <p:nvSpPr>
          <p:cNvPr id="4" name="مربع نص 3"/>
          <p:cNvSpPr txBox="1"/>
          <p:nvPr/>
        </p:nvSpPr>
        <p:spPr>
          <a:xfrm>
            <a:off x="381000" y="2362200"/>
            <a:ext cx="8382000" cy="584775"/>
          </a:xfrm>
          <a:prstGeom prst="rect">
            <a:avLst/>
          </a:prstGeom>
          <a:noFill/>
        </p:spPr>
        <p:txBody>
          <a:bodyPr wrap="square" rtlCol="0">
            <a:spAutoFit/>
          </a:bodyPr>
          <a:lstStyle/>
          <a:p>
            <a:pPr algn="r" rtl="1"/>
            <a:r>
              <a:rPr lang="ar-IQ" sz="3200" b="1" dirty="0">
                <a:latin typeface="Arial" pitchFamily="34" charset="0"/>
                <a:cs typeface="Arial" pitchFamily="34" charset="0"/>
              </a:rPr>
              <a:t>وضعه كل من </a:t>
            </a:r>
            <a:r>
              <a:rPr lang="ar-IQ" sz="3200" b="1" dirty="0" smtClean="0">
                <a:latin typeface="Arial" pitchFamily="34" charset="0"/>
                <a:cs typeface="Arial" pitchFamily="34" charset="0"/>
              </a:rPr>
              <a:t>بليك - </a:t>
            </a:r>
            <a:r>
              <a:rPr lang="ar-IQ" sz="3200" b="1" dirty="0" err="1">
                <a:latin typeface="Arial" pitchFamily="34" charset="0"/>
                <a:cs typeface="Arial" pitchFamily="34" charset="0"/>
              </a:rPr>
              <a:t>مورتون</a:t>
            </a:r>
            <a:r>
              <a:rPr lang="ar-IQ" sz="3200" b="1" dirty="0">
                <a:latin typeface="Arial" pitchFamily="34" charset="0"/>
                <a:cs typeface="Arial" pitchFamily="34" charset="0"/>
              </a:rPr>
              <a:t> من خمسة أنماط في ما </a:t>
            </a:r>
            <a:r>
              <a:rPr lang="ar-IQ" sz="3200" b="1" dirty="0" smtClean="0">
                <a:latin typeface="Arial" pitchFamily="34" charset="0"/>
                <a:cs typeface="Arial" pitchFamily="34" charset="0"/>
              </a:rPr>
              <a:t>يأتي: </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11144805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50000"/>
            </a:schemeClr>
          </a:fgClr>
          <a:bgClr>
            <a:schemeClr val="accent2"/>
          </a:bgClr>
        </a:pattFill>
        <a:effectLst/>
      </p:bgPr>
    </p:bg>
    <p:spTree>
      <p:nvGrpSpPr>
        <p:cNvPr id="1" name=""/>
        <p:cNvGrpSpPr/>
        <p:nvPr/>
      </p:nvGrpSpPr>
      <p:grpSpPr>
        <a:xfrm>
          <a:off x="0" y="0"/>
          <a:ext cx="0" cy="0"/>
          <a:chOff x="0" y="0"/>
          <a:chExt cx="0" cy="0"/>
        </a:xfrm>
      </p:grpSpPr>
      <p:sp>
        <p:nvSpPr>
          <p:cNvPr id="2" name="مربع نص 1"/>
          <p:cNvSpPr txBox="1"/>
          <p:nvPr/>
        </p:nvSpPr>
        <p:spPr>
          <a:xfrm>
            <a:off x="152400" y="2000475"/>
            <a:ext cx="10820400" cy="2215991"/>
          </a:xfrm>
          <a:prstGeom prst="rect">
            <a:avLst/>
          </a:prstGeom>
          <a:noFill/>
        </p:spPr>
        <p:txBody>
          <a:bodyPr wrap="square" rtlCol="0">
            <a:spAutoFit/>
          </a:bodyPr>
          <a:lstStyle/>
          <a:p>
            <a:r>
              <a:rPr lang="ar-IQ" sz="13800" dirty="0" smtClean="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rPr>
              <a:t>المحاضرة العاشرة</a:t>
            </a:r>
            <a:endParaRPr lang="en-US" sz="13800" dirty="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40510087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rPr>
              <a:t>الأشراف التربوي</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a:bodyPr>
          <a:lstStyle/>
          <a:p>
            <a:pPr marL="0" indent="0" algn="r" rtl="1">
              <a:buNone/>
            </a:pPr>
            <a:r>
              <a:rPr lang="ar-IQ" sz="3200" b="1" dirty="0">
                <a:latin typeface="Arial" pitchFamily="34" charset="0"/>
                <a:cs typeface="Arial" pitchFamily="34" charset="0"/>
              </a:rPr>
              <a:t>كان ينطلق على الإشراف التربوي قديما (التفتيش) وهي تعني </a:t>
            </a:r>
            <a:r>
              <a:rPr lang="ar-IQ" sz="3200" b="1" dirty="0" smtClean="0">
                <a:latin typeface="Arial" pitchFamily="34" charset="0"/>
                <a:cs typeface="Arial" pitchFamily="34" charset="0"/>
              </a:rPr>
              <a:t>البحث.</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
            </a:r>
            <a:br>
              <a:rPr lang="ar-IQ" sz="3200" b="1" dirty="0" smtClean="0">
                <a:latin typeface="Arial" pitchFamily="34" charset="0"/>
                <a:cs typeface="Arial" pitchFamily="34" charset="0"/>
              </a:rPr>
            </a:br>
            <a:r>
              <a:rPr lang="ar-IQ" sz="2800" b="1" dirty="0" smtClean="0">
                <a:solidFill>
                  <a:srgbClr val="C00000"/>
                </a:solidFill>
                <a:latin typeface="Arial" pitchFamily="34" charset="0"/>
                <a:cs typeface="Arial" pitchFamily="34" charset="0"/>
              </a:rPr>
              <a:t>لقد </a:t>
            </a:r>
            <a:r>
              <a:rPr lang="ar-IQ" sz="2800" b="1" dirty="0">
                <a:solidFill>
                  <a:srgbClr val="C00000"/>
                </a:solidFill>
                <a:latin typeface="Arial" pitchFamily="34" charset="0"/>
                <a:cs typeface="Arial" pitchFamily="34" charset="0"/>
              </a:rPr>
              <a:t>مر الإشراف التربوي بمراحل عديدة أخذت كل منها </a:t>
            </a:r>
            <a:r>
              <a:rPr lang="ar-IQ" sz="2800" b="1" dirty="0" smtClean="0">
                <a:solidFill>
                  <a:srgbClr val="C00000"/>
                </a:solidFill>
                <a:latin typeface="Arial" pitchFamily="34" charset="0"/>
                <a:cs typeface="Arial" pitchFamily="34" charset="0"/>
              </a:rPr>
              <a:t>شكلاً خاصاً:</a:t>
            </a:r>
            <a:r>
              <a:rPr lang="ar-IQ" sz="3200" b="1" dirty="0" smtClean="0">
                <a:latin typeface="Arial" pitchFamily="34" charset="0"/>
                <a:cs typeface="Arial" pitchFamily="34" charset="0"/>
              </a:rPr>
              <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1- مرحلة </a:t>
            </a:r>
            <a:r>
              <a:rPr lang="ar-IQ" sz="3200" b="1" dirty="0">
                <a:latin typeface="Arial" pitchFamily="34" charset="0"/>
                <a:cs typeface="Arial" pitchFamily="34" charset="0"/>
              </a:rPr>
              <a:t>الإشراف كتفتيش. </a:t>
            </a:r>
            <a:r>
              <a:rPr lang="ar-IQ" sz="3200" b="1" dirty="0" smtClean="0">
                <a:latin typeface="Arial" pitchFamily="34" charset="0"/>
                <a:cs typeface="Arial" pitchFamily="34" charset="0"/>
              </a:rPr>
              <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٢- مرحلة </a:t>
            </a:r>
            <a:r>
              <a:rPr lang="ar-IQ" sz="3200" b="1" dirty="0">
                <a:latin typeface="Arial" pitchFamily="34" charset="0"/>
                <a:cs typeface="Arial" pitchFamily="34" charset="0"/>
              </a:rPr>
              <a:t>الإشراف كتدريب وتوجيه. </a:t>
            </a:r>
            <a:r>
              <a:rPr lang="ar-IQ" sz="3200" b="1" dirty="0" smtClean="0">
                <a:latin typeface="Arial" pitchFamily="34" charset="0"/>
                <a:cs typeface="Arial" pitchFamily="34" charset="0"/>
              </a:rPr>
              <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3- </a:t>
            </a:r>
            <a:r>
              <a:rPr lang="ar-IQ" sz="3200" b="1" dirty="0">
                <a:latin typeface="Arial" pitchFamily="34" charset="0"/>
                <a:cs typeface="Arial" pitchFamily="34" charset="0"/>
              </a:rPr>
              <a:t>مرحلة الإشراف كعملية ديمقراطية شاملة.</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27328026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rtl="1"/>
            <a:r>
              <a:rPr lang="ar-IQ" sz="3200" b="1" dirty="0">
                <a:solidFill>
                  <a:srgbClr val="C00000"/>
                </a:solidFill>
                <a:effectLst>
                  <a:outerShdw blurRad="38100" dist="38100" dir="2700000" algn="tl">
                    <a:srgbClr val="000000">
                      <a:alpha val="43137"/>
                    </a:srgbClr>
                  </a:outerShdw>
                </a:effectLst>
              </a:rPr>
              <a:t>أهم التطورات الحديثة للإشراف التربوي</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828800"/>
            <a:ext cx="8153400" cy="4495800"/>
          </a:xfrm>
        </p:spPr>
        <p:txBody>
          <a:bodyPr>
            <a:normAutofit/>
          </a:bodyPr>
          <a:lstStyle/>
          <a:p>
            <a:pPr marL="0" indent="0" algn="r" rtl="1">
              <a:lnSpc>
                <a:spcPct val="150000"/>
              </a:lnSpc>
              <a:buNone/>
            </a:pPr>
            <a:r>
              <a:rPr lang="ar-IQ" sz="3200" b="1" dirty="0" smtClean="0">
                <a:latin typeface="Arial" pitchFamily="34" charset="0"/>
                <a:cs typeface="Arial" pitchFamily="34" charset="0"/>
              </a:rPr>
              <a:t>اولاً: </a:t>
            </a:r>
            <a:r>
              <a:rPr lang="ar-IQ" sz="3200" b="1" dirty="0">
                <a:latin typeface="Arial" pitchFamily="34" charset="0"/>
                <a:cs typeface="Arial" pitchFamily="34" charset="0"/>
              </a:rPr>
              <a:t>الإشراف التربوي نظير </a:t>
            </a:r>
            <a:r>
              <a:rPr lang="ar-IQ" sz="3200" b="1" dirty="0" smtClean="0">
                <a:latin typeface="Arial" pitchFamily="34" charset="0"/>
                <a:cs typeface="Arial" pitchFamily="34" charset="0"/>
              </a:rPr>
              <a:t>للتعليم</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ثانياً: </a:t>
            </a:r>
            <a:r>
              <a:rPr lang="ar-IQ" sz="3200" b="1" dirty="0">
                <a:latin typeface="Arial" pitchFamily="34" charset="0"/>
                <a:cs typeface="Arial" pitchFamily="34" charset="0"/>
              </a:rPr>
              <a:t>المشرف باعتباره تطوير </a:t>
            </a:r>
            <a:r>
              <a:rPr lang="ar-IQ" sz="3200" b="1" dirty="0" smtClean="0">
                <a:latin typeface="Arial" pitchFamily="34" charset="0"/>
                <a:cs typeface="Arial" pitchFamily="34" charset="0"/>
              </a:rPr>
              <a:t>للمعلم</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ثالثاً: </a:t>
            </a:r>
            <a:r>
              <a:rPr lang="ar-IQ" sz="3200" b="1" dirty="0">
                <a:latin typeface="Arial" pitchFamily="34" charset="0"/>
                <a:cs typeface="Arial" pitchFamily="34" charset="0"/>
              </a:rPr>
              <a:t>الاشراف الشامل</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17699751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smtClean="0">
                <a:solidFill>
                  <a:srgbClr val="C00000"/>
                </a:solidFill>
                <a:effectLst>
                  <a:outerShdw blurRad="38100" dist="38100" dir="2700000" algn="tl">
                    <a:srgbClr val="000000">
                      <a:alpha val="43137"/>
                    </a:srgbClr>
                  </a:outerShdw>
                </a:effectLst>
              </a:rPr>
              <a:t>انواع الاشراف التربوي</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752600"/>
            <a:ext cx="8153400" cy="4495800"/>
          </a:xfrm>
        </p:spPr>
        <p:txBody>
          <a:bodyPr>
            <a:normAutofit/>
          </a:bodyPr>
          <a:lstStyle/>
          <a:p>
            <a:pPr marL="0" indent="0" algn="r" rtl="1">
              <a:lnSpc>
                <a:spcPct val="150000"/>
              </a:lnSpc>
              <a:buNone/>
            </a:pPr>
            <a:r>
              <a:rPr lang="ar-IQ" sz="3200" b="1" dirty="0" smtClean="0">
                <a:latin typeface="Arial" pitchFamily="34" charset="0"/>
                <a:cs typeface="Arial" pitchFamily="34" charset="0"/>
              </a:rPr>
              <a:t>1- الإشراف </a:t>
            </a:r>
            <a:r>
              <a:rPr lang="ar-IQ" sz="3200" b="1" dirty="0">
                <a:latin typeface="Arial" pitchFamily="34" charset="0"/>
                <a:cs typeface="Arial" pitchFamily="34" charset="0"/>
              </a:rPr>
              <a:t>التصحيحي</a:t>
            </a:r>
            <a:br>
              <a:rPr lang="ar-IQ" sz="3200" b="1" dirty="0">
                <a:latin typeface="Arial" pitchFamily="34" charset="0"/>
                <a:cs typeface="Arial" pitchFamily="34" charset="0"/>
              </a:rPr>
            </a:br>
            <a:r>
              <a:rPr lang="ar-IQ" sz="3200" b="1" dirty="0" smtClean="0">
                <a:latin typeface="Arial" pitchFamily="34" charset="0"/>
                <a:cs typeface="Arial" pitchFamily="34" charset="0"/>
              </a:rPr>
              <a:t>2- الإشراف </a:t>
            </a:r>
            <a:r>
              <a:rPr lang="ar-IQ" sz="3200" b="1" dirty="0">
                <a:latin typeface="Arial" pitchFamily="34" charset="0"/>
                <a:cs typeface="Arial" pitchFamily="34" charset="0"/>
              </a:rPr>
              <a:t>الوقائي</a:t>
            </a:r>
            <a:br>
              <a:rPr lang="ar-IQ" sz="3200" b="1" dirty="0">
                <a:latin typeface="Arial" pitchFamily="34" charset="0"/>
                <a:cs typeface="Arial" pitchFamily="34" charset="0"/>
              </a:rPr>
            </a:br>
            <a:r>
              <a:rPr lang="ar-IQ" sz="3200" b="1" dirty="0" smtClean="0">
                <a:latin typeface="Arial" pitchFamily="34" charset="0"/>
                <a:cs typeface="Arial" pitchFamily="34" charset="0"/>
              </a:rPr>
              <a:t>3- الإشراف </a:t>
            </a:r>
            <a:r>
              <a:rPr lang="ar-IQ" sz="3200" b="1" dirty="0">
                <a:latin typeface="Arial" pitchFamily="34" charset="0"/>
                <a:cs typeface="Arial" pitchFamily="34" charset="0"/>
              </a:rPr>
              <a:t>البنائي</a:t>
            </a:r>
            <a:br>
              <a:rPr lang="ar-IQ" sz="3200" b="1" dirty="0">
                <a:latin typeface="Arial" pitchFamily="34" charset="0"/>
                <a:cs typeface="Arial" pitchFamily="34" charset="0"/>
              </a:rPr>
            </a:br>
            <a:r>
              <a:rPr lang="ar-IQ" sz="3200" b="1" dirty="0" smtClean="0">
                <a:latin typeface="Arial" pitchFamily="34" charset="0"/>
                <a:cs typeface="Arial" pitchFamily="34" charset="0"/>
              </a:rPr>
              <a:t>4- الإشراف </a:t>
            </a:r>
            <a:r>
              <a:rPr lang="ar-IQ" sz="3200" b="1" dirty="0">
                <a:latin typeface="Arial" pitchFamily="34" charset="0"/>
                <a:cs typeface="Arial" pitchFamily="34" charset="0"/>
              </a:rPr>
              <a:t>العلمي</a:t>
            </a:r>
            <a:br>
              <a:rPr lang="ar-IQ" sz="3200" b="1" dirty="0">
                <a:latin typeface="Arial" pitchFamily="34" charset="0"/>
                <a:cs typeface="Arial" pitchFamily="34" charset="0"/>
              </a:rPr>
            </a:br>
            <a:r>
              <a:rPr lang="ar-IQ" sz="3200" b="1" dirty="0" smtClean="0">
                <a:latin typeface="Arial" pitchFamily="34" charset="0"/>
                <a:cs typeface="Arial" pitchFamily="34" charset="0"/>
              </a:rPr>
              <a:t>5- الإشراف </a:t>
            </a:r>
            <a:r>
              <a:rPr lang="ar-IQ" sz="3200" b="1" dirty="0">
                <a:latin typeface="Arial" pitchFamily="34" charset="0"/>
                <a:cs typeface="Arial" pitchFamily="34" charset="0"/>
              </a:rPr>
              <a:t>الإبداعي</a:t>
            </a:r>
            <a:endParaRPr lang="en-US" sz="3200" b="1" dirty="0">
              <a:latin typeface="Arial" pitchFamily="34" charset="0"/>
              <a:cs typeface="Arial" pitchFamily="34" charset="0"/>
            </a:endParaRPr>
          </a:p>
          <a:p>
            <a:pPr algn="r" rtl="1">
              <a:lnSpc>
                <a:spcPct val="150000"/>
              </a:lnSpc>
              <a:buFont typeface="Wingdings" pitchFamily="2" charset="2"/>
              <a:buChar char="q"/>
            </a:pP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7586252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800" b="1" dirty="0">
                <a:solidFill>
                  <a:srgbClr val="C00000"/>
                </a:solidFill>
                <a:effectLst>
                  <a:outerShdw blurRad="38100" dist="38100" dir="2700000" algn="tl">
                    <a:srgbClr val="000000">
                      <a:alpha val="43137"/>
                    </a:srgbClr>
                  </a:outerShdw>
                </a:effectLst>
              </a:rPr>
              <a:t>وظائف ومهام الإشراف التربوي</a:t>
            </a:r>
            <a:endParaRPr lang="en-US" sz="28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a:bodyPr>
          <a:lstStyle/>
          <a:p>
            <a:pPr marL="514350" indent="-514350" algn="r" rtl="1">
              <a:buFont typeface="+mj-lt"/>
              <a:buAutoNum type="arabicParenR"/>
            </a:pPr>
            <a:r>
              <a:rPr lang="ar-IQ" sz="3200" b="1" dirty="0">
                <a:latin typeface="Arial" pitchFamily="34" charset="0"/>
                <a:cs typeface="Arial" pitchFamily="34" charset="0"/>
              </a:rPr>
              <a:t>مهام إدارية</a:t>
            </a:r>
            <a:endParaRPr lang="en-US" sz="3200" b="1" dirty="0">
              <a:latin typeface="Arial" pitchFamily="34" charset="0"/>
              <a:cs typeface="Arial" pitchFamily="34" charset="0"/>
            </a:endParaRPr>
          </a:p>
          <a:p>
            <a:pPr marL="514350" indent="-514350" algn="r" rtl="1">
              <a:buFont typeface="+mj-lt"/>
              <a:buAutoNum type="arabicParenR"/>
            </a:pPr>
            <a:r>
              <a:rPr lang="ar-IQ" sz="3200" b="1" dirty="0">
                <a:latin typeface="Arial" pitchFamily="34" charset="0"/>
                <a:cs typeface="Arial" pitchFamily="34" charset="0"/>
              </a:rPr>
              <a:t>مهام تتعلق بتطوير المنهج</a:t>
            </a:r>
            <a:endParaRPr lang="en-US" sz="3200" b="1" dirty="0">
              <a:latin typeface="Arial" pitchFamily="34" charset="0"/>
              <a:cs typeface="Arial" pitchFamily="34" charset="0"/>
            </a:endParaRPr>
          </a:p>
          <a:p>
            <a:pPr marL="514350" indent="-514350" algn="r" rtl="1">
              <a:buFont typeface="+mj-lt"/>
              <a:buAutoNum type="arabicParenR"/>
            </a:pPr>
            <a:r>
              <a:rPr lang="ar-IQ" sz="3200" b="1" dirty="0">
                <a:latin typeface="Arial" pitchFamily="34" charset="0"/>
                <a:cs typeface="Arial" pitchFamily="34" charset="0"/>
              </a:rPr>
              <a:t>مهام تقويم للمعلمين</a:t>
            </a:r>
            <a:endParaRPr lang="en-US" sz="3200" b="1" dirty="0">
              <a:latin typeface="Arial" pitchFamily="34" charset="0"/>
              <a:cs typeface="Arial" pitchFamily="34" charset="0"/>
            </a:endParaRPr>
          </a:p>
          <a:p>
            <a:pPr marL="514350" indent="-514350" algn="r" rtl="1">
              <a:buFont typeface="+mj-lt"/>
              <a:buAutoNum type="arabicParenR"/>
            </a:pPr>
            <a:r>
              <a:rPr lang="ar-IQ" sz="3200" b="1" dirty="0">
                <a:latin typeface="Arial" pitchFamily="34" charset="0"/>
                <a:cs typeface="Arial" pitchFamily="34" charset="0"/>
              </a:rPr>
              <a:t>توفير التسهيلات التعليمية بالتنسيق مع مديريات التربية</a:t>
            </a:r>
            <a:endParaRPr lang="en-US" sz="3200" b="1" dirty="0">
              <a:latin typeface="Arial" pitchFamily="34" charset="0"/>
              <a:cs typeface="Arial" pitchFamily="34" charset="0"/>
            </a:endParaRPr>
          </a:p>
          <a:p>
            <a:pPr marL="514350" indent="-514350" algn="r" rtl="1">
              <a:buFont typeface="+mj-lt"/>
              <a:buAutoNum type="arabicParenR"/>
            </a:pPr>
            <a:r>
              <a:rPr lang="ar-IQ" sz="3200" b="1" dirty="0">
                <a:latin typeface="Arial" pitchFamily="34" charset="0"/>
                <a:cs typeface="Arial" pitchFamily="34" charset="0"/>
              </a:rPr>
              <a:t>تنظيم لقاءات مع المعلمين</a:t>
            </a:r>
            <a:endParaRPr lang="en-US" sz="3200" b="1" dirty="0">
              <a:latin typeface="Arial" pitchFamily="34" charset="0"/>
              <a:cs typeface="Arial" pitchFamily="34" charset="0"/>
            </a:endParaRPr>
          </a:p>
          <a:p>
            <a:pPr marL="514350" indent="-514350" algn="r" rtl="1">
              <a:buFont typeface="+mj-lt"/>
              <a:buAutoNum type="arabicParenR"/>
            </a:pPr>
            <a:r>
              <a:rPr lang="ar-IQ" sz="3200" b="1" dirty="0">
                <a:latin typeface="Arial" pitchFamily="34" charset="0"/>
                <a:cs typeface="Arial" pitchFamily="34" charset="0"/>
              </a:rPr>
              <a:t>تنمية العلاقات الإنسانية</a:t>
            </a:r>
            <a:endParaRPr lang="en-US" sz="3200" b="1" dirty="0">
              <a:latin typeface="Arial" pitchFamily="34" charset="0"/>
              <a:cs typeface="Arial" pitchFamily="34" charset="0"/>
            </a:endParaRPr>
          </a:p>
          <a:p>
            <a:pPr marL="514350" indent="-514350" algn="r" rtl="1">
              <a:buFont typeface="+mj-lt"/>
              <a:buAutoNum type="arabicParenR"/>
            </a:pPr>
            <a:r>
              <a:rPr lang="ar-IQ" sz="3200" b="1" dirty="0">
                <a:latin typeface="Arial" pitchFamily="34" charset="0"/>
                <a:cs typeface="Arial" pitchFamily="34" charset="0"/>
              </a:rPr>
              <a:t>المساهمة </a:t>
            </a:r>
            <a:r>
              <a:rPr lang="ar-IQ" sz="3200" b="1" dirty="0" smtClean="0">
                <a:latin typeface="Arial" pitchFamily="34" charset="0"/>
                <a:cs typeface="Arial" pitchFamily="34" charset="0"/>
              </a:rPr>
              <a:t>الفعالة</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29773986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3200" b="1" dirty="0">
                <a:solidFill>
                  <a:srgbClr val="C00000"/>
                </a:solidFill>
                <a:effectLst>
                  <a:outerShdw blurRad="38100" dist="38100" dir="2700000" algn="tl">
                    <a:srgbClr val="000000">
                      <a:alpha val="43137"/>
                    </a:srgbClr>
                  </a:outerShdw>
                </a:effectLst>
              </a:rPr>
              <a:t>أساليب الإشراف التربوي</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752600"/>
            <a:ext cx="8153400" cy="4495800"/>
          </a:xfrm>
        </p:spPr>
        <p:txBody>
          <a:bodyPr>
            <a:normAutofit/>
          </a:bodyPr>
          <a:lstStyle/>
          <a:p>
            <a:pPr marL="0" indent="0" algn="r" rtl="1">
              <a:buNone/>
            </a:pPr>
            <a:r>
              <a:rPr lang="ar-IQ" sz="3200" b="1" dirty="0">
                <a:latin typeface="Arial" pitchFamily="34" charset="0"/>
                <a:cs typeface="Arial" pitchFamily="34" charset="0"/>
              </a:rPr>
              <a:t>اولاً: الأساليب الإشراقية الفردية</a:t>
            </a:r>
            <a:endParaRPr lang="en-US" sz="3200" b="1" dirty="0">
              <a:latin typeface="Arial" pitchFamily="34" charset="0"/>
              <a:cs typeface="Arial" pitchFamily="34" charset="0"/>
            </a:endParaRPr>
          </a:p>
          <a:p>
            <a:pPr marL="0" indent="0" algn="r" rtl="1">
              <a:buNone/>
            </a:pPr>
            <a:r>
              <a:rPr lang="ar-IQ" sz="3200" b="1" dirty="0">
                <a:latin typeface="Arial" pitchFamily="34" charset="0"/>
                <a:cs typeface="Arial" pitchFamily="34" charset="0"/>
              </a:rPr>
              <a:t>ثانياً: الأساليب الإشراقية الجماعية</a:t>
            </a:r>
            <a:endParaRPr lang="en-US" sz="3200" b="1" dirty="0">
              <a:latin typeface="Arial" pitchFamily="34" charset="0"/>
              <a:cs typeface="Arial" pitchFamily="34" charset="0"/>
            </a:endParaRPr>
          </a:p>
          <a:p>
            <a:pPr marL="0" indent="0" algn="r" rtl="1">
              <a:buNone/>
            </a:pPr>
            <a:r>
              <a:rPr lang="en-US" sz="3200" b="1" dirty="0">
                <a:latin typeface="Arial" pitchFamily="34" charset="0"/>
                <a:cs typeface="Arial" pitchFamily="34" charset="0"/>
              </a:rPr>
              <a:t> </a:t>
            </a:r>
          </a:p>
          <a:p>
            <a:pPr marL="0" indent="0" algn="r" rtl="1">
              <a:buNone/>
            </a:pPr>
            <a:r>
              <a:rPr lang="ar-IQ" sz="3200" b="1" dirty="0">
                <a:solidFill>
                  <a:srgbClr val="C00000"/>
                </a:solidFill>
                <a:latin typeface="Arial" pitchFamily="34" charset="0"/>
                <a:cs typeface="Arial" pitchFamily="34" charset="0"/>
              </a:rPr>
              <a:t>التقويم في الإشراف التربوي</a:t>
            </a:r>
            <a:endParaRPr lang="en-US" sz="3200" b="1" dirty="0">
              <a:solidFill>
                <a:srgbClr val="C00000"/>
              </a:solidFill>
              <a:latin typeface="Arial" pitchFamily="34" charset="0"/>
              <a:cs typeface="Arial" pitchFamily="34" charset="0"/>
            </a:endParaRPr>
          </a:p>
          <a:p>
            <a:pPr marL="0" indent="0" algn="r" rtl="1">
              <a:buNone/>
            </a:pPr>
            <a:r>
              <a:rPr lang="ar-IQ" sz="3200" b="1" dirty="0">
                <a:latin typeface="Arial" pitchFamily="34" charset="0"/>
                <a:cs typeface="Arial" pitchFamily="34" charset="0"/>
              </a:rPr>
              <a:t>تقويم مدير المدرسة</a:t>
            </a:r>
            <a:endParaRPr lang="en-US" sz="3200" b="1" dirty="0">
              <a:latin typeface="Arial" pitchFamily="34" charset="0"/>
              <a:cs typeface="Arial" pitchFamily="34" charset="0"/>
            </a:endParaRPr>
          </a:p>
          <a:p>
            <a:pPr marL="0" indent="0" algn="r" rtl="1">
              <a:buNone/>
            </a:pPr>
            <a:r>
              <a:rPr lang="ar-IQ" sz="3200" b="1" dirty="0">
                <a:latin typeface="Arial" pitchFamily="34" charset="0"/>
                <a:cs typeface="Arial" pitchFamily="34" charset="0"/>
              </a:rPr>
              <a:t>تقويم المعلم</a:t>
            </a:r>
            <a:endParaRPr lang="en-US" sz="3200" b="1" dirty="0">
              <a:latin typeface="Arial" pitchFamily="34" charset="0"/>
              <a:cs typeface="Arial" pitchFamily="34" charset="0"/>
            </a:endParaRPr>
          </a:p>
          <a:p>
            <a:pPr marL="0" indent="0" algn="r" rtl="1">
              <a:buNone/>
            </a:pPr>
            <a:r>
              <a:rPr lang="ar-IQ" sz="3200" b="1" dirty="0">
                <a:latin typeface="Arial" pitchFamily="34" charset="0"/>
                <a:cs typeface="Arial" pitchFamily="34" charset="0"/>
              </a:rPr>
              <a:t>تقويم التلاميذ</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1803567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IQ" sz="3200" b="1" dirty="0" smtClean="0">
                <a:effectLst>
                  <a:outerShdw blurRad="38100" dist="38100" dir="2700000" algn="tl">
                    <a:srgbClr val="000000">
                      <a:alpha val="43137"/>
                    </a:srgbClr>
                  </a:outerShdw>
                </a:effectLst>
              </a:rPr>
              <a:t>كثر الجدل حول طبيعة الإدارة فهل هي </a:t>
            </a:r>
            <a:r>
              <a:rPr lang="ar-IQ" sz="3200" b="1" dirty="0" smtClean="0">
                <a:solidFill>
                  <a:schemeClr val="accent3"/>
                </a:solidFill>
                <a:effectLst>
                  <a:outerShdw blurRad="38100" dist="38100" dir="2700000" algn="tl">
                    <a:srgbClr val="000000">
                      <a:alpha val="43137"/>
                    </a:srgbClr>
                  </a:outerShdw>
                </a:effectLst>
              </a:rPr>
              <a:t>فن</a:t>
            </a:r>
            <a:r>
              <a:rPr lang="ar-IQ" sz="3200" b="1" dirty="0" smtClean="0">
                <a:effectLst>
                  <a:outerShdw blurRad="38100" dist="38100" dir="2700000" algn="tl">
                    <a:srgbClr val="000000">
                      <a:alpha val="43137"/>
                    </a:srgbClr>
                  </a:outerShdw>
                </a:effectLst>
              </a:rPr>
              <a:t> أم </a:t>
            </a:r>
            <a:r>
              <a:rPr lang="ar-IQ" sz="3200" b="1" dirty="0" smtClean="0">
                <a:solidFill>
                  <a:srgbClr val="C00000"/>
                </a:solidFill>
                <a:effectLst>
                  <a:outerShdw blurRad="38100" dist="38100" dir="2700000" algn="tl">
                    <a:srgbClr val="000000">
                      <a:alpha val="43137"/>
                    </a:srgbClr>
                  </a:outerShdw>
                </a:effectLst>
              </a:rPr>
              <a:t>علم </a:t>
            </a:r>
            <a:r>
              <a:rPr lang="ar-IQ" sz="3200" b="1" dirty="0" smtClean="0">
                <a:effectLst>
                  <a:outerShdw blurRad="38100" dist="38100" dir="2700000" algn="tl">
                    <a:srgbClr val="000000">
                      <a:alpha val="43137"/>
                    </a:srgbClr>
                  </a:outerShdw>
                </a:effectLst>
              </a:rPr>
              <a:t>أم </a:t>
            </a:r>
            <a:r>
              <a:rPr lang="ar-IQ" sz="3200" b="1" dirty="0" smtClean="0">
                <a:solidFill>
                  <a:schemeClr val="accent3"/>
                </a:solidFill>
                <a:effectLst>
                  <a:outerShdw blurRad="38100" dist="38100" dir="2700000" algn="tl">
                    <a:srgbClr val="000000">
                      <a:alpha val="43137"/>
                    </a:srgbClr>
                  </a:outerShdw>
                </a:effectLst>
              </a:rPr>
              <a:t>مهنة</a:t>
            </a:r>
            <a:endParaRPr lang="en-US" sz="3200" b="1" dirty="0">
              <a:solidFill>
                <a:schemeClr val="accent3"/>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676400"/>
            <a:ext cx="8153400" cy="4495800"/>
          </a:xfrm>
        </p:spPr>
        <p:txBody>
          <a:bodyPr>
            <a:normAutofit/>
          </a:bodyPr>
          <a:lstStyle/>
          <a:p>
            <a:pPr marL="0" indent="0" algn="r">
              <a:buNone/>
            </a:pPr>
            <a:r>
              <a:rPr lang="ar-IQ" sz="3200" b="1" dirty="0" smtClean="0">
                <a:latin typeface="Arial" pitchFamily="34" charset="0"/>
                <a:cs typeface="Arial" pitchFamily="34" charset="0"/>
              </a:rPr>
              <a:t>هي </a:t>
            </a:r>
            <a:r>
              <a:rPr lang="ar-IQ" sz="3200" b="1" dirty="0" smtClean="0">
                <a:solidFill>
                  <a:srgbClr val="C00000"/>
                </a:solidFill>
                <a:latin typeface="Arial" pitchFamily="34" charset="0"/>
                <a:cs typeface="Arial" pitchFamily="34" charset="0"/>
              </a:rPr>
              <a:t>علم وفن ومهنة </a:t>
            </a:r>
            <a:r>
              <a:rPr lang="ar-IQ" sz="3200" b="1" dirty="0" smtClean="0">
                <a:latin typeface="Arial" pitchFamily="34" charset="0"/>
                <a:cs typeface="Arial" pitchFamily="34" charset="0"/>
              </a:rPr>
              <a:t>معاً لأنها تستند الى قواعد علمية وقابليات فردية وخبرات عملية, فرجل الادارة بحاجة الى موهبة إدارية يصقلها بخبرته وممارسته التي تقوم على أسس علمية تحكم علاقته مع العاملين معه وتوجيه جهودهم نحو العمل المشترك.</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33557439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200" b="1" dirty="0" smtClean="0">
                <a:solidFill>
                  <a:srgbClr val="C00000"/>
                </a:solidFill>
                <a:effectLst>
                  <a:outerShdw blurRad="38100" dist="38100" dir="2700000" algn="tl">
                    <a:srgbClr val="000000">
                      <a:alpha val="43137"/>
                    </a:srgbClr>
                  </a:outerShdw>
                </a:effectLst>
              </a:rPr>
              <a:t>مداخل الإدارة </a:t>
            </a:r>
            <a:endParaRPr lang="en-US"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609600" y="1752600"/>
            <a:ext cx="8153400" cy="4495800"/>
          </a:xfrm>
        </p:spPr>
        <p:txBody>
          <a:bodyPr>
            <a:noAutofit/>
          </a:bodyPr>
          <a:lstStyle/>
          <a:p>
            <a:pPr marL="0" indent="0" algn="r">
              <a:buNone/>
            </a:pPr>
            <a:r>
              <a:rPr lang="ar-IQ" sz="2800" b="1" dirty="0" smtClean="0">
                <a:solidFill>
                  <a:schemeClr val="accent3"/>
                </a:solidFill>
                <a:latin typeface="Arial" pitchFamily="34" charset="0"/>
                <a:cs typeface="Arial" pitchFamily="34" charset="0"/>
              </a:rPr>
              <a:t>أولاً: المدرسة التقليدية (</a:t>
            </a:r>
            <a:r>
              <a:rPr lang="ar-IQ" sz="2800" b="1" dirty="0" err="1" smtClean="0">
                <a:solidFill>
                  <a:schemeClr val="accent3"/>
                </a:solidFill>
                <a:latin typeface="Arial" pitchFamily="34" charset="0"/>
                <a:cs typeface="Arial" pitchFamily="34" charset="0"/>
              </a:rPr>
              <a:t>الكلاكيسكية</a:t>
            </a:r>
            <a:r>
              <a:rPr lang="ar-IQ" sz="2800" b="1" dirty="0" smtClean="0">
                <a:solidFill>
                  <a:schemeClr val="accent3"/>
                </a:solidFill>
                <a:latin typeface="Arial" pitchFamily="34" charset="0"/>
                <a:cs typeface="Arial" pitchFamily="34" charset="0"/>
              </a:rPr>
              <a:t>)</a:t>
            </a:r>
            <a:br>
              <a:rPr lang="ar-IQ" sz="2800" b="1" dirty="0" smtClean="0">
                <a:solidFill>
                  <a:schemeClr val="accent3"/>
                </a:solidFill>
                <a:latin typeface="Arial" pitchFamily="34" charset="0"/>
                <a:cs typeface="Arial" pitchFamily="34" charset="0"/>
              </a:rPr>
            </a:br>
            <a:r>
              <a:rPr lang="ar-IQ" sz="2800" b="1" dirty="0" smtClean="0">
                <a:solidFill>
                  <a:schemeClr val="accent3"/>
                </a:solidFill>
                <a:latin typeface="Arial" pitchFamily="34" charset="0"/>
                <a:cs typeface="Arial" pitchFamily="34" charset="0"/>
              </a:rPr>
              <a:t/>
            </a:r>
            <a:br>
              <a:rPr lang="ar-IQ" sz="2800" b="1" dirty="0" smtClean="0">
                <a:solidFill>
                  <a:schemeClr val="accent3"/>
                </a:solidFill>
                <a:latin typeface="Arial" pitchFamily="34" charset="0"/>
                <a:cs typeface="Arial" pitchFamily="34" charset="0"/>
              </a:rPr>
            </a:br>
            <a:r>
              <a:rPr lang="ar-IQ" sz="2400" b="1" dirty="0" smtClean="0">
                <a:solidFill>
                  <a:schemeClr val="accent3"/>
                </a:solidFill>
                <a:latin typeface="Arial" pitchFamily="34" charset="0"/>
                <a:cs typeface="Arial" pitchFamily="34" charset="0"/>
              </a:rPr>
              <a:t>تتألف من ثلاث مدارس فرعية:</a:t>
            </a:r>
            <a:r>
              <a:rPr lang="ar-IQ" sz="2800" b="1" dirty="0" smtClean="0">
                <a:solidFill>
                  <a:schemeClr val="accent3"/>
                </a:solidFill>
                <a:latin typeface="Arial" pitchFamily="34" charset="0"/>
                <a:cs typeface="Arial" pitchFamily="34" charset="0"/>
              </a:rPr>
              <a:t/>
            </a:r>
            <a:br>
              <a:rPr lang="ar-IQ" sz="2800" b="1" dirty="0" smtClean="0">
                <a:solidFill>
                  <a:schemeClr val="accent3"/>
                </a:solidFill>
                <a:latin typeface="Arial" pitchFamily="34" charset="0"/>
                <a:cs typeface="Arial" pitchFamily="34" charset="0"/>
              </a:rPr>
            </a:br>
            <a:r>
              <a:rPr lang="ar-IQ" sz="3200" b="1" dirty="0" smtClean="0">
                <a:solidFill>
                  <a:schemeClr val="accent3"/>
                </a:solidFill>
                <a:latin typeface="Arial" pitchFamily="34" charset="0"/>
                <a:cs typeface="Arial" pitchFamily="34" charset="0"/>
              </a:rPr>
              <a:t/>
            </a:r>
            <a:br>
              <a:rPr lang="ar-IQ" sz="3200" b="1" dirty="0" smtClean="0">
                <a:solidFill>
                  <a:schemeClr val="accent3"/>
                </a:solidFill>
                <a:latin typeface="Arial" pitchFamily="34" charset="0"/>
                <a:cs typeface="Arial" pitchFamily="34" charset="0"/>
              </a:rPr>
            </a:br>
            <a:r>
              <a:rPr lang="ar-IQ" sz="2800" b="1" dirty="0" smtClean="0">
                <a:latin typeface="Arial" pitchFamily="34" charset="0"/>
                <a:cs typeface="Arial" pitchFamily="34" charset="0"/>
              </a:rPr>
              <a:t>أ- مدرسة الإدارة العلمية نسبة الى (</a:t>
            </a:r>
            <a:r>
              <a:rPr lang="ar-IQ" sz="2800" b="1" dirty="0" smtClean="0">
                <a:solidFill>
                  <a:srgbClr val="C00000"/>
                </a:solidFill>
                <a:latin typeface="Arial" pitchFamily="34" charset="0"/>
                <a:cs typeface="Arial" pitchFamily="34" charset="0"/>
              </a:rPr>
              <a:t>تايلر</a:t>
            </a:r>
            <a:r>
              <a:rPr lang="ar-IQ" sz="2800" b="1" dirty="0" smtClean="0">
                <a:latin typeface="Arial" pitchFamily="34" charset="0"/>
                <a:cs typeface="Arial" pitchFamily="34" charset="0"/>
              </a:rPr>
              <a:t>)</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ب- مدرسة التقسيمات الإدارية نسبة الى مؤسسها (</a:t>
            </a:r>
            <a:r>
              <a:rPr lang="ar-IQ" sz="2800" b="1" dirty="0" smtClean="0">
                <a:solidFill>
                  <a:srgbClr val="C00000"/>
                </a:solidFill>
                <a:latin typeface="Arial" pitchFamily="34" charset="0"/>
                <a:cs typeface="Arial" pitchFamily="34" charset="0"/>
              </a:rPr>
              <a:t>هنري </a:t>
            </a:r>
            <a:r>
              <a:rPr lang="ar-IQ" sz="2800" b="1" dirty="0" err="1" smtClean="0">
                <a:solidFill>
                  <a:srgbClr val="C00000"/>
                </a:solidFill>
                <a:latin typeface="Arial" pitchFamily="34" charset="0"/>
                <a:cs typeface="Arial" pitchFamily="34" charset="0"/>
              </a:rPr>
              <a:t>فايول</a:t>
            </a:r>
            <a:r>
              <a:rPr lang="ar-IQ" sz="2800" b="1" dirty="0" smtClean="0">
                <a:latin typeface="Arial" pitchFamily="34" charset="0"/>
                <a:cs typeface="Arial" pitchFamily="34" charset="0"/>
              </a:rPr>
              <a:t>)</a:t>
            </a:r>
            <a:r>
              <a:rPr lang="ar-IQ" sz="2800" b="1" dirty="0">
                <a:latin typeface="Arial" pitchFamily="34" charset="0"/>
                <a:cs typeface="Arial" pitchFamily="34" charset="0"/>
              </a:rPr>
              <a:t/>
            </a:r>
            <a:br>
              <a:rPr lang="ar-IQ" sz="2800" b="1" dirty="0">
                <a:latin typeface="Arial" pitchFamily="34" charset="0"/>
                <a:cs typeface="Arial" pitchFamily="34" charset="0"/>
              </a:rPr>
            </a:br>
            <a:r>
              <a:rPr lang="ar-IQ" sz="2800" b="1" dirty="0">
                <a:latin typeface="Arial" pitchFamily="34" charset="0"/>
                <a:cs typeface="Arial" pitchFamily="34" charset="0"/>
              </a:rPr>
              <a:t>ج- المدرسة البيروقراطية نسبة الى مؤسسها (</a:t>
            </a:r>
            <a:r>
              <a:rPr lang="ar-IQ" sz="2800" b="1" dirty="0">
                <a:solidFill>
                  <a:srgbClr val="C00000"/>
                </a:solidFill>
                <a:latin typeface="Arial" pitchFamily="34" charset="0"/>
                <a:cs typeface="Arial" pitchFamily="34" charset="0"/>
              </a:rPr>
              <a:t>ماكس ويبر</a:t>
            </a:r>
            <a:r>
              <a:rPr lang="ar-IQ" sz="2800" b="1" dirty="0">
                <a:latin typeface="Arial" pitchFamily="34" charset="0"/>
                <a:cs typeface="Arial" pitchFamily="34" charset="0"/>
              </a:rPr>
              <a:t>)</a:t>
            </a:r>
            <a:r>
              <a:rPr lang="ar-IQ" sz="2800" b="1" dirty="0" smtClean="0">
                <a:latin typeface="Arial" pitchFamily="34" charset="0"/>
                <a:cs typeface="Arial" pitchFamily="34" charset="0"/>
              </a:rPr>
              <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
            </a:r>
            <a:br>
              <a:rPr lang="ar-IQ" sz="2800" b="1" dirty="0" smtClean="0">
                <a:latin typeface="Arial" pitchFamily="34" charset="0"/>
                <a:cs typeface="Arial" pitchFamily="34" charset="0"/>
              </a:rPr>
            </a:br>
            <a:r>
              <a:rPr lang="ar-IQ" sz="2400" b="1" dirty="0" smtClean="0">
                <a:latin typeface="Arial" pitchFamily="34" charset="0"/>
                <a:cs typeface="Arial" pitchFamily="34" charset="0"/>
              </a:rPr>
              <a:t/>
            </a:r>
            <a:br>
              <a:rPr lang="ar-IQ" sz="2400" b="1" dirty="0" smtClean="0">
                <a:latin typeface="Arial" pitchFamily="34" charset="0"/>
                <a:cs typeface="Arial" pitchFamily="34" charset="0"/>
              </a:rPr>
            </a:br>
            <a:r>
              <a:rPr lang="ar-IQ" sz="2000" b="1" dirty="0" smtClean="0">
                <a:latin typeface="Arial" pitchFamily="34" charset="0"/>
                <a:cs typeface="Arial" pitchFamily="34" charset="0"/>
              </a:rPr>
              <a:t/>
            </a:r>
            <a:br>
              <a:rPr lang="ar-IQ" sz="2000" b="1" dirty="0" smtClean="0">
                <a:latin typeface="Arial" pitchFamily="34" charset="0"/>
                <a:cs typeface="Arial" pitchFamily="34" charset="0"/>
              </a:rPr>
            </a:br>
            <a:r>
              <a:rPr lang="ar-IQ" sz="3200" b="1" dirty="0" smtClean="0">
                <a:solidFill>
                  <a:schemeClr val="accent3"/>
                </a:solidFill>
                <a:latin typeface="Arial" pitchFamily="34" charset="0"/>
                <a:cs typeface="Arial" pitchFamily="34" charset="0"/>
              </a:rPr>
              <a:t>ثانياً: المدرسة الإنسانية </a:t>
            </a:r>
            <a:r>
              <a:rPr lang="ar-IQ" sz="2000" b="1" dirty="0" smtClean="0">
                <a:latin typeface="Arial" pitchFamily="34" charset="0"/>
                <a:cs typeface="Arial" pitchFamily="34" charset="0"/>
              </a:rPr>
              <a:t/>
            </a:r>
            <a:br>
              <a:rPr lang="ar-IQ" sz="2000" b="1" dirty="0" smtClean="0">
                <a:latin typeface="Arial" pitchFamily="34" charset="0"/>
                <a:cs typeface="Arial" pitchFamily="34" charset="0"/>
              </a:rPr>
            </a:br>
            <a:r>
              <a:rPr lang="ar-IQ" sz="2000" b="1" dirty="0" smtClean="0">
                <a:latin typeface="Arial" pitchFamily="34" charset="0"/>
                <a:cs typeface="Arial" pitchFamily="34" charset="0"/>
              </a:rPr>
              <a:t/>
            </a:r>
            <a:br>
              <a:rPr lang="ar-IQ" sz="2000" b="1" dirty="0" smtClean="0">
                <a:latin typeface="Arial" pitchFamily="34" charset="0"/>
                <a:cs typeface="Arial" pitchFamily="34" charset="0"/>
              </a:rPr>
            </a:br>
            <a:r>
              <a:rPr lang="ar-IQ" sz="2000" b="1" dirty="0" smtClean="0">
                <a:latin typeface="Arial" pitchFamily="34" charset="0"/>
                <a:cs typeface="Arial" pitchFamily="34" charset="0"/>
              </a:rPr>
              <a:t> </a:t>
            </a: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5875041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429000" y="1296650"/>
            <a:ext cx="5334000" cy="1446550"/>
          </a:xfrm>
          <a:prstGeom prst="rect">
            <a:avLst/>
          </a:prstGeom>
          <a:noFill/>
        </p:spPr>
        <p:txBody>
          <a:bodyPr wrap="square" rtlCol="0">
            <a:spAutoFit/>
          </a:bodyPr>
          <a:lstStyle/>
          <a:p>
            <a:pPr algn="r"/>
            <a:r>
              <a:rPr lang="ar-IQ" sz="3200" b="1" dirty="0" smtClean="0">
                <a:solidFill>
                  <a:srgbClr val="C00000"/>
                </a:solidFill>
                <a:latin typeface="Arial" pitchFamily="34" charset="0"/>
                <a:cs typeface="Arial" pitchFamily="34" charset="0"/>
              </a:rPr>
              <a:t>ثالثاً: المدرسة المعاصرة (الاتجاهات)</a:t>
            </a:r>
            <a:br>
              <a:rPr lang="ar-IQ" sz="3200" b="1" dirty="0" smtClean="0">
                <a:solidFill>
                  <a:srgbClr val="C00000"/>
                </a:solidFill>
                <a:latin typeface="Arial" pitchFamily="34" charset="0"/>
                <a:cs typeface="Arial" pitchFamily="34" charset="0"/>
              </a:rPr>
            </a:br>
            <a:r>
              <a:rPr lang="ar-IQ" sz="3200" b="1" dirty="0" smtClean="0">
                <a:solidFill>
                  <a:srgbClr val="C00000"/>
                </a:solidFill>
                <a:latin typeface="Arial" pitchFamily="34" charset="0"/>
                <a:cs typeface="Arial" pitchFamily="34" charset="0"/>
              </a:rPr>
              <a:t/>
            </a:r>
            <a:br>
              <a:rPr lang="ar-IQ" sz="3200" b="1" dirty="0" smtClean="0">
                <a:solidFill>
                  <a:srgbClr val="C00000"/>
                </a:solidFill>
                <a:latin typeface="Arial" pitchFamily="34" charset="0"/>
                <a:cs typeface="Arial" pitchFamily="34" charset="0"/>
              </a:rPr>
            </a:br>
            <a:r>
              <a:rPr lang="ar-IQ" sz="2400" b="1" dirty="0" smtClean="0">
                <a:solidFill>
                  <a:srgbClr val="C00000"/>
                </a:solidFill>
                <a:latin typeface="Arial" pitchFamily="34" charset="0"/>
                <a:cs typeface="Arial" pitchFamily="34" charset="0"/>
              </a:rPr>
              <a:t>توجد ضمنها ثلاث نظريات:</a:t>
            </a:r>
            <a:endParaRPr lang="en-US" sz="1400" dirty="0"/>
          </a:p>
        </p:txBody>
      </p:sp>
      <p:sp>
        <p:nvSpPr>
          <p:cNvPr id="5" name="مربع نص 4"/>
          <p:cNvSpPr txBox="1"/>
          <p:nvPr/>
        </p:nvSpPr>
        <p:spPr>
          <a:xfrm>
            <a:off x="2514600" y="2743200"/>
            <a:ext cx="6248400" cy="1384995"/>
          </a:xfrm>
          <a:prstGeom prst="rect">
            <a:avLst/>
          </a:prstGeom>
          <a:noFill/>
        </p:spPr>
        <p:txBody>
          <a:bodyPr wrap="square" rtlCol="0">
            <a:spAutoFit/>
          </a:bodyPr>
          <a:lstStyle/>
          <a:p>
            <a:pPr algn="r" rtl="1"/>
            <a:r>
              <a:rPr lang="ar-IQ" sz="2800" b="1" dirty="0" smtClean="0">
                <a:latin typeface="Arial" pitchFamily="34" charset="0"/>
                <a:cs typeface="Arial" pitchFamily="34" charset="0"/>
              </a:rPr>
              <a:t>1- نظرية المنظومات المفتوحة</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2- الادارة الكمية</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3- نظرية </a:t>
            </a:r>
            <a:r>
              <a:rPr lang="en-US" sz="2800" b="1" dirty="0" smtClean="0">
                <a:latin typeface="Arial" pitchFamily="34" charset="0"/>
                <a:cs typeface="Arial" pitchFamily="34" charset="0"/>
              </a:rPr>
              <a:t>(z)</a:t>
            </a:r>
            <a:r>
              <a:rPr lang="ar-IQ" sz="2800" b="1" dirty="0" smtClean="0">
                <a:latin typeface="Arial" pitchFamily="34" charset="0"/>
                <a:cs typeface="Arial" pitchFamily="34" charset="0"/>
              </a:rPr>
              <a:t> الإدارة اليابانية, لرائدها (</a:t>
            </a:r>
            <a:r>
              <a:rPr lang="ar-IQ" sz="2800" b="1" dirty="0" smtClean="0">
                <a:solidFill>
                  <a:srgbClr val="C00000"/>
                </a:solidFill>
                <a:latin typeface="Arial" pitchFamily="34" charset="0"/>
                <a:cs typeface="Arial" pitchFamily="34" charset="0"/>
              </a:rPr>
              <a:t>وليام أوجي</a:t>
            </a:r>
            <a:r>
              <a:rPr lang="ar-IQ" sz="2800" b="1" dirty="0" smtClean="0">
                <a:latin typeface="Arial" pitchFamily="34" charset="0"/>
                <a:cs typeface="Arial" pitchFamily="34" charset="0"/>
              </a:rPr>
              <a:t>)</a:t>
            </a: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25922905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50000"/>
            </a:schemeClr>
          </a:fgClr>
          <a:bgClr>
            <a:schemeClr val="accent2"/>
          </a:bgClr>
        </a:pattFill>
        <a:effectLst/>
      </p:bgPr>
    </p:bg>
    <p:spTree>
      <p:nvGrpSpPr>
        <p:cNvPr id="1" name=""/>
        <p:cNvGrpSpPr/>
        <p:nvPr/>
      </p:nvGrpSpPr>
      <p:grpSpPr>
        <a:xfrm>
          <a:off x="0" y="0"/>
          <a:ext cx="0" cy="0"/>
          <a:chOff x="0" y="0"/>
          <a:chExt cx="0" cy="0"/>
        </a:xfrm>
      </p:grpSpPr>
      <p:sp>
        <p:nvSpPr>
          <p:cNvPr id="2" name="مربع نص 1"/>
          <p:cNvSpPr txBox="1"/>
          <p:nvPr/>
        </p:nvSpPr>
        <p:spPr>
          <a:xfrm>
            <a:off x="381000" y="1965512"/>
            <a:ext cx="10820400" cy="2215991"/>
          </a:xfrm>
          <a:prstGeom prst="rect">
            <a:avLst/>
          </a:prstGeom>
          <a:noFill/>
        </p:spPr>
        <p:txBody>
          <a:bodyPr wrap="square" rtlCol="0">
            <a:spAutoFit/>
          </a:bodyPr>
          <a:lstStyle/>
          <a:p>
            <a:r>
              <a:rPr lang="ar-IQ" sz="13800" dirty="0" smtClean="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rPr>
              <a:t>المحاضرة الثانية</a:t>
            </a:r>
            <a:endParaRPr lang="en-US" sz="13800" dirty="0">
              <a:solidFill>
                <a:schemeClr val="accent3">
                  <a:lumMod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8490772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757</TotalTime>
  <Words>2152</Words>
  <Application>Microsoft Office PowerPoint</Application>
  <PresentationFormat>عرض على الشاشة (3:4)‏</PresentationFormat>
  <Paragraphs>285</Paragraphs>
  <Slides>59</Slides>
  <Notes>0</Notes>
  <HiddenSlides>0</HiddenSlides>
  <MMClips>0</MMClips>
  <ScaleCrop>false</ScaleCrop>
  <HeadingPairs>
    <vt:vector size="4" baseType="variant">
      <vt:variant>
        <vt:lpstr>نسق</vt:lpstr>
      </vt:variant>
      <vt:variant>
        <vt:i4>1</vt:i4>
      </vt:variant>
      <vt:variant>
        <vt:lpstr>عناوين الشرائح</vt:lpstr>
      </vt:variant>
      <vt:variant>
        <vt:i4>59</vt:i4>
      </vt:variant>
    </vt:vector>
  </HeadingPairs>
  <TitlesOfParts>
    <vt:vector size="60" baseType="lpstr">
      <vt:lpstr>ألوان متوسطة</vt:lpstr>
      <vt:lpstr>الإدارة والأشراف </vt:lpstr>
      <vt:lpstr>عرض تقديمي في PowerPoint</vt:lpstr>
      <vt:lpstr>مفهوم الإدارة</vt:lpstr>
      <vt:lpstr>لا يمكن للإدارة ان توجد, الا بتوافر مجموعة من الشروط:</vt:lpstr>
      <vt:lpstr>الادارة التربوية</vt:lpstr>
      <vt:lpstr>كثر الجدل حول طبيعة الإدارة فهل هي فن أم علم أم مهنة</vt:lpstr>
      <vt:lpstr>مداخل الإدارة </vt:lpstr>
      <vt:lpstr>عرض تقديمي في PowerPoint</vt:lpstr>
      <vt:lpstr>عرض تقديمي في PowerPoint</vt:lpstr>
      <vt:lpstr>الإدارة التربوية</vt:lpstr>
      <vt:lpstr>وظائف الإدارة</vt:lpstr>
      <vt:lpstr>يمكن تقسيم التخطيط الى عدة عناصر او مراحل:</vt:lpstr>
      <vt:lpstr>التنظيم : هناك مبادئ عامة يجب مراعاتها في تنظيم اي مؤسسة:  </vt:lpstr>
      <vt:lpstr>عرض تقديمي في PowerPoint</vt:lpstr>
      <vt:lpstr>اتخاذ القرار</vt:lpstr>
      <vt:lpstr>الاتصال</vt:lpstr>
      <vt:lpstr>للاتصال خصائص متعددة ولعل اهمها : </vt:lpstr>
      <vt:lpstr>عرض تقديمي في PowerPoint</vt:lpstr>
      <vt:lpstr>التقويم</vt:lpstr>
      <vt:lpstr>عرض تقديمي في PowerPoint</vt:lpstr>
      <vt:lpstr>انماط الإدارة</vt:lpstr>
      <vt:lpstr>عرض تقديمي في PowerPoint</vt:lpstr>
      <vt:lpstr>نظريات الادارة</vt:lpstr>
      <vt:lpstr>خطوات اتخاذ القرار</vt:lpstr>
      <vt:lpstr>ثانياً: نظرية الادارة كعملية اجتماعية </vt:lpstr>
      <vt:lpstr>ثالثاً: نظرية الادارة كوظائف ومكونات </vt:lpstr>
      <vt:lpstr>عرض تقديمي في PowerPoint</vt:lpstr>
      <vt:lpstr>الادارة المدرسية</vt:lpstr>
      <vt:lpstr>مهمات مدير المدرسة</vt:lpstr>
      <vt:lpstr>ثانياً: المهمات الفنية وتتضمن </vt:lpstr>
      <vt:lpstr>مواصفات المدير الناجح</vt:lpstr>
      <vt:lpstr>عرض تقديمي في PowerPoint</vt:lpstr>
      <vt:lpstr>الادارة المدرسية والعلاقات العامة</vt:lpstr>
      <vt:lpstr>اهداف مجالس الاباء والمعلمين:</vt:lpstr>
      <vt:lpstr>الانضباط والنظام المدرسي</vt:lpstr>
      <vt:lpstr>الامثلة على تطبيق الضبط المباشر:</vt:lpstr>
      <vt:lpstr>عرض تقديمي في PowerPoint</vt:lpstr>
      <vt:lpstr>عرض تقديمي في PowerPoint</vt:lpstr>
      <vt:lpstr>الادارة الصفية</vt:lpstr>
      <vt:lpstr>وظائف الادارة الصفية:</vt:lpstr>
      <vt:lpstr>أولاً: المعلم التسلطي</vt:lpstr>
      <vt:lpstr>ثانيا: المعلم الفوضوي</vt:lpstr>
      <vt:lpstr>ثالثاً: المعلم الديمقراطي ويتميز سلوك هذا النمط بما يأتي</vt:lpstr>
      <vt:lpstr>عرض تقديمي في PowerPoint</vt:lpstr>
      <vt:lpstr>مهارات الإدارة الصفية الفعالة</vt:lpstr>
      <vt:lpstr>دور المعلم في ادارة الصف</vt:lpstr>
      <vt:lpstr>عرض تقديمي في PowerPoint</vt:lpstr>
      <vt:lpstr>عرض تقديمي في PowerPoint</vt:lpstr>
      <vt:lpstr>القيادة</vt:lpstr>
      <vt:lpstr>الفروق بين القيادة والإدارة </vt:lpstr>
      <vt:lpstr>نظريات القيادة</vt:lpstr>
      <vt:lpstr>الخصائص العامة للقيادة التربوية الناجحة :</vt:lpstr>
      <vt:lpstr>السلوك القيادي</vt:lpstr>
      <vt:lpstr>عرض تقديمي في PowerPoint</vt:lpstr>
      <vt:lpstr>الأشراف التربوي</vt:lpstr>
      <vt:lpstr>أهم التطورات الحديثة للإشراف التربوي</vt:lpstr>
      <vt:lpstr>انواع الاشراف التربوي</vt:lpstr>
      <vt:lpstr>وظائف ومهام الإشراف التربوي</vt:lpstr>
      <vt:lpstr>أساليب الإشراف التربوي</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الإدارة والأشراف</dc:title>
  <dc:creator>DELL</dc:creator>
  <cp:lastModifiedBy>DELL</cp:lastModifiedBy>
  <cp:revision>44</cp:revision>
  <dcterms:created xsi:type="dcterms:W3CDTF">2020-01-11T18:25:24Z</dcterms:created>
  <dcterms:modified xsi:type="dcterms:W3CDTF">2020-01-19T06:28:33Z</dcterms:modified>
</cp:coreProperties>
</file>