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A9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>
        <p:scale>
          <a:sx n="75" d="100"/>
          <a:sy n="75" d="100"/>
        </p:scale>
        <p:origin x="-1699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1FEEB-6DDA-46EE-BEAD-35FA2AC0F0D7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6689D-4DE7-43DF-992A-89FDCFDC2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4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CC8165-D33D-4CED-8427-46EFCE1939A9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CCD2DD-E26B-415E-8264-C98ED56991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  <a:lumOff val="5000"/>
            </a:schemeClr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05200" y="1524000"/>
            <a:ext cx="5105400" cy="1524000"/>
          </a:xfrm>
        </p:spPr>
        <p:txBody>
          <a:bodyPr>
            <a:normAutofit fontScale="90000"/>
          </a:bodyPr>
          <a:lstStyle/>
          <a:p>
            <a:pPr algn="r"/>
            <a:r>
              <a:rPr lang="ar-IQ" sz="8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+mn-cs"/>
              </a:rPr>
              <a:t>الإدارة والأشراف </a:t>
            </a:r>
            <a:endParaRPr lang="en-US" sz="88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006505" y="5650117"/>
            <a:ext cx="473798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م. هبة مظهر عبد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7" y="4741863"/>
            <a:ext cx="1068562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-152400" y="301782"/>
            <a:ext cx="3184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  <a:t>جامعة ديالى</a:t>
            </a:r>
            <a:b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</a:br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khbar MT" pitchFamily="2" charset="-78"/>
              </a:rPr>
              <a:t>كلية التربية </a:t>
            </a:r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  <a:t>الأساسية </a:t>
            </a:r>
            <a:b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khbar MT" pitchFamily="2" charset="-78"/>
              </a:rPr>
            </a:br>
            <a:r>
              <a:rPr lang="en-US" sz="3200" dirty="0">
                <a:latin typeface="+mj-lt"/>
                <a:cs typeface="Akhbar MT" pitchFamily="2" charset="-78"/>
              </a:rPr>
              <a:t>٢٠١٩-٢٠٢٠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khbar MT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04800" y="5943600"/>
            <a:ext cx="1853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مدرس المادة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292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>
              <a:lumMod val="50000"/>
            </a:schemeClr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8600" y="2000475"/>
            <a:ext cx="10820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13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المحاضرة التاسعة</a:t>
            </a:r>
            <a:endParaRPr lang="en-US" sz="138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954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القيادة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القيادة تعني: </a:t>
            </a:r>
            <a:r>
              <a:rPr lang="ar-IQ" sz="3600" b="1" dirty="0">
                <a:latin typeface="Arial" pitchFamily="34" charset="0"/>
                <a:cs typeface="Arial" pitchFamily="34" charset="0"/>
              </a:rPr>
              <a:t>فن التأثير في الأخرين ودفعهم نحو الإنجاز بفعالية، وبأقل جهد وكلفة ووقت وبأحسن نوعية ، باستخدام الموارد المتاحة.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الفروق </a:t>
            </a:r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 القيادة والإدارة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 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القيادة صفة، والإدارة علم وفن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٢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القيادة تزود الفرد بالقدرة على التخيل والادارة تحول الفرد للمنظور الواقعي(العلاقة الصحيحة بين الأشياء).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القيادة تعالج المفاهيم، والإدارة تربط الوظائف ببعضها البعض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٤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القيادة تمارس الإيمان، والإدارة تهتم بالحقائق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٥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القيادة تبحث عن الفاعلية، والإدارة تكافح في سبيل الكفاءة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٦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القيادة هي التأثير على الموارد الكامنة الصالحة، والإدارة هي تنسيق بين الموارد المتاحة للوصل إلى أقصى انجاز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r" rtl="1">
              <a:buNone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٧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القادة تزدهر بتوفير الفرص، والإدارة تنتج بالإنجاز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نظريات القيادة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495800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اولا: نظرية الرجل العظيم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ثانياً: نظرية السمات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ثالثاً</a:t>
            </a:r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النظرية </a:t>
            </a:r>
            <a:r>
              <a:rPr lang="ar-IQ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الموقفية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رابعاً: النظرية الوظيفية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r>
              <a:rPr lang="ar-IQ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خامساً: النظرية التفاعلية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الخصائص العامة للقيادة التربوية الناجحة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b="1" dirty="0">
                <a:latin typeface="Arial" pitchFamily="34" charset="0"/>
                <a:cs typeface="Arial" pitchFamily="34" charset="0"/>
              </a:rPr>
              <a:t>١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القدرة على استثمار الوقت بأقصى درجة ممكنة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b="1" dirty="0">
                <a:latin typeface="Arial" pitchFamily="34" charset="0"/>
                <a:cs typeface="Arial" pitchFamily="34" charset="0"/>
              </a:rPr>
              <a:t>٢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القدرة على الأهداف التربوية المحددة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b="1" dirty="0">
                <a:latin typeface="Arial" pitchFamily="34" charset="0"/>
                <a:cs typeface="Arial" pitchFamily="34" charset="0"/>
              </a:rPr>
              <a:t>٣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القدرة على اكتشاف نقاط القوة والضعف في النظام التربوي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b="1" dirty="0">
                <a:latin typeface="Arial" pitchFamily="34" charset="0"/>
                <a:cs typeface="Arial" pitchFamily="34" charset="0"/>
              </a:rPr>
              <a:t>٤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القدرة على وضع الأولويات في سياسته التربوية بادئاً بالأهم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>ثم</a:t>
            </a:r>
            <a:br>
              <a:rPr lang="ar-IQ" b="1" dirty="0" smtClean="0">
                <a:latin typeface="Arial" pitchFamily="34" charset="0"/>
                <a:cs typeface="Arial" pitchFamily="34" charset="0"/>
              </a:rPr>
            </a:br>
            <a:r>
              <a:rPr lang="ar-IQ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المهم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b="1" dirty="0">
                <a:latin typeface="Arial" pitchFamily="34" charset="0"/>
                <a:cs typeface="Arial" pitchFamily="34" charset="0"/>
              </a:rPr>
              <a:t>٥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القدرة على  اتخاذ القرارات الرشيدة في ضوء معطيات واضحه </a:t>
            </a:r>
            <a:r>
              <a:rPr lang="ar-IQ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IQ" b="1" dirty="0" smtClean="0">
                <a:latin typeface="Arial" pitchFamily="34" charset="0"/>
                <a:cs typeface="Arial" pitchFamily="34" charset="0"/>
              </a:rPr>
            </a:br>
            <a:r>
              <a:rPr lang="ar-IQ" b="1" dirty="0" smtClean="0">
                <a:latin typeface="Arial" pitchFamily="34" charset="0"/>
                <a:cs typeface="Arial" pitchFamily="34" charset="0"/>
              </a:rPr>
              <a:t>   له 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وللأخرين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b="1" dirty="0">
                <a:latin typeface="Arial" pitchFamily="34" charset="0"/>
                <a:cs typeface="Arial" pitchFamily="34" charset="0"/>
              </a:rPr>
              <a:t>٦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القدرة على التفاعل الإيجابي والبناء مع الآخرين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r" rtl="1">
              <a:buNone/>
            </a:pPr>
            <a:r>
              <a:rPr lang="ar-IQ" b="1" dirty="0">
                <a:latin typeface="Arial" pitchFamily="34" charset="0"/>
                <a:cs typeface="Arial" pitchFamily="34" charset="0"/>
              </a:rPr>
              <a:t>٧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التعرف على سلوك الأفراد المرؤوسين والقدرة على التأثير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r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السلوك القيادي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09600" y="3352800"/>
            <a:ext cx="8153400" cy="2895600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lphaL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٩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١ القيادة المراعية لاهتمام  عالٍ بالإفراد وواطئ بالإنتاجية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٩ القيادة التسلطية، اهتمام عالٍ بالإنتاجية وواطئ بالإفراد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١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١ اهتمام متدني بالإفراد والإنتاج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٩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-</a:t>
            </a:r>
            <a:r>
              <a:rPr lang="ar-IQ" sz="2800" b="1" dirty="0">
                <a:latin typeface="Arial" pitchFamily="34" charset="0"/>
                <a:cs typeface="Arial" pitchFamily="34" charset="0"/>
              </a:rPr>
              <a:t>٩ اهتمام عالٍ بالإفراد والإنتاج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 algn="r" rtl="1">
              <a:buFont typeface="+mj-lt"/>
              <a:buAutoNum type="alphaLcParenR"/>
            </a:pPr>
            <a:r>
              <a:rPr lang="ar-IQ" sz="2800" b="1" dirty="0">
                <a:latin typeface="Arial" pitchFamily="34" charset="0"/>
                <a:cs typeface="Arial" pitchFamily="34" charset="0"/>
              </a:rPr>
              <a:t>٥-٥ اهتمام معتدل بالإفراد. والإنتاج ويسمى بالقيادة المتوازية</a:t>
            </a:r>
            <a:r>
              <a:rPr lang="ar-IQ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81000" y="2362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dirty="0">
                <a:latin typeface="Arial" pitchFamily="34" charset="0"/>
                <a:cs typeface="Arial" pitchFamily="34" charset="0"/>
              </a:rPr>
              <a:t>وضعه كل من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بليك - </a:t>
            </a:r>
            <a:r>
              <a:rPr lang="ar-IQ" sz="3200" b="1" dirty="0" err="1">
                <a:latin typeface="Arial" pitchFamily="34" charset="0"/>
                <a:cs typeface="Arial" pitchFamily="34" charset="0"/>
              </a:rPr>
              <a:t>مورتون</a:t>
            </a:r>
            <a:r>
              <a:rPr lang="ar-IQ" sz="3200" b="1" dirty="0">
                <a:latin typeface="Arial" pitchFamily="34" charset="0"/>
                <a:cs typeface="Arial" pitchFamily="34" charset="0"/>
              </a:rPr>
              <a:t> من خمسة أنماط في ما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يأتي: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758</TotalTime>
  <Words>268</Words>
  <Application>Microsoft Office PowerPoint</Application>
  <PresentationFormat>عرض على الشاشة (3:4)‏</PresentationFormat>
  <Paragraphs>36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ألوان متوسطة</vt:lpstr>
      <vt:lpstr>الإدارة والأشراف </vt:lpstr>
      <vt:lpstr>عرض تقديمي في PowerPoint</vt:lpstr>
      <vt:lpstr>القيادة</vt:lpstr>
      <vt:lpstr>الفروق بين القيادة والإدارة </vt:lpstr>
      <vt:lpstr>نظريات القيادة</vt:lpstr>
      <vt:lpstr>الخصائص العامة للقيادة التربوية الناجحة :</vt:lpstr>
      <vt:lpstr>السلوك القيادي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الإدارة والأشراف</dc:title>
  <dc:creator>DELL</dc:creator>
  <cp:lastModifiedBy>DELL</cp:lastModifiedBy>
  <cp:revision>45</cp:revision>
  <dcterms:created xsi:type="dcterms:W3CDTF">2020-01-11T18:25:24Z</dcterms:created>
  <dcterms:modified xsi:type="dcterms:W3CDTF">2020-01-20T23:04:58Z</dcterms:modified>
</cp:coreProperties>
</file>