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  <a:srgbClr val="A9B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4660"/>
  </p:normalViewPr>
  <p:slideViewPr>
    <p:cSldViewPr>
      <p:cViewPr>
        <p:scale>
          <a:sx n="75" d="100"/>
          <a:sy n="75" d="100"/>
        </p:scale>
        <p:origin x="-1699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1FEEB-6DDA-46EE-BEAD-35FA2AC0F0D7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6689D-4DE7-43DF-992A-89FDCFDC2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42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5CC8165-D33D-4CED-8427-46EFCE1939A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CCD2DD-E26B-415E-8264-C98ED56991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165-D33D-4CED-8427-46EFCE1939A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D2DD-E26B-415E-8264-C98ED5699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5CC8165-D33D-4CED-8427-46EFCE1939A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9CCD2DD-E26B-415E-8264-C98ED56991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165-D33D-4CED-8427-46EFCE1939A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CCD2DD-E26B-415E-8264-C98ED56991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165-D33D-4CED-8427-46EFCE1939A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9CCD2DD-E26B-415E-8264-C98ED56991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5CC8165-D33D-4CED-8427-46EFCE1939A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9CCD2DD-E26B-415E-8264-C98ED569910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5CC8165-D33D-4CED-8427-46EFCE1939A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9CCD2DD-E26B-415E-8264-C98ED56991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165-D33D-4CED-8427-46EFCE1939A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CCD2DD-E26B-415E-8264-C98ED5699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165-D33D-4CED-8427-46EFCE1939A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CCD2DD-E26B-415E-8264-C98ED5699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165-D33D-4CED-8427-46EFCE1939A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CCD2DD-E26B-415E-8264-C98ED569910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5CC8165-D33D-4CED-8427-46EFCE1939A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9CCD2DD-E26B-415E-8264-C98ED56991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5CC8165-D33D-4CED-8427-46EFCE1939A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9CCD2DD-E26B-415E-8264-C98ED56991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bg1">
              <a:lumMod val="95000"/>
              <a:lumOff val="5000"/>
            </a:schemeClr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505200" y="1524000"/>
            <a:ext cx="5105400" cy="1524000"/>
          </a:xfrm>
        </p:spPr>
        <p:txBody>
          <a:bodyPr>
            <a:normAutofit fontScale="90000"/>
          </a:bodyPr>
          <a:lstStyle/>
          <a:p>
            <a:pPr algn="r"/>
            <a:r>
              <a:rPr lang="ar-IQ" sz="88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+mn-cs"/>
              </a:rPr>
              <a:t>الإدارة والأشراف </a:t>
            </a:r>
            <a:endParaRPr lang="en-US" sz="88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006505" y="5650117"/>
            <a:ext cx="473798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itchFamily="2" charset="-78"/>
                <a:cs typeface="Aldhabi" pitchFamily="2" charset="-78"/>
              </a:rPr>
              <a:t>م. هبة مظهر عبد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habi" pitchFamily="2" charset="-78"/>
              <a:cs typeface="Aldhabi" pitchFamily="2" charset="-7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97" y="4741863"/>
            <a:ext cx="1068562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-152400" y="301782"/>
            <a:ext cx="31845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  <a:cs typeface="Akhbar MT" pitchFamily="2" charset="-78"/>
              </a:rPr>
              <a:t>جامعة ديالى</a:t>
            </a:r>
            <a:br>
              <a:rPr lang="ar-IQ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  <a:cs typeface="Akhbar MT" pitchFamily="2" charset="-78"/>
              </a:rPr>
            </a:br>
            <a:r>
              <a:rPr lang="ar-IQ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khbar MT" pitchFamily="2" charset="-78"/>
              </a:rPr>
              <a:t>كلية التربية </a:t>
            </a:r>
            <a:r>
              <a:rPr lang="ar-IQ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  <a:cs typeface="Akhbar MT" pitchFamily="2" charset="-78"/>
              </a:rPr>
              <a:t>الأساسية </a:t>
            </a:r>
            <a:br>
              <a:rPr lang="ar-IQ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  <a:cs typeface="Akhbar MT" pitchFamily="2" charset="-78"/>
              </a:rPr>
            </a:br>
            <a:r>
              <a:rPr lang="en-US" sz="3200" dirty="0">
                <a:latin typeface="+mj-lt"/>
                <a:cs typeface="Akhbar MT" pitchFamily="2" charset="-78"/>
              </a:rPr>
              <a:t>٢٠١٩-٢٠٢٠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khbar MT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04800" y="5943600"/>
            <a:ext cx="18536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itchFamily="2" charset="-78"/>
                <a:cs typeface="Aldhabi" pitchFamily="2" charset="-78"/>
              </a:rPr>
              <a:t>مدرس المادة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habi" pitchFamily="2" charset="-78"/>
              <a:cs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2929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>
              <a:lumMod val="50000"/>
            </a:schemeClr>
          </a:fgClr>
          <a:bgClr>
            <a:schemeClr val="accent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33400" y="1965512"/>
            <a:ext cx="10820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13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المحاضرة الرابعة</a:t>
            </a:r>
            <a:endParaRPr lang="en-US" sz="138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4037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انماط الإدارة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495800"/>
          </a:xfrm>
        </p:spPr>
        <p:txBody>
          <a:bodyPr>
            <a:no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IQ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النمط التسلطي </a:t>
            </a:r>
            <a:r>
              <a:rPr lang="ar-IQ" sz="2400" b="1" dirty="0">
                <a:latin typeface="Arial" pitchFamily="34" charset="0"/>
                <a:cs typeface="Arial" pitchFamily="34" charset="0"/>
              </a:rPr>
              <a:t>وفيه ينفرد المدير بالرأي واتخاذ القرارات ، والعلاقة بينه وبين مرؤوسيه اساسها الخوف والارغام والترهيب ولا يسمح بحرية المناقشة ، وإبداء الآراء ، وينعدم فيه التفاهم والتشاور ، كما يقوم هذا الاسلوب على توجيه عمل الاخرين بإصدار القرارات والتعليمات الفردية ، والتدخل في تفاصيل عمل الاخرين .</a:t>
            </a:r>
          </a:p>
          <a:p>
            <a:pPr algn="r" rtl="1"/>
            <a:endParaRPr lang="ar-IQ" sz="2400" b="1" dirty="0">
              <a:latin typeface="Arial" pitchFamily="34" charset="0"/>
              <a:cs typeface="Arial" pitchFamily="34" charset="0"/>
            </a:endParaRPr>
          </a:p>
          <a:p>
            <a:pPr algn="r" rtl="1">
              <a:buFont typeface="Wingdings" pitchFamily="2" charset="2"/>
              <a:buChar char="v"/>
            </a:pPr>
            <a:r>
              <a:rPr lang="ar-IQ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النمط </a:t>
            </a:r>
            <a:r>
              <a:rPr lang="ar-IQ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الترسلي</a:t>
            </a:r>
            <a:r>
              <a:rPr lang="ar-IQ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(الفوضوي) </a:t>
            </a:r>
            <a:r>
              <a:rPr lang="ar-IQ" sz="2400" b="1" dirty="0">
                <a:latin typeface="Arial" pitchFamily="34" charset="0"/>
                <a:cs typeface="Arial" pitchFamily="34" charset="0"/>
              </a:rPr>
              <a:t>المدير هنا سلبي لا اثر لوجوده ، وللأفراد ان يفعلوا ما يريدون دون اي تدخل منه او قيامه بتوجيههم وليست هناك سياسات محددة او اجراءات ، بل لا تكون هناك اهداف امام الجماعة يعمل الافراد للوصول إليها ومن شأن جماعة تقاد ، بهذا الاسلوب الا تحترم قائدها ، ايماناً منها بأن شخصية المدير من الضعف بحيث لا يمكن له ممارسة مهامه التخطيطية ، والتنظيمية ، والتوجيهية ، والتقويمية .</a:t>
            </a:r>
          </a:p>
          <a:p>
            <a:pPr algn="r" rtl="1"/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1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28600" y="457200"/>
            <a:ext cx="89366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Wingdings" pitchFamily="2" charset="2"/>
              <a:buChar char="v"/>
            </a:pPr>
            <a:r>
              <a:rPr lang="ar-IQ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النمط </a:t>
            </a:r>
            <a:r>
              <a:rPr lang="ar-IQ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الديمقراطي  </a:t>
            </a:r>
            <a:r>
              <a:rPr lang="ar-IQ" sz="2800" b="1" dirty="0">
                <a:latin typeface="Arial" pitchFamily="34" charset="0"/>
                <a:cs typeface="Arial" pitchFamily="34" charset="0"/>
              </a:rPr>
              <a:t>كلمة ديمقراطية في اصلها اليوناني مركبة من جزأين اولهما ديموس (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Demus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) </a:t>
            </a:r>
            <a:r>
              <a:rPr lang="ar-IQ" sz="2800" b="1" dirty="0">
                <a:latin typeface="Arial" pitchFamily="34" charset="0"/>
                <a:cs typeface="Arial" pitchFamily="34" charset="0"/>
              </a:rPr>
              <a:t>أي شعب ، وثانيهما كراتوس (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kratos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) </a:t>
            </a:r>
            <a:r>
              <a:rPr lang="ar-IQ" sz="2800" b="1" dirty="0">
                <a:latin typeface="Arial" pitchFamily="34" charset="0"/>
                <a:cs typeface="Arial" pitchFamily="34" charset="0"/>
              </a:rPr>
              <a:t>اي السلطة أو الحكومة ، وان الديمقراطية على هذا هي سلطة الشعب او حكومة الشعب . غير ان فكرة الديمقراطية لم تقف عند هذا الحد بل نمت و تطورت واخذت تنفذ الى نواحي المجتمع المختلفة ، وفي ظل الادارة الديمقراطية تقوم الجماعة باختيار القائد ويشارك الافراد في وضع الاهداف والتخطيط وتنفيذ الانشطة </a:t>
            </a:r>
            <a:r>
              <a:rPr lang="ar-IQ" sz="2800" b="1" dirty="0" smtClean="0">
                <a:latin typeface="Arial" pitchFamily="34" charset="0"/>
                <a:cs typeface="Arial" pitchFamily="34" charset="0"/>
              </a:rPr>
              <a:t>وتقويمها.</a:t>
            </a:r>
            <a:br>
              <a:rPr lang="ar-IQ" sz="2800" b="1" dirty="0" smtClean="0">
                <a:latin typeface="Arial" pitchFamily="34" charset="0"/>
                <a:cs typeface="Arial" pitchFamily="34" charset="0"/>
              </a:rPr>
            </a:br>
            <a:r>
              <a:rPr lang="ar-IQ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800" b="1" dirty="0" smtClean="0">
                <a:latin typeface="Arial" pitchFamily="34" charset="0"/>
                <a:cs typeface="Arial" pitchFamily="34" charset="0"/>
              </a:rPr>
            </a:br>
            <a:r>
              <a:rPr lang="ar-IQ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800" b="1" i="1" dirty="0" smtClean="0">
                <a:latin typeface="Arial" pitchFamily="34" charset="0"/>
                <a:cs typeface="Arial" pitchFamily="34" charset="0"/>
              </a:rPr>
              <a:t>ان </a:t>
            </a:r>
            <a:r>
              <a:rPr lang="ar-IQ" sz="2800" b="1" i="1" dirty="0">
                <a:latin typeface="Arial" pitchFamily="34" charset="0"/>
                <a:cs typeface="Arial" pitchFamily="34" charset="0"/>
              </a:rPr>
              <a:t>الادارة التربوية الديمقراطية هي افضل انماط الادارة حيث تسود العلاقات الانسانية بين افرادها حيث يقدر القائد افراد الجماعة الذين يشاركونه في تخطيط العمل وتنظيمه ، بل في تقويمه ايضاً ايماناً منهم بضرورة الوصول الى الاهداف المنشودة </a:t>
            </a:r>
            <a:r>
              <a:rPr lang="ar-IQ" sz="2800" b="1" i="1" dirty="0" smtClean="0">
                <a:latin typeface="Arial" pitchFamily="34" charset="0"/>
                <a:cs typeface="Arial" pitchFamily="34" charset="0"/>
              </a:rPr>
              <a:t>.</a:t>
            </a:r>
            <a:endParaRPr lang="ar-IQ" sz="28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91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نظريات الادارة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76200" y="2895600"/>
            <a:ext cx="8763000" cy="4495800"/>
          </a:xfrm>
        </p:spPr>
        <p:txBody>
          <a:bodyPr>
            <a:noAutofit/>
          </a:bodyPr>
          <a:lstStyle/>
          <a:p>
            <a:pPr marL="457200" indent="-457200" algn="r" rtl="1">
              <a:buFont typeface="+mj-lt"/>
              <a:buAutoNum type="arabicParenR"/>
            </a:pPr>
            <a:r>
              <a:rPr lang="ar-IQ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القرارات </a:t>
            </a:r>
            <a:r>
              <a:rPr lang="ar-IQ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المهنية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: التي </a:t>
            </a:r>
            <a:r>
              <a:rPr lang="ar-IQ" sz="2400" b="1" dirty="0">
                <a:latin typeface="Arial" pitchFamily="34" charset="0"/>
                <a:cs typeface="Arial" pitchFamily="34" charset="0"/>
              </a:rPr>
              <a:t>يتخذها رجل الادارة في ممارسته الرسمية للدور المتوقع منه في المنظمة.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ar-IQ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القرارات الشخصية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: التي </a:t>
            </a:r>
            <a:r>
              <a:rPr lang="ar-IQ" sz="2400" b="1" dirty="0">
                <a:latin typeface="Arial" pitchFamily="34" charset="0"/>
                <a:cs typeface="Arial" pitchFamily="34" charset="0"/>
              </a:rPr>
              <a:t>تتعلق برجل الادارة كإنسان يتخذ قراراته الخاصة به </a:t>
            </a:r>
            <a:r>
              <a:rPr lang="ar-IQ" sz="2400" b="1">
                <a:latin typeface="Arial" pitchFamily="34" charset="0"/>
                <a:cs typeface="Arial" pitchFamily="34" charset="0"/>
              </a:rPr>
              <a:t>وليس </a:t>
            </a:r>
            <a:r>
              <a:rPr lang="ar-IQ" sz="2400" b="1" smtClean="0">
                <a:latin typeface="Arial" pitchFamily="34" charset="0"/>
                <a:cs typeface="Arial" pitchFamily="34" charset="0"/>
              </a:rPr>
              <a:t>كعضو </a:t>
            </a:r>
            <a:r>
              <a:rPr lang="ar-IQ" sz="2400" b="1" dirty="0">
                <a:latin typeface="Arial" pitchFamily="34" charset="0"/>
                <a:cs typeface="Arial" pitchFamily="34" charset="0"/>
              </a:rPr>
              <a:t>في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المنظمة.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  <a:p>
            <a:pPr marL="457200" indent="-457200" algn="r" rtl="1">
              <a:buFont typeface="+mj-lt"/>
              <a:buAutoNum type="arabicParenR"/>
            </a:pPr>
            <a:r>
              <a:rPr lang="ar-IQ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القرارات </a:t>
            </a:r>
            <a:r>
              <a:rPr lang="ar-IQ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الرئيسية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ar-IQ" sz="2400" b="1" dirty="0">
                <a:latin typeface="Arial" pitchFamily="34" charset="0"/>
                <a:cs typeface="Arial" pitchFamily="34" charset="0"/>
              </a:rPr>
              <a:t>التي تتعلق بالسياسة الاستراتيجية للمنظمة .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ar-IQ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القرارات </a:t>
            </a:r>
            <a:r>
              <a:rPr lang="ar-IQ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الروتينية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ar-IQ" sz="2400" b="1" dirty="0">
                <a:latin typeface="Arial" pitchFamily="34" charset="0"/>
                <a:cs typeface="Arial" pitchFamily="34" charset="0"/>
              </a:rPr>
              <a:t>التي تتمثل في القرارات الدورية التي تتكرر باستمرار ولا تحتاج إلى الا الى قدر ضئيل من المداولة والمناقشة .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ar-IQ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القرارات </a:t>
            </a:r>
            <a:r>
              <a:rPr lang="ar-IQ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المبرمجة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ar-IQ" sz="2400" b="1" dirty="0">
                <a:latin typeface="Arial" pitchFamily="34" charset="0"/>
                <a:cs typeface="Arial" pitchFamily="34" charset="0"/>
              </a:rPr>
              <a:t>القرارات المبرمجة هي قرارات روتينية ومنظمة اما غير المبرمجة فهي قرارات رئيسية .</a:t>
            </a:r>
          </a:p>
          <a:p>
            <a:pPr marL="457200" indent="-457200" algn="r" rtl="1">
              <a:buFont typeface="+mj-lt"/>
              <a:buAutoNum type="arabicParenR"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676400" y="1447800"/>
            <a:ext cx="708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اولاً: </a:t>
            </a:r>
            <a:r>
              <a:rPr lang="ar-IQ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نظرية الادارة كعملية اتخاذ قرار </a:t>
            </a:r>
            <a:r>
              <a:rPr lang="ar-IQ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:- (</a:t>
            </a:r>
            <a:r>
              <a:rPr lang="ar-IQ" sz="3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كريفت</a:t>
            </a:r>
            <a:r>
              <a:rPr lang="ar-IQ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br>
              <a:rPr lang="ar-IQ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ar-IQ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3200" b="1" dirty="0">
                <a:latin typeface="Arial" pitchFamily="34" charset="0"/>
                <a:cs typeface="Arial" pitchFamily="34" charset="0"/>
              </a:rPr>
              <a:t>انواع القرارات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32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خطوات اتخاذ القرار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 algn="r" rtl="1">
              <a:buFont typeface="+mj-lt"/>
              <a:buAutoNum type="arabicParenR"/>
            </a:pPr>
            <a:r>
              <a:rPr lang="ar-IQ" sz="2800" b="1" dirty="0">
                <a:latin typeface="Arial" pitchFamily="34" charset="0"/>
                <a:cs typeface="Arial" pitchFamily="34" charset="0"/>
              </a:rPr>
              <a:t>فهم الغرض والهدف الذي يخدمه اتخاذ القرارات بشكل صحيح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IQ" sz="2800" b="1" dirty="0">
                <a:latin typeface="Arial" pitchFamily="34" charset="0"/>
                <a:cs typeface="Arial" pitchFamily="34" charset="0"/>
              </a:rPr>
              <a:t>جمع المعلومات والحقائق والآراء والافكار المتصلة التي يتخذ القرار بصددها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IQ" sz="2800" b="1" dirty="0">
                <a:latin typeface="Arial" pitchFamily="34" charset="0"/>
                <a:cs typeface="Arial" pitchFamily="34" charset="0"/>
              </a:rPr>
              <a:t> تحليل المعلومات التي تم جمعها وتفسيرها استناد الى المنطق السليم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IQ" sz="2800" b="1" dirty="0">
                <a:latin typeface="Arial" pitchFamily="34" charset="0"/>
                <a:cs typeface="Arial" pitchFamily="34" charset="0"/>
              </a:rPr>
              <a:t>التوصل الى الاحتمالات الممكنة لما سيكون عليه القرار 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IQ" sz="2800" b="1" dirty="0">
                <a:latin typeface="Arial" pitchFamily="34" charset="0"/>
                <a:cs typeface="Arial" pitchFamily="34" charset="0"/>
              </a:rPr>
              <a:t>تقييم كل احتمال من الاحتمالات التي تم التوصل اليها في ضوء مدى فاعليته في تحقيق الهدف او الغرض من القرار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IQ" sz="2800" b="1" dirty="0">
                <a:latin typeface="Arial" pitchFamily="34" charset="0"/>
                <a:cs typeface="Arial" pitchFamily="34" charset="0"/>
              </a:rPr>
              <a:t>تصل عملية اتخاذ القرار الى قمتها بتغلب احدى الاحتمالات واختياره على انسب الاحتمالات من حيث النتائج المختلفة والمتوقعة</a:t>
            </a:r>
          </a:p>
          <a:p>
            <a:pPr marL="514350" indent="-514350" algn="r" rtl="1">
              <a:buFont typeface="+mj-lt"/>
              <a:buAutoNum type="arabicParenR"/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69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ثانياً: نظرية الادارة كعملية اجتماعية 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IQ" sz="2800" b="1" dirty="0">
                <a:latin typeface="Arial" pitchFamily="34" charset="0"/>
                <a:cs typeface="Arial" pitchFamily="34" charset="0"/>
              </a:rPr>
              <a:t>تنسب هذه الادارة الى </a:t>
            </a:r>
            <a:r>
              <a:rPr lang="ar-IQ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يعقوب </a:t>
            </a:r>
            <a:r>
              <a:rPr lang="ar-IQ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جيتزلز</a:t>
            </a:r>
            <a:r>
              <a:rPr lang="ar-IQ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r-IQ" sz="2800" b="1" dirty="0">
                <a:latin typeface="Arial" pitchFamily="34" charset="0"/>
                <a:cs typeface="Arial" pitchFamily="34" charset="0"/>
              </a:rPr>
              <a:t>فهو ينظر الى الادارة على انها تسلسل هرمي للعلاقات بين الرؤساء المرؤوسين في اطار نظم اجتماعية من اجل تحقيق اهداف هذا النظام </a:t>
            </a:r>
            <a:r>
              <a:rPr lang="ar-IQ" sz="2800" b="1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ar-IQ" sz="2800" b="1" dirty="0" smtClean="0">
                <a:latin typeface="Arial" pitchFamily="34" charset="0"/>
                <a:cs typeface="Arial" pitchFamily="34" charset="0"/>
              </a:rPr>
            </a:br>
            <a:endParaRPr lang="ar-IQ" sz="2800" b="1" dirty="0">
              <a:latin typeface="Arial" pitchFamily="34" charset="0"/>
              <a:cs typeface="Arial" pitchFamily="34" charset="0"/>
            </a:endParaRPr>
          </a:p>
          <a:p>
            <a:pPr marL="0" indent="0" algn="r" rtl="1">
              <a:buNone/>
            </a:pPr>
            <a:r>
              <a:rPr lang="ar-IQ" sz="2800" b="1" dirty="0">
                <a:latin typeface="Arial" pitchFamily="34" charset="0"/>
                <a:cs typeface="Arial" pitchFamily="34" charset="0"/>
              </a:rPr>
              <a:t>وهو يرى ان النظام الاجتماعي للمؤسسة التعليمية يتكون من جانبين يؤثر كل منهما </a:t>
            </a:r>
            <a:r>
              <a:rPr lang="ar-IQ" sz="2800" b="1">
                <a:latin typeface="Arial" pitchFamily="34" charset="0"/>
                <a:cs typeface="Arial" pitchFamily="34" charset="0"/>
              </a:rPr>
              <a:t>على </a:t>
            </a:r>
            <a:r>
              <a:rPr lang="ar-IQ" sz="2800" b="1" smtClean="0">
                <a:latin typeface="Arial" pitchFamily="34" charset="0"/>
                <a:cs typeface="Arial" pitchFamily="34" charset="0"/>
              </a:rPr>
              <a:t>الاخر:</a:t>
            </a:r>
            <a:endParaRPr lang="ar-IQ" sz="2800" b="1" dirty="0">
              <a:latin typeface="Arial" pitchFamily="34" charset="0"/>
              <a:cs typeface="Arial" pitchFamily="34" charset="0"/>
            </a:endParaRPr>
          </a:p>
          <a:p>
            <a:pPr marL="0" indent="0" algn="r" rtl="1">
              <a:buNone/>
            </a:pPr>
            <a:r>
              <a:rPr lang="ar-IQ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الجانب الاول </a:t>
            </a:r>
            <a:r>
              <a:rPr lang="ar-IQ" sz="2800" b="1" dirty="0">
                <a:latin typeface="Arial" pitchFamily="34" charset="0"/>
                <a:cs typeface="Arial" pitchFamily="34" charset="0"/>
              </a:rPr>
              <a:t>هو الدور الذي تقوم به المؤسسة وتوقعات هذا الدور نحو تحقيق الهدف العام </a:t>
            </a:r>
          </a:p>
          <a:p>
            <a:pPr marL="0" indent="0" algn="r" rtl="1">
              <a:buNone/>
            </a:pPr>
            <a:r>
              <a:rPr lang="ar-IQ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الجانب الثاني </a:t>
            </a:r>
            <a:r>
              <a:rPr lang="ar-IQ" sz="2800" b="1" dirty="0">
                <a:latin typeface="Arial" pitchFamily="34" charset="0"/>
                <a:cs typeface="Arial" pitchFamily="34" charset="0"/>
              </a:rPr>
              <a:t>هم الافراد العاملين في المؤسسة والنشاطات التي يقومون بها .</a:t>
            </a:r>
          </a:p>
          <a:p>
            <a:pPr marL="0" indent="0" algn="r" rtl="1">
              <a:buNone/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45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ثالثاً: </a:t>
            </a:r>
            <a:r>
              <a:rPr lang="ar-IQ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نظرية الادارة كوظائف ومكونات 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IQ" sz="2800" b="1" dirty="0">
                <a:latin typeface="Arial" pitchFamily="34" charset="0"/>
                <a:cs typeface="Arial" pitchFamily="34" charset="0"/>
              </a:rPr>
              <a:t>يُعد </a:t>
            </a:r>
            <a:r>
              <a:rPr lang="ar-IQ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سيزر</a:t>
            </a:r>
            <a:r>
              <a:rPr lang="ar-IQ" sz="2800" b="1" dirty="0">
                <a:latin typeface="Arial" pitchFamily="34" charset="0"/>
                <a:cs typeface="Arial" pitchFamily="34" charset="0"/>
              </a:rPr>
              <a:t> من اوائل الذين درسوا الادارة التعليمية دراسة واسعة ونشر كتابه الذي حلل فيه العملية الادارية الى عدة وظائف رئيسية هي :</a:t>
            </a:r>
          </a:p>
          <a:p>
            <a:pPr marL="0" indent="0" algn="r" rtl="1">
              <a:buNone/>
            </a:pPr>
            <a:r>
              <a:rPr lang="ar-IQ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التخطيط</a:t>
            </a:r>
            <a:r>
              <a:rPr lang="ar-IQ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، </a:t>
            </a:r>
            <a:r>
              <a:rPr lang="ar-IQ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التنظيم</a:t>
            </a:r>
            <a:r>
              <a:rPr lang="ar-IQ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، </a:t>
            </a:r>
            <a:r>
              <a:rPr lang="ar-IQ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التوجيه</a:t>
            </a:r>
            <a:r>
              <a:rPr lang="ar-IQ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، </a:t>
            </a:r>
            <a:r>
              <a:rPr lang="ar-IQ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التنسيق</a:t>
            </a:r>
            <a:r>
              <a:rPr lang="ar-IQ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، </a:t>
            </a:r>
            <a:r>
              <a:rPr lang="ar-IQ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الرقابة</a:t>
            </a:r>
            <a:r>
              <a:rPr lang="ar-IQ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، الاساس </a:t>
            </a:r>
            <a:r>
              <a:rPr lang="ar-IQ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r" rtl="1">
              <a:buNone/>
            </a:pPr>
            <a:r>
              <a:rPr lang="ar-IQ" sz="2800" b="1" dirty="0">
                <a:latin typeface="Arial" pitchFamily="34" charset="0"/>
                <a:cs typeface="Arial" pitchFamily="34" charset="0"/>
              </a:rPr>
              <a:t>أما نظرية (</a:t>
            </a:r>
            <a:r>
              <a:rPr lang="ar-IQ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هالبين</a:t>
            </a:r>
            <a:r>
              <a:rPr lang="ar-IQ" sz="2800" b="1" dirty="0">
                <a:latin typeface="Arial" pitchFamily="34" charset="0"/>
                <a:cs typeface="Arial" pitchFamily="34" charset="0"/>
              </a:rPr>
              <a:t>) فهي تذهب الى القول بأن الادارة سواء كانت في التربية او في الصناعة او الحكومة تضمن اربعة مكونات كحد ادنى وهي:</a:t>
            </a:r>
          </a:p>
          <a:p>
            <a:pPr marL="0" indent="0" algn="r" rtl="1">
              <a:buNone/>
            </a:pPr>
            <a:r>
              <a:rPr lang="ar-IQ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1- العمل</a:t>
            </a:r>
          </a:p>
          <a:p>
            <a:pPr marL="0" indent="0" algn="r" rtl="1">
              <a:buNone/>
            </a:pPr>
            <a:r>
              <a:rPr lang="ar-IQ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2- المنظمة الرسمية</a:t>
            </a:r>
          </a:p>
          <a:p>
            <a:pPr marL="0" indent="0" algn="r" rtl="1">
              <a:buNone/>
            </a:pPr>
            <a:r>
              <a:rPr lang="ar-IQ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3- مجموعة الافراد العاملين </a:t>
            </a:r>
          </a:p>
          <a:p>
            <a:pPr marL="0" indent="0" algn="r" rtl="1">
              <a:buNone/>
            </a:pPr>
            <a:r>
              <a:rPr lang="ar-IQ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4- القائد</a:t>
            </a:r>
          </a:p>
          <a:p>
            <a:pPr marL="0" indent="0" algn="r" rtl="1">
              <a:buNone/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85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758</TotalTime>
  <Words>501</Words>
  <Application>Microsoft Office PowerPoint</Application>
  <PresentationFormat>عرض على الشاشة (3:4)‏</PresentationFormat>
  <Paragraphs>37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ألوان متوسطة</vt:lpstr>
      <vt:lpstr>الإدارة والأشراف </vt:lpstr>
      <vt:lpstr>عرض تقديمي في PowerPoint</vt:lpstr>
      <vt:lpstr>انماط الإدارة</vt:lpstr>
      <vt:lpstr>عرض تقديمي في PowerPoint</vt:lpstr>
      <vt:lpstr>نظريات الادارة</vt:lpstr>
      <vt:lpstr>خطوات اتخاذ القرار</vt:lpstr>
      <vt:lpstr>ثانياً: نظرية الادارة كعملية اجتماعية </vt:lpstr>
      <vt:lpstr>ثالثاً: نظرية الادارة كوظائف ومكونات 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الإدارة والأشراف</dc:title>
  <dc:creator>DELL</dc:creator>
  <cp:lastModifiedBy>DELL</cp:lastModifiedBy>
  <cp:revision>45</cp:revision>
  <dcterms:created xsi:type="dcterms:W3CDTF">2020-01-11T18:25:24Z</dcterms:created>
  <dcterms:modified xsi:type="dcterms:W3CDTF">2020-01-20T22:50:39Z</dcterms:modified>
</cp:coreProperties>
</file>