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0" r:id="rId4"/>
    <p:sldId id="258" r:id="rId5"/>
    <p:sldId id="271"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15/10/1444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15/10/1444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جغرافية الصناعة </a:t>
            </a:r>
            <a:endParaRPr lang="ar-IQ" dirty="0"/>
          </a:p>
        </p:txBody>
      </p:sp>
    </p:spTree>
    <p:extLst>
      <p:ext uri="{BB962C8B-B14F-4D97-AF65-F5344CB8AC3E}">
        <p14:creationId xmlns:p14="http://schemas.microsoft.com/office/powerpoint/2010/main" val="3394607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634082"/>
          </a:xfrm>
        </p:spPr>
        <p:txBody>
          <a:bodyPr>
            <a:normAutofit fontScale="90000"/>
          </a:bodyPr>
          <a:lstStyle/>
          <a:p>
            <a:endParaRPr lang="ar-IQ" dirty="0"/>
          </a:p>
        </p:txBody>
      </p:sp>
      <p:sp>
        <p:nvSpPr>
          <p:cNvPr id="3" name="عنصر نائب للمحتوى 2"/>
          <p:cNvSpPr>
            <a:spLocks noGrp="1"/>
          </p:cNvSpPr>
          <p:nvPr>
            <p:ph idx="1"/>
          </p:nvPr>
        </p:nvSpPr>
        <p:spPr>
          <a:xfrm>
            <a:off x="1435608" y="1052736"/>
            <a:ext cx="7498080" cy="5195664"/>
          </a:xfrm>
        </p:spPr>
        <p:txBody>
          <a:bodyPr>
            <a:normAutofit fontScale="32500" lnSpcReduction="20000"/>
          </a:bodyPr>
          <a:lstStyle/>
          <a:p>
            <a:pPr algn="justLow">
              <a:lnSpc>
                <a:spcPct val="115000"/>
              </a:lnSpc>
              <a:spcAft>
                <a:spcPts val="1000"/>
              </a:spcAft>
            </a:pPr>
            <a:r>
              <a:rPr lang="en-US" dirty="0">
                <a:solidFill>
                  <a:srgbClr val="000000"/>
                </a:solidFill>
                <a:latin typeface="Calibri"/>
                <a:ea typeface="Calibri"/>
              </a:rPr>
              <a:t> </a:t>
            </a:r>
            <a:r>
              <a:rPr lang="en-US" sz="4000" dirty="0">
                <a:solidFill>
                  <a:srgbClr val="000000"/>
                </a:solidFill>
                <a:latin typeface="Calibri"/>
                <a:ea typeface="Calibri"/>
              </a:rPr>
              <a:t>3-</a:t>
            </a:r>
            <a:r>
              <a:rPr lang="ar-SA" sz="5500" b="1" dirty="0">
                <a:solidFill>
                  <a:srgbClr val="000000"/>
                </a:solidFill>
                <a:latin typeface="Calibri"/>
                <a:ea typeface="Calibri"/>
                <a:cs typeface="Arial"/>
              </a:rPr>
              <a:t>قيمة</a:t>
            </a:r>
            <a:r>
              <a:rPr lang="ar-SA" sz="5500" b="1" dirty="0">
                <a:solidFill>
                  <a:srgbClr val="000000"/>
                </a:solidFill>
                <a:latin typeface="Calibri"/>
                <a:ea typeface="Calibri"/>
              </a:rPr>
              <a:t> </a:t>
            </a:r>
            <a:r>
              <a:rPr lang="ar-SA" sz="5500" b="1" dirty="0">
                <a:solidFill>
                  <a:srgbClr val="000000"/>
                </a:solidFill>
                <a:latin typeface="Calibri"/>
                <a:ea typeface="Calibri"/>
                <a:cs typeface="Arial"/>
              </a:rPr>
              <a:t>الإنتاج</a:t>
            </a:r>
            <a:r>
              <a:rPr lang="ar-SA" sz="5500" u="sng" dirty="0">
                <a:solidFill>
                  <a:srgbClr val="000000"/>
                </a:solidFill>
                <a:latin typeface="Calibri"/>
                <a:ea typeface="Calibri"/>
              </a:rPr>
              <a:t> :-</a:t>
            </a:r>
            <a:r>
              <a:rPr lang="ar-SA" sz="5500" dirty="0">
                <a:solidFill>
                  <a:srgbClr val="000000"/>
                </a:solidFill>
                <a:latin typeface="Calibri"/>
                <a:ea typeface="Calibri"/>
                <a:cs typeface="Times New Roman"/>
              </a:rPr>
              <a:t> وهي القيمة التقديرية لكل الإنتاج الصناعي خلال مدة زمنية محددة وغالباً ما تكون سنة واحدة وإذا ما تم تلافي التغيير الحاصل في قيمة العملة فإن قيمة الإنتاج الصناعي تعطي مؤشراً لتطور أو تراجع الإنتاج الصناعي ويعبر عنها بالمخرجات </a:t>
            </a:r>
            <a:r>
              <a:rPr lang="ar-SA" sz="5500" dirty="0">
                <a:solidFill>
                  <a:srgbClr val="000000"/>
                </a:solidFill>
                <a:latin typeface="Calibri"/>
                <a:ea typeface="Calibri"/>
              </a:rPr>
              <a:t>. </a:t>
            </a:r>
            <a:r>
              <a:rPr lang="ar-SA" sz="5500" dirty="0">
                <a:solidFill>
                  <a:srgbClr val="000000"/>
                </a:solidFill>
                <a:latin typeface="Calibri"/>
                <a:ea typeface="Calibri"/>
                <a:cs typeface="Times New Roman"/>
              </a:rPr>
              <a:t>قيمة مستلزمات الإنتاج </a:t>
            </a:r>
            <a:r>
              <a:rPr lang="ar-SA" sz="5500" dirty="0">
                <a:solidFill>
                  <a:srgbClr val="000000"/>
                </a:solidFill>
                <a:latin typeface="Calibri"/>
                <a:ea typeface="Calibri"/>
              </a:rPr>
              <a:t>:- </a:t>
            </a:r>
            <a:r>
              <a:rPr lang="ar-SA" sz="5500" dirty="0">
                <a:solidFill>
                  <a:srgbClr val="000000"/>
                </a:solidFill>
                <a:latin typeface="Calibri"/>
                <a:ea typeface="Calibri"/>
                <a:cs typeface="Times New Roman"/>
              </a:rPr>
              <a:t>ويعبر عنها أحياناً بالمدخلات وتمثل كل تكاليف الإنتاج الصناعي خلال مدة زمنية معينة تمثلت بكلفة شراء المواد الأولية ومصادر الطاقة والمياه وكلف النقل </a:t>
            </a:r>
            <a:r>
              <a:rPr lang="ar-SA" sz="5500" dirty="0">
                <a:solidFill>
                  <a:srgbClr val="000000"/>
                </a:solidFill>
                <a:latin typeface="Calibri"/>
                <a:ea typeface="Calibri"/>
              </a:rPr>
              <a:t>... </a:t>
            </a:r>
            <a:r>
              <a:rPr lang="ar-SA" sz="5500" dirty="0">
                <a:solidFill>
                  <a:srgbClr val="000000"/>
                </a:solidFill>
                <a:latin typeface="Calibri"/>
                <a:ea typeface="Calibri"/>
                <a:cs typeface="Times New Roman"/>
              </a:rPr>
              <a:t>الخ</a:t>
            </a:r>
            <a:endParaRPr lang="en-US" sz="3700" dirty="0">
              <a:solidFill>
                <a:srgbClr val="000000"/>
              </a:solidFill>
              <a:latin typeface="Calibri"/>
              <a:ea typeface="Calibri"/>
            </a:endParaRPr>
          </a:p>
          <a:p>
            <a:pPr algn="justLow">
              <a:lnSpc>
                <a:spcPct val="115000"/>
              </a:lnSpc>
              <a:spcAft>
                <a:spcPts val="1000"/>
              </a:spcAft>
            </a:pPr>
            <a:r>
              <a:rPr lang="en-US" sz="5500" dirty="0">
                <a:solidFill>
                  <a:srgbClr val="000000"/>
                </a:solidFill>
                <a:latin typeface="Calibri"/>
                <a:ea typeface="Calibri"/>
              </a:rPr>
              <a:t>4</a:t>
            </a:r>
            <a:r>
              <a:rPr lang="ar-SA" sz="5500" dirty="0">
                <a:solidFill>
                  <a:srgbClr val="000000"/>
                </a:solidFill>
                <a:latin typeface="Calibri"/>
                <a:ea typeface="Calibri"/>
              </a:rPr>
              <a:t>- </a:t>
            </a:r>
            <a:r>
              <a:rPr lang="ar-SA" sz="5500" b="1" dirty="0">
                <a:solidFill>
                  <a:srgbClr val="000000"/>
                </a:solidFill>
                <a:latin typeface="Calibri"/>
                <a:ea typeface="Calibri"/>
                <a:cs typeface="Arial"/>
              </a:rPr>
              <a:t>القيمة</a:t>
            </a:r>
            <a:r>
              <a:rPr lang="ar-SA" sz="5500" b="1" dirty="0">
                <a:solidFill>
                  <a:srgbClr val="000000"/>
                </a:solidFill>
                <a:latin typeface="Calibri"/>
                <a:ea typeface="Calibri"/>
              </a:rPr>
              <a:t> </a:t>
            </a:r>
            <a:r>
              <a:rPr lang="ar-SA" sz="5500" b="1" dirty="0">
                <a:solidFill>
                  <a:srgbClr val="000000"/>
                </a:solidFill>
                <a:latin typeface="Calibri"/>
                <a:ea typeface="Calibri"/>
                <a:cs typeface="Arial"/>
              </a:rPr>
              <a:t>المضافة</a:t>
            </a:r>
            <a:r>
              <a:rPr lang="ar-SA" sz="5500" u="sng" dirty="0">
                <a:solidFill>
                  <a:srgbClr val="000000"/>
                </a:solidFill>
                <a:latin typeface="Calibri"/>
                <a:ea typeface="Calibri"/>
              </a:rPr>
              <a:t> </a:t>
            </a:r>
            <a:r>
              <a:rPr lang="ar-SA" sz="5500" dirty="0">
                <a:solidFill>
                  <a:srgbClr val="000000"/>
                </a:solidFill>
                <a:latin typeface="Calibri"/>
                <a:ea typeface="Calibri"/>
              </a:rPr>
              <a:t>:- </a:t>
            </a:r>
            <a:r>
              <a:rPr lang="ar-SA" sz="5500" dirty="0">
                <a:solidFill>
                  <a:srgbClr val="000000"/>
                </a:solidFill>
                <a:latin typeface="Calibri"/>
                <a:ea typeface="Calibri"/>
                <a:cs typeface="Times New Roman"/>
              </a:rPr>
              <a:t>وهي القيمة التي تضيفها العمليات الصناعية للمادة الأولية ولحسابها لا بد من اعتبار كل المعايير السابقة مثل قيمة المواد الأولية والوقود وأجور العاملين وقيمة الإنتاج </a:t>
            </a:r>
            <a:r>
              <a:rPr lang="ar-SA" sz="5500" dirty="0">
                <a:solidFill>
                  <a:srgbClr val="000000"/>
                </a:solidFill>
                <a:latin typeface="Calibri"/>
                <a:ea typeface="Calibri"/>
              </a:rPr>
              <a:t>. </a:t>
            </a:r>
            <a:r>
              <a:rPr lang="ar-SA" sz="5500" dirty="0">
                <a:solidFill>
                  <a:srgbClr val="000000"/>
                </a:solidFill>
                <a:latin typeface="Calibri"/>
                <a:ea typeface="Calibri"/>
                <a:cs typeface="Times New Roman"/>
              </a:rPr>
              <a:t>لذا تعد القيمة المضافة أحسن المعايير المستخدمة لدراسة النشاط الصناعي إلا ان المشكلة تضل قائمة في اعتبارها أحد أهم أسرار العملية الصناعية ولا يسمح بتداولها في كثير من الدول لأهميتها الكبيرة </a:t>
            </a:r>
            <a:r>
              <a:rPr lang="ar-SA" sz="5500" dirty="0">
                <a:solidFill>
                  <a:srgbClr val="000000"/>
                </a:solidFill>
                <a:latin typeface="Calibri"/>
                <a:ea typeface="Calibri"/>
              </a:rPr>
              <a:t>. </a:t>
            </a:r>
            <a:endParaRPr lang="en-US" sz="3700" dirty="0">
              <a:solidFill>
                <a:srgbClr val="000000"/>
              </a:solidFill>
              <a:latin typeface="Calibri"/>
              <a:ea typeface="Calibri"/>
            </a:endParaRPr>
          </a:p>
          <a:p>
            <a:pPr algn="justLow">
              <a:lnSpc>
                <a:spcPct val="115000"/>
              </a:lnSpc>
              <a:spcAft>
                <a:spcPts val="1000"/>
              </a:spcAft>
            </a:pPr>
            <a:r>
              <a:rPr lang="en-US" sz="5500" dirty="0">
                <a:solidFill>
                  <a:srgbClr val="000000"/>
                </a:solidFill>
                <a:latin typeface="Calibri"/>
                <a:ea typeface="Calibri"/>
              </a:rPr>
              <a:t> </a:t>
            </a:r>
            <a:endParaRPr lang="en-US" sz="3700" dirty="0">
              <a:solidFill>
                <a:srgbClr val="000000"/>
              </a:solidFill>
              <a:latin typeface="Calibri"/>
              <a:ea typeface="Calibri"/>
            </a:endParaRPr>
          </a:p>
          <a:p>
            <a:pPr algn="justLow">
              <a:lnSpc>
                <a:spcPct val="115000"/>
              </a:lnSpc>
              <a:spcAft>
                <a:spcPts val="1000"/>
              </a:spcAft>
            </a:pPr>
            <a:r>
              <a:rPr lang="en-US" sz="5500" dirty="0">
                <a:solidFill>
                  <a:srgbClr val="000000"/>
                </a:solidFill>
                <a:latin typeface="Calibri"/>
                <a:ea typeface="Calibri"/>
              </a:rPr>
              <a:t>5- </a:t>
            </a:r>
            <a:r>
              <a:rPr lang="ar-SA" sz="5500" b="1" dirty="0">
                <a:solidFill>
                  <a:srgbClr val="000000"/>
                </a:solidFill>
                <a:latin typeface="Calibri"/>
                <a:ea typeface="Calibri"/>
                <a:cs typeface="Arial"/>
              </a:rPr>
              <a:t>رأس</a:t>
            </a:r>
            <a:r>
              <a:rPr lang="ar-SA" sz="5500" b="1" dirty="0">
                <a:solidFill>
                  <a:srgbClr val="000000"/>
                </a:solidFill>
                <a:latin typeface="Calibri"/>
                <a:ea typeface="Calibri"/>
              </a:rPr>
              <a:t> </a:t>
            </a:r>
            <a:r>
              <a:rPr lang="ar-SA" sz="5500" b="1" dirty="0">
                <a:solidFill>
                  <a:srgbClr val="000000"/>
                </a:solidFill>
                <a:latin typeface="Calibri"/>
                <a:ea typeface="Calibri"/>
                <a:cs typeface="Arial"/>
              </a:rPr>
              <a:t>المال</a:t>
            </a:r>
            <a:r>
              <a:rPr lang="ar-SA" sz="5500" b="1" dirty="0">
                <a:solidFill>
                  <a:srgbClr val="000000"/>
                </a:solidFill>
                <a:latin typeface="Calibri"/>
                <a:ea typeface="Calibri"/>
              </a:rPr>
              <a:t> </a:t>
            </a:r>
            <a:r>
              <a:rPr lang="ar-SA" sz="5500" b="1" dirty="0">
                <a:solidFill>
                  <a:srgbClr val="000000"/>
                </a:solidFill>
                <a:latin typeface="Calibri"/>
                <a:ea typeface="Calibri"/>
                <a:cs typeface="Arial"/>
              </a:rPr>
              <a:t>المستثمر</a:t>
            </a:r>
            <a:r>
              <a:rPr lang="ar-SA" sz="5500" dirty="0">
                <a:solidFill>
                  <a:srgbClr val="000000"/>
                </a:solidFill>
                <a:latin typeface="Calibri"/>
                <a:ea typeface="Calibri"/>
              </a:rPr>
              <a:t>:-</a:t>
            </a:r>
            <a:r>
              <a:rPr lang="ar-SA" sz="5500" dirty="0">
                <a:solidFill>
                  <a:srgbClr val="000000"/>
                </a:solidFill>
                <a:latin typeface="Calibri"/>
                <a:ea typeface="Calibri"/>
                <a:cs typeface="Times New Roman"/>
              </a:rPr>
              <a:t>هو مجموع قيم الموجودات من المباني ومعدات وارض وخامات ومنتجات جاهزة وسيولة نقدية </a:t>
            </a:r>
            <a:r>
              <a:rPr lang="ar-SA" sz="5500" dirty="0">
                <a:solidFill>
                  <a:srgbClr val="000000"/>
                </a:solidFill>
                <a:latin typeface="Calibri"/>
                <a:ea typeface="Calibri"/>
              </a:rPr>
              <a:t>.</a:t>
            </a:r>
            <a:r>
              <a:rPr lang="ar-SA" sz="5500" dirty="0">
                <a:solidFill>
                  <a:srgbClr val="000000"/>
                </a:solidFill>
                <a:latin typeface="Calibri"/>
                <a:ea typeface="Calibri"/>
                <a:cs typeface="Times New Roman"/>
              </a:rPr>
              <a:t>وهو من افضل المعايير التي تعطي صورة واضحة عن </a:t>
            </a:r>
            <a:r>
              <a:rPr lang="ar-SA" sz="5500" dirty="0" err="1">
                <a:solidFill>
                  <a:srgbClr val="000000"/>
                </a:solidFill>
                <a:latin typeface="Calibri"/>
                <a:ea typeface="Calibri"/>
                <a:cs typeface="Times New Roman"/>
              </a:rPr>
              <a:t>الميكنة</a:t>
            </a:r>
            <a:r>
              <a:rPr lang="ar-SA" sz="5500" dirty="0">
                <a:solidFill>
                  <a:srgbClr val="000000"/>
                </a:solidFill>
                <a:latin typeface="Calibri"/>
                <a:ea typeface="Calibri"/>
                <a:cs typeface="Times New Roman"/>
              </a:rPr>
              <a:t> الصناعية </a:t>
            </a:r>
            <a:r>
              <a:rPr lang="ar-SA" sz="5500" dirty="0">
                <a:solidFill>
                  <a:srgbClr val="000000"/>
                </a:solidFill>
                <a:latin typeface="Calibri"/>
                <a:ea typeface="Calibri"/>
              </a:rPr>
              <a:t>.</a:t>
            </a:r>
            <a:r>
              <a:rPr lang="ar-SA" sz="5500" dirty="0">
                <a:solidFill>
                  <a:srgbClr val="000000"/>
                </a:solidFill>
                <a:latin typeface="Calibri"/>
                <a:ea typeface="Calibri"/>
                <a:cs typeface="Times New Roman"/>
              </a:rPr>
              <a:t>ويعاب هذا المعيار في قياس الكم الصناعي ان المصنع قد يكون عال </a:t>
            </a:r>
            <a:r>
              <a:rPr lang="ar-SA" sz="5500" dirty="0" err="1">
                <a:solidFill>
                  <a:srgbClr val="000000"/>
                </a:solidFill>
                <a:latin typeface="Calibri"/>
                <a:ea typeface="Calibri"/>
                <a:cs typeface="Times New Roman"/>
              </a:rPr>
              <a:t>الميكنة</a:t>
            </a:r>
            <a:r>
              <a:rPr lang="ar-SA" sz="5500" dirty="0">
                <a:solidFill>
                  <a:srgbClr val="000000"/>
                </a:solidFill>
                <a:latin typeface="Calibri"/>
                <a:ea typeface="Calibri"/>
                <a:cs typeface="Times New Roman"/>
              </a:rPr>
              <a:t> لكنه يتعطل او يعمل باقل من طاقته </a:t>
            </a:r>
            <a:r>
              <a:rPr lang="ar-SA" sz="5500" dirty="0" err="1">
                <a:solidFill>
                  <a:srgbClr val="000000"/>
                </a:solidFill>
                <a:latin typeface="Calibri"/>
                <a:ea typeface="Calibri"/>
                <a:cs typeface="Times New Roman"/>
              </a:rPr>
              <a:t>الاجتاجية</a:t>
            </a:r>
            <a:r>
              <a:rPr lang="ar-SA" sz="5500" dirty="0">
                <a:solidFill>
                  <a:srgbClr val="000000"/>
                </a:solidFill>
                <a:latin typeface="Calibri"/>
                <a:ea typeface="Calibri"/>
                <a:cs typeface="Times New Roman"/>
              </a:rPr>
              <a:t> وينطبق هذا على كثير من دول المختلفة </a:t>
            </a:r>
            <a:r>
              <a:rPr lang="ar-SA" sz="5500" dirty="0">
                <a:solidFill>
                  <a:srgbClr val="000000"/>
                </a:solidFill>
                <a:latin typeface="Calibri"/>
                <a:ea typeface="Calibri"/>
              </a:rPr>
              <a:t>.</a:t>
            </a:r>
            <a:r>
              <a:rPr lang="ar-SA" sz="5500" dirty="0">
                <a:solidFill>
                  <a:srgbClr val="000000"/>
                </a:solidFill>
                <a:latin typeface="Calibri"/>
                <a:ea typeface="Calibri"/>
                <a:cs typeface="Times New Roman"/>
              </a:rPr>
              <a:t>ومن ثم تصبح صورة الكم الصناعي على عكس حققتها</a:t>
            </a:r>
            <a:r>
              <a:rPr lang="ar-SA" sz="5500" dirty="0">
                <a:solidFill>
                  <a:srgbClr val="000000"/>
                </a:solidFill>
                <a:latin typeface="Calibri"/>
                <a:ea typeface="Calibri"/>
              </a:rPr>
              <a:t> .</a:t>
            </a:r>
            <a:endParaRPr lang="en-US" sz="3700" dirty="0">
              <a:solidFill>
                <a:srgbClr val="000000"/>
              </a:solidFill>
              <a:latin typeface="Calibri"/>
              <a:ea typeface="Calibri"/>
            </a:endParaRPr>
          </a:p>
          <a:p>
            <a:pPr algn="just"/>
            <a:endParaRPr lang="ar-IQ" dirty="0"/>
          </a:p>
        </p:txBody>
      </p:sp>
    </p:spTree>
    <p:extLst>
      <p:ext uri="{BB962C8B-B14F-4D97-AF65-F5344CB8AC3E}">
        <p14:creationId xmlns:p14="http://schemas.microsoft.com/office/powerpoint/2010/main" val="1839180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15000"/>
              </a:lnSpc>
              <a:spcBef>
                <a:spcPts val="1200"/>
              </a:spcBef>
              <a:spcAft>
                <a:spcPts val="300"/>
              </a:spcAft>
            </a:pPr>
            <a:r>
              <a:rPr lang="ar-IQ" sz="4400" b="1" kern="1400" dirty="0">
                <a:solidFill>
                  <a:srgbClr val="000000"/>
                </a:solidFill>
                <a:effectLst/>
                <a:latin typeface="Cambria"/>
                <a:ea typeface="Times New Roman"/>
                <a:cs typeface="Times New Roman"/>
              </a:rPr>
              <a:t>التوطن والتوطين الصناعي</a:t>
            </a:r>
            <a:r>
              <a:rPr lang="en-US" sz="3200" dirty="0">
                <a:solidFill>
                  <a:srgbClr val="000000"/>
                </a:solidFill>
                <a:effectLst/>
                <a:latin typeface="Calibri"/>
                <a:ea typeface="Calibri"/>
              </a:rPr>
              <a:t/>
            </a:r>
            <a:br>
              <a:rPr lang="en-US" sz="3200" dirty="0">
                <a:solidFill>
                  <a:srgbClr val="000000"/>
                </a:solidFill>
                <a:effectLst/>
                <a:latin typeface="Calibri"/>
                <a:ea typeface="Calibri"/>
              </a:rPr>
            </a:br>
            <a:endParaRPr lang="ar-IQ" dirty="0"/>
          </a:p>
        </p:txBody>
      </p:sp>
      <p:sp>
        <p:nvSpPr>
          <p:cNvPr id="3" name="عنصر نائب للمحتوى 2"/>
          <p:cNvSpPr>
            <a:spLocks noGrp="1"/>
          </p:cNvSpPr>
          <p:nvPr>
            <p:ph idx="1"/>
          </p:nvPr>
        </p:nvSpPr>
        <p:spPr/>
        <p:txBody>
          <a:bodyPr>
            <a:normAutofit fontScale="92500" lnSpcReduction="20000"/>
          </a:bodyPr>
          <a:lstStyle/>
          <a:p>
            <a:pPr algn="justLow">
              <a:lnSpc>
                <a:spcPct val="115000"/>
              </a:lnSpc>
              <a:spcBef>
                <a:spcPts val="1200"/>
              </a:spcBef>
              <a:spcAft>
                <a:spcPts val="300"/>
              </a:spcAft>
            </a:pPr>
            <a:r>
              <a:rPr lang="ar-IQ" sz="2400" b="1" kern="1400" dirty="0">
                <a:solidFill>
                  <a:srgbClr val="000000"/>
                </a:solidFill>
                <a:latin typeface="Cambria"/>
                <a:ea typeface="Times New Roman"/>
                <a:cs typeface="Times New Roman"/>
              </a:rPr>
              <a:t>التوطن الصناعي</a:t>
            </a:r>
            <a:r>
              <a:rPr lang="ar-IQ" sz="2400" kern="1400" dirty="0">
                <a:solidFill>
                  <a:srgbClr val="000000"/>
                </a:solidFill>
                <a:latin typeface="Cambria"/>
                <a:ea typeface="Times New Roman"/>
                <a:cs typeface="Times New Roman"/>
              </a:rPr>
              <a:t> : يقصد بالتوطن الصناعي قوة الجذب الذاتية لمنطقة ما لنشاط صناعي معين نتيجة لتوفر عوامل </a:t>
            </a:r>
            <a:r>
              <a:rPr lang="ar-IQ" sz="2400" kern="1400" dirty="0" err="1">
                <a:solidFill>
                  <a:srgbClr val="000000"/>
                </a:solidFill>
                <a:latin typeface="Cambria"/>
                <a:ea typeface="Times New Roman"/>
                <a:cs typeface="Times New Roman"/>
              </a:rPr>
              <a:t>موقعية</a:t>
            </a:r>
            <a:r>
              <a:rPr lang="ar-IQ" sz="2400" kern="1400" dirty="0">
                <a:solidFill>
                  <a:srgbClr val="000000"/>
                </a:solidFill>
                <a:latin typeface="Cambria"/>
                <a:ea typeface="Times New Roman"/>
                <a:cs typeface="Times New Roman"/>
              </a:rPr>
              <a:t> مهمة لها القدرة على الجذب الصناعي ، وتخفيض الكلف النهائية </a:t>
            </a:r>
            <a:r>
              <a:rPr lang="ar-IQ" sz="2400" kern="1400" dirty="0" err="1">
                <a:solidFill>
                  <a:srgbClr val="000000"/>
                </a:solidFill>
                <a:latin typeface="Cambria"/>
                <a:ea typeface="Times New Roman"/>
                <a:cs typeface="Times New Roman"/>
              </a:rPr>
              <a:t>للانتاج</a:t>
            </a:r>
            <a:r>
              <a:rPr lang="ar-IQ" sz="2400" kern="1400" dirty="0">
                <a:solidFill>
                  <a:srgbClr val="000000"/>
                </a:solidFill>
                <a:latin typeface="Cambria"/>
                <a:ea typeface="Times New Roman"/>
                <a:cs typeface="Times New Roman"/>
              </a:rPr>
              <a:t> الصناعي سواء اكان في الامد القصير ام البعيد ، وهو عملية تلقائية تعتمد على عوامل معينة مثل المواد الاولية والعمل ومصادر الوقود والطاقة والنقل والسوق ورؤوس الاموال ، حيث تتضافر هذه العوامل فيما بينها على جذب الصناعة في مكان معين ، وتهدف هذه العملية اساسا الى تحقيق اقصى قدر من الارباح .</a:t>
            </a:r>
            <a:endParaRPr lang="en-US" sz="1600" dirty="0">
              <a:solidFill>
                <a:srgbClr val="000000"/>
              </a:solidFill>
              <a:latin typeface="Calibri"/>
              <a:ea typeface="Calibri"/>
            </a:endParaRPr>
          </a:p>
          <a:p>
            <a:pPr algn="justLow">
              <a:lnSpc>
                <a:spcPct val="115000"/>
              </a:lnSpc>
              <a:spcBef>
                <a:spcPts val="1200"/>
              </a:spcBef>
              <a:spcAft>
                <a:spcPts val="300"/>
              </a:spcAft>
            </a:pPr>
            <a:r>
              <a:rPr lang="ar-IQ" sz="2400" kern="1400" dirty="0">
                <a:solidFill>
                  <a:srgbClr val="000000"/>
                </a:solidFill>
                <a:latin typeface="Cambria"/>
                <a:ea typeface="Times New Roman"/>
                <a:cs typeface="Times New Roman"/>
              </a:rPr>
              <a:t>   </a:t>
            </a:r>
            <a:r>
              <a:rPr lang="ar-IQ" sz="2400" b="1" kern="1400" dirty="0">
                <a:solidFill>
                  <a:srgbClr val="000000"/>
                </a:solidFill>
                <a:latin typeface="Cambria"/>
                <a:ea typeface="Times New Roman"/>
                <a:cs typeface="Times New Roman"/>
              </a:rPr>
              <a:t>اما التوطين الصناعي</a:t>
            </a:r>
            <a:r>
              <a:rPr lang="ar-IQ" sz="2400" kern="1400" dirty="0">
                <a:solidFill>
                  <a:srgbClr val="000000"/>
                </a:solidFill>
                <a:latin typeface="Cambria"/>
                <a:ea typeface="Times New Roman"/>
                <a:cs typeface="Times New Roman"/>
              </a:rPr>
              <a:t> فهو يختلف عن التوطن في كونه عملية تخطيطية مقصودة ، وعاملا مهما في </a:t>
            </a:r>
            <a:r>
              <a:rPr lang="ar-IQ" sz="2400" kern="1400" dirty="0" err="1">
                <a:solidFill>
                  <a:srgbClr val="000000"/>
                </a:solidFill>
                <a:latin typeface="Cambria"/>
                <a:ea typeface="Times New Roman"/>
                <a:cs typeface="Times New Roman"/>
              </a:rPr>
              <a:t>التاثير</a:t>
            </a:r>
            <a:r>
              <a:rPr lang="ar-IQ" sz="2400" kern="1400" dirty="0">
                <a:solidFill>
                  <a:srgbClr val="000000"/>
                </a:solidFill>
                <a:latin typeface="Cambria"/>
                <a:ea typeface="Times New Roman"/>
                <a:cs typeface="Times New Roman"/>
              </a:rPr>
              <a:t> في المواقع الصناعية ، لتحقيق اهداف اقتصادية واجتماعية واستراتيجية بصورة افضل فيما لو تركت الحرية في اختيار مواقع </a:t>
            </a:r>
            <a:r>
              <a:rPr lang="ar-IQ" sz="2400" kern="1400" dirty="0" err="1">
                <a:solidFill>
                  <a:srgbClr val="000000"/>
                </a:solidFill>
                <a:latin typeface="Cambria"/>
                <a:ea typeface="Times New Roman"/>
                <a:cs typeface="Times New Roman"/>
              </a:rPr>
              <a:t>المنشات</a:t>
            </a:r>
            <a:r>
              <a:rPr lang="ar-IQ" sz="2400" kern="1400" dirty="0">
                <a:solidFill>
                  <a:srgbClr val="000000"/>
                </a:solidFill>
                <a:latin typeface="Cambria"/>
                <a:ea typeface="Times New Roman"/>
                <a:cs typeface="Times New Roman"/>
              </a:rPr>
              <a:t> بشكل يتفق مع مصالح المستثمرين ، وبالتالي فان التوطين الصناعي يعد احد ادوات السياسة </a:t>
            </a:r>
            <a:r>
              <a:rPr lang="ar-IQ" sz="2400" kern="1400" dirty="0" err="1">
                <a:solidFill>
                  <a:srgbClr val="000000"/>
                </a:solidFill>
                <a:latin typeface="Cambria"/>
                <a:ea typeface="Times New Roman"/>
                <a:cs typeface="Times New Roman"/>
              </a:rPr>
              <a:t>الموقعية</a:t>
            </a:r>
            <a:r>
              <a:rPr lang="ar-IQ" sz="2400" kern="1400" dirty="0">
                <a:solidFill>
                  <a:srgbClr val="000000"/>
                </a:solidFill>
                <a:latin typeface="Cambria"/>
                <a:ea typeface="Times New Roman"/>
                <a:cs typeface="Times New Roman"/>
              </a:rPr>
              <a:t> التي تؤثر في توزيع النشاط الصناعي .</a:t>
            </a:r>
            <a:endParaRPr lang="en-US" sz="1600" dirty="0">
              <a:solidFill>
                <a:srgbClr val="000000"/>
              </a:solidFill>
              <a:latin typeface="Calibri"/>
              <a:ea typeface="Calibri"/>
            </a:endParaRPr>
          </a:p>
          <a:p>
            <a:endParaRPr lang="en-US" sz="2400" dirty="0">
              <a:latin typeface="Times New Roman"/>
              <a:ea typeface="Times New Roman"/>
            </a:endParaRPr>
          </a:p>
        </p:txBody>
      </p:sp>
    </p:spTree>
    <p:extLst>
      <p:ext uri="{BB962C8B-B14F-4D97-AF65-F5344CB8AC3E}">
        <p14:creationId xmlns:p14="http://schemas.microsoft.com/office/powerpoint/2010/main" val="2705480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346050"/>
          </a:xfrm>
        </p:spPr>
        <p:txBody>
          <a:bodyPr>
            <a:normAutofit fontScale="90000"/>
          </a:bodyPr>
          <a:lstStyle/>
          <a:p>
            <a:endParaRPr lang="ar-IQ" dirty="0"/>
          </a:p>
        </p:txBody>
      </p:sp>
      <p:sp>
        <p:nvSpPr>
          <p:cNvPr id="3" name="عنصر نائب للمحتوى 2"/>
          <p:cNvSpPr>
            <a:spLocks noGrp="1"/>
          </p:cNvSpPr>
          <p:nvPr>
            <p:ph idx="1"/>
          </p:nvPr>
        </p:nvSpPr>
        <p:spPr>
          <a:xfrm>
            <a:off x="1435608" y="836712"/>
            <a:ext cx="7498080" cy="5411688"/>
          </a:xfrm>
        </p:spPr>
        <p:txBody>
          <a:bodyPr>
            <a:noAutofit/>
          </a:bodyPr>
          <a:lstStyle/>
          <a:p>
            <a:pPr>
              <a:lnSpc>
                <a:spcPct val="115000"/>
              </a:lnSpc>
              <a:spcAft>
                <a:spcPts val="1000"/>
              </a:spcAft>
            </a:pPr>
            <a:r>
              <a:rPr lang="ar-IQ" sz="2000" b="1" dirty="0">
                <a:latin typeface="Calibri"/>
                <a:ea typeface="Calibri"/>
                <a:cs typeface="Arial"/>
              </a:rPr>
              <a:t>التصنيف الصناعي</a:t>
            </a:r>
            <a:r>
              <a:rPr lang="ar-IQ" sz="2000" dirty="0">
                <a:latin typeface="Calibri"/>
                <a:ea typeface="Calibri"/>
                <a:cs typeface="Arial"/>
              </a:rPr>
              <a:t> يعرف بأنه ايجاد معيار معين تجتمع فيه الحقائق المتناظرة في فئات معينة لتيسير دراستها واجراء المقارنات المطلوبة ذلك ان دراسة الحقائق او المشاهدات قد يكون محالا للباحث وتصبح جهوده مبعثرة لصعوبة السيطرة عليها ولكونها لا تؤدي الى ايجاد معايير شاملة يركن اليها بالدراسة  ونظرا الى ان الصناعة عالم واسع من المنتجات والعمليات والملكية وسواها فقد اختلف الباحثون في امر تصنيفها لتباين وجهات نظرهم من جانب واختلاف اسس واعتبارات كل تصنيف من جانب اخر ومن اهم هذه التصانيف  اولا :-</a:t>
            </a:r>
            <a:endParaRPr lang="en-US" sz="1400" dirty="0">
              <a:latin typeface="Calibri"/>
              <a:ea typeface="Calibri"/>
              <a:cs typeface="Arial"/>
            </a:endParaRPr>
          </a:p>
          <a:p>
            <a:pPr>
              <a:lnSpc>
                <a:spcPct val="115000"/>
              </a:lnSpc>
              <a:spcAft>
                <a:spcPts val="1000"/>
              </a:spcAft>
            </a:pPr>
            <a:r>
              <a:rPr lang="ar-IQ" sz="2000" b="1" dirty="0">
                <a:latin typeface="Calibri"/>
                <a:ea typeface="Calibri"/>
                <a:cs typeface="Arial"/>
              </a:rPr>
              <a:t>اولا :صنفت الصناعة  بحسب طبيعة منتجاتها</a:t>
            </a:r>
            <a:r>
              <a:rPr lang="ar-IQ" sz="2000" dirty="0">
                <a:latin typeface="Calibri"/>
                <a:ea typeface="Calibri"/>
                <a:cs typeface="Arial"/>
              </a:rPr>
              <a:t> الى صناعات ثقيلة وصناعات خفيفة </a:t>
            </a:r>
            <a:endParaRPr lang="en-US" sz="1400" dirty="0">
              <a:latin typeface="Calibri"/>
              <a:ea typeface="Calibri"/>
              <a:cs typeface="Arial"/>
            </a:endParaRPr>
          </a:p>
          <a:p>
            <a:pPr>
              <a:lnSpc>
                <a:spcPct val="115000"/>
              </a:lnSpc>
              <a:spcAft>
                <a:spcPts val="1000"/>
              </a:spcAft>
            </a:pPr>
            <a:r>
              <a:rPr lang="ar-IQ" sz="2000" b="1" dirty="0">
                <a:latin typeface="Calibri"/>
                <a:ea typeface="Calibri"/>
                <a:cs typeface="Arial"/>
              </a:rPr>
              <a:t>والصناعات الثقيلة</a:t>
            </a:r>
            <a:r>
              <a:rPr lang="ar-IQ" sz="2000" dirty="0">
                <a:latin typeface="Calibri"/>
                <a:ea typeface="Calibri"/>
                <a:cs typeface="Arial"/>
              </a:rPr>
              <a:t> هي الصناعات التي تنتج سلعا كبيرة الوزن والحجم وتستخدم لهذا الغرض مواد اولية ومصادر طاقة ضخمة في مقدارها وعمل كبير مثل صناعة المكائن ومعدات النقل والسيارات والسفن </a:t>
            </a:r>
            <a:endParaRPr lang="en-US" sz="1400" dirty="0">
              <a:latin typeface="Calibri"/>
              <a:ea typeface="Calibri"/>
              <a:cs typeface="Arial"/>
            </a:endParaRPr>
          </a:p>
          <a:p>
            <a:pPr>
              <a:lnSpc>
                <a:spcPct val="115000"/>
              </a:lnSpc>
              <a:spcAft>
                <a:spcPts val="1000"/>
              </a:spcAft>
            </a:pPr>
            <a:r>
              <a:rPr lang="ar-IQ" sz="2000" b="1" dirty="0">
                <a:latin typeface="Calibri"/>
                <a:ea typeface="Calibri"/>
                <a:cs typeface="Arial"/>
              </a:rPr>
              <a:t>اما الصناعات الخفيفة</a:t>
            </a:r>
            <a:r>
              <a:rPr lang="ar-IQ" sz="2000" dirty="0">
                <a:latin typeface="Calibri"/>
                <a:ea typeface="Calibri"/>
                <a:cs typeface="Arial"/>
              </a:rPr>
              <a:t> هي الصناعات التي تنتج سلعا خفيفة في وزنها او قيمتها وتستخدم لهذا الغرض مدخلات اقل حجما ومقدارا من الثقيلة  مثل صناعات الاجهزة الفوتوغرافية والنسيج والساعات والآلات الحاسبة . </a:t>
            </a:r>
            <a:endParaRPr lang="en-US" sz="1400" dirty="0">
              <a:latin typeface="Calibri"/>
              <a:ea typeface="Calibri"/>
              <a:cs typeface="Arial"/>
            </a:endParaRPr>
          </a:p>
          <a:p>
            <a:pPr algn="just"/>
            <a:endParaRPr lang="ar-IQ" sz="3600" b="1" dirty="0"/>
          </a:p>
        </p:txBody>
      </p:sp>
    </p:spTree>
    <p:extLst>
      <p:ext uri="{BB962C8B-B14F-4D97-AF65-F5344CB8AC3E}">
        <p14:creationId xmlns:p14="http://schemas.microsoft.com/office/powerpoint/2010/main" val="1923434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35608" y="0"/>
            <a:ext cx="7498080" cy="6248400"/>
          </a:xfrm>
        </p:spPr>
        <p:txBody>
          <a:bodyPr>
            <a:noAutofit/>
          </a:bodyPr>
          <a:lstStyle/>
          <a:p>
            <a:pPr>
              <a:lnSpc>
                <a:spcPct val="115000"/>
              </a:lnSpc>
              <a:spcAft>
                <a:spcPts val="1000"/>
              </a:spcAft>
            </a:pPr>
            <a:r>
              <a:rPr lang="ar-IQ" sz="2000" b="1" dirty="0">
                <a:latin typeface="Calibri"/>
                <a:ea typeface="Calibri"/>
                <a:cs typeface="Arial"/>
              </a:rPr>
              <a:t>التصنيف الدولي للنشاط الصناعي</a:t>
            </a:r>
            <a:endParaRPr lang="en-US" sz="1200" dirty="0">
              <a:latin typeface="Calibri"/>
              <a:ea typeface="Calibri"/>
              <a:cs typeface="Arial"/>
            </a:endParaRPr>
          </a:p>
          <a:p>
            <a:pPr>
              <a:lnSpc>
                <a:spcPct val="115000"/>
              </a:lnSpc>
              <a:spcAft>
                <a:spcPts val="1000"/>
              </a:spcAft>
            </a:pPr>
            <a:r>
              <a:rPr lang="ar-IQ" sz="2000" dirty="0">
                <a:latin typeface="Calibri"/>
                <a:ea typeface="Calibri"/>
                <a:cs typeface="Arial"/>
              </a:rPr>
              <a:t>يضم النشاط الصناعي انواعا </a:t>
            </a:r>
            <a:r>
              <a:rPr lang="ar-IQ" sz="2000" dirty="0" err="1">
                <a:latin typeface="Calibri"/>
                <a:ea typeface="Calibri"/>
                <a:cs typeface="Arial"/>
              </a:rPr>
              <a:t>لاحصر</a:t>
            </a:r>
            <a:r>
              <a:rPr lang="ar-IQ" sz="2000" dirty="0">
                <a:latin typeface="Calibri"/>
                <a:ea typeface="Calibri"/>
                <a:cs typeface="Arial"/>
              </a:rPr>
              <a:t> لها من الصناعات تختلف في موادها الاولية او طرائق انتاجها او طبيعة استخدامها كما تختلف في حجمها وطاقاتها وفي تقنيتها وحاجاتها الى نوع اخر من مصادر الوقود والطاقة وكيفية تمويلها </a:t>
            </a:r>
            <a:r>
              <a:rPr lang="ar-IQ" sz="2000" dirty="0" err="1">
                <a:latin typeface="Calibri"/>
                <a:ea typeface="Calibri"/>
                <a:cs typeface="Arial"/>
              </a:rPr>
              <a:t>وعائدية</a:t>
            </a:r>
            <a:r>
              <a:rPr lang="ar-IQ" sz="2000" dirty="0">
                <a:latin typeface="Calibri"/>
                <a:ea typeface="Calibri"/>
                <a:cs typeface="Arial"/>
              </a:rPr>
              <a:t> ملكيتها  وحجم العاملين ومهاراتهم فضلا عن تباين متطلباتها </a:t>
            </a:r>
            <a:r>
              <a:rPr lang="ar-IQ" sz="2000" dirty="0" err="1">
                <a:latin typeface="Calibri"/>
                <a:ea typeface="Calibri"/>
                <a:cs typeface="Arial"/>
              </a:rPr>
              <a:t>الموقعية</a:t>
            </a:r>
            <a:r>
              <a:rPr lang="ar-IQ" sz="2000" dirty="0">
                <a:latin typeface="Calibri"/>
                <a:ea typeface="Calibri"/>
                <a:cs typeface="Arial"/>
              </a:rPr>
              <a:t> وغير ذلك ...</a:t>
            </a:r>
            <a:endParaRPr lang="en-US" sz="1200" dirty="0">
              <a:latin typeface="Calibri"/>
              <a:ea typeface="Calibri"/>
              <a:cs typeface="Arial"/>
            </a:endParaRPr>
          </a:p>
          <a:p>
            <a:pPr>
              <a:lnSpc>
                <a:spcPct val="115000"/>
              </a:lnSpc>
              <a:spcAft>
                <a:spcPts val="1000"/>
              </a:spcAft>
            </a:pPr>
            <a:r>
              <a:rPr lang="ar-IQ" sz="2000" dirty="0">
                <a:latin typeface="Calibri"/>
                <a:ea typeface="Calibri"/>
                <a:cs typeface="Arial"/>
              </a:rPr>
              <a:t>لذا اصبح ايجاد اسس للتصنيف امر في غاية الاهمية للوصول الى توحيد بياناتها واخضاعها للتحليل والمقارنة وجاء التصنيف الدولي للنشاط الصناعي بصيغة موجدة لذلك وطبقا لمستويات التصنيف نجد ان النشاط الصناعي </a:t>
            </a:r>
            <a:r>
              <a:rPr lang="ar-IQ" sz="2000" b="1" dirty="0">
                <a:latin typeface="Calibri"/>
                <a:ea typeface="Calibri"/>
                <a:cs typeface="Arial"/>
              </a:rPr>
              <a:t>انقسم الى ثلاثة اقسام رئيسية وهذه الاقسام هي </a:t>
            </a:r>
            <a:r>
              <a:rPr lang="ar-IQ" sz="2000" b="1" dirty="0" smtClean="0">
                <a:latin typeface="Calibri"/>
                <a:ea typeface="Calibri"/>
                <a:cs typeface="Arial"/>
              </a:rPr>
              <a:t>:</a:t>
            </a:r>
            <a:endParaRPr lang="en-US" sz="1200" dirty="0">
              <a:latin typeface="Calibri"/>
              <a:ea typeface="Calibri"/>
              <a:cs typeface="Arial"/>
            </a:endParaRPr>
          </a:p>
          <a:p>
            <a:pPr>
              <a:lnSpc>
                <a:spcPct val="115000"/>
              </a:lnSpc>
              <a:spcAft>
                <a:spcPts val="1000"/>
              </a:spcAft>
            </a:pPr>
            <a:r>
              <a:rPr lang="ar-IQ" sz="2000" b="1" dirty="0">
                <a:latin typeface="Calibri"/>
                <a:ea typeface="Calibri"/>
                <a:cs typeface="Arial"/>
              </a:rPr>
              <a:t>الصناعة الاستخراجية </a:t>
            </a:r>
            <a:r>
              <a:rPr lang="ar-IQ" sz="2000" b="1" dirty="0" smtClean="0">
                <a:latin typeface="Calibri"/>
                <a:ea typeface="Calibri"/>
                <a:cs typeface="Arial"/>
              </a:rPr>
              <a:t>.</a:t>
            </a:r>
            <a:r>
              <a:rPr lang="ar-IQ" sz="1200" dirty="0" smtClean="0">
                <a:latin typeface="Calibri"/>
                <a:ea typeface="Calibri"/>
                <a:cs typeface="Arial"/>
              </a:rPr>
              <a:t> و</a:t>
            </a:r>
            <a:r>
              <a:rPr lang="ar-IQ" sz="2000" b="1" dirty="0" smtClean="0">
                <a:latin typeface="Calibri"/>
                <a:ea typeface="Calibri"/>
                <a:cs typeface="Arial"/>
              </a:rPr>
              <a:t>الصناعة </a:t>
            </a:r>
            <a:r>
              <a:rPr lang="ar-IQ" sz="2000" b="1" dirty="0">
                <a:latin typeface="Calibri"/>
                <a:ea typeface="Calibri"/>
                <a:cs typeface="Arial"/>
              </a:rPr>
              <a:t>التحويلية .</a:t>
            </a:r>
            <a:endParaRPr lang="en-US" sz="1200" dirty="0">
              <a:latin typeface="Calibri"/>
              <a:ea typeface="Calibri"/>
              <a:cs typeface="Arial"/>
            </a:endParaRPr>
          </a:p>
          <a:p>
            <a:pPr>
              <a:lnSpc>
                <a:spcPct val="115000"/>
              </a:lnSpc>
              <a:spcAft>
                <a:spcPts val="1000"/>
              </a:spcAft>
            </a:pPr>
            <a:r>
              <a:rPr lang="ar-IQ" sz="2000" b="1" dirty="0">
                <a:latin typeface="Calibri"/>
                <a:ea typeface="Calibri"/>
                <a:cs typeface="Arial"/>
              </a:rPr>
              <a:t>انتاج الطاقة وتصفية المياه .</a:t>
            </a:r>
            <a:endParaRPr lang="en-US" sz="1200" dirty="0">
              <a:latin typeface="Calibri"/>
              <a:ea typeface="Calibri"/>
              <a:cs typeface="Arial"/>
            </a:endParaRPr>
          </a:p>
          <a:p>
            <a:r>
              <a:rPr lang="ar-IQ" sz="2000" dirty="0">
                <a:latin typeface="Calibri"/>
                <a:ea typeface="Calibri"/>
                <a:cs typeface="Arial"/>
              </a:rPr>
              <a:t>وتقع هذه القطاعات تحت التصنيفات 4,3,2 من الاقسام الرئيسية  ويضم كل قسم منها ثلاثة مستويات اي الباب والفصل والفرع في حين ان كل باب منها يضم تسعة فصول </a:t>
            </a:r>
            <a:r>
              <a:rPr lang="ar-IQ" sz="1800" dirty="0">
                <a:latin typeface="Calibri"/>
                <a:ea typeface="Calibri"/>
                <a:cs typeface="Arial"/>
              </a:rPr>
              <a:t>وان كل فصل يضم فروعا يوافق عددها </a:t>
            </a:r>
            <a:r>
              <a:rPr lang="ar-IQ" sz="2000" dirty="0">
                <a:latin typeface="Calibri"/>
                <a:ea typeface="Calibri"/>
                <a:cs typeface="Arial"/>
              </a:rPr>
              <a:t>انواع المشاريع الصناعية في الفرع بحيث </a:t>
            </a:r>
            <a:r>
              <a:rPr lang="ar-IQ" sz="2000" dirty="0" err="1">
                <a:latin typeface="Calibri"/>
                <a:ea typeface="Calibri"/>
                <a:cs typeface="Arial"/>
              </a:rPr>
              <a:t>لاتزيد</a:t>
            </a:r>
            <a:r>
              <a:rPr lang="ar-IQ" sz="2000" dirty="0">
                <a:latin typeface="Calibri"/>
                <a:ea typeface="Calibri"/>
                <a:cs typeface="Arial"/>
              </a:rPr>
              <a:t> عدد فروعها الفرعية عن تسعة ارقام غالبا </a:t>
            </a:r>
            <a:r>
              <a:rPr lang="ar-IQ" sz="2000" dirty="0" err="1">
                <a:latin typeface="Calibri"/>
                <a:ea typeface="Calibri"/>
                <a:cs typeface="Arial"/>
              </a:rPr>
              <a:t>مايضم</a:t>
            </a:r>
            <a:r>
              <a:rPr lang="ar-IQ" sz="2000" dirty="0">
                <a:latin typeface="Calibri"/>
                <a:ea typeface="Calibri"/>
                <a:cs typeface="Arial"/>
              </a:rPr>
              <a:t> الفرع التاسع من كل منها انواعا من الصناعة تعود للفرع ذاته ولكنها غير مصنفة في محل اخر </a:t>
            </a:r>
            <a:endParaRPr lang="ar-IQ" sz="2400" dirty="0"/>
          </a:p>
        </p:txBody>
      </p:sp>
    </p:spTree>
    <p:extLst>
      <p:ext uri="{BB962C8B-B14F-4D97-AF65-F5344CB8AC3E}">
        <p14:creationId xmlns:p14="http://schemas.microsoft.com/office/powerpoint/2010/main" val="1695236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30026"/>
          </a:xfrm>
        </p:spPr>
        <p:txBody>
          <a:bodyPr>
            <a:normAutofit fontScale="90000"/>
          </a:bodyPr>
          <a:lstStyle/>
          <a:p>
            <a:endParaRPr lang="ar-IQ" dirty="0"/>
          </a:p>
        </p:txBody>
      </p:sp>
      <p:sp>
        <p:nvSpPr>
          <p:cNvPr id="3" name="عنصر نائب للمحتوى 2"/>
          <p:cNvSpPr>
            <a:spLocks noGrp="1"/>
          </p:cNvSpPr>
          <p:nvPr>
            <p:ph idx="1"/>
          </p:nvPr>
        </p:nvSpPr>
        <p:spPr>
          <a:xfrm>
            <a:off x="1435608" y="476672"/>
            <a:ext cx="7498080" cy="5771728"/>
          </a:xfrm>
        </p:spPr>
        <p:txBody>
          <a:bodyPr>
            <a:normAutofit fontScale="85000" lnSpcReduction="20000"/>
          </a:bodyPr>
          <a:lstStyle/>
          <a:p>
            <a:pPr>
              <a:lnSpc>
                <a:spcPct val="115000"/>
              </a:lnSpc>
              <a:spcAft>
                <a:spcPts val="1000"/>
              </a:spcAft>
            </a:pPr>
            <a:r>
              <a:rPr lang="ar-IQ" b="1" dirty="0">
                <a:latin typeface="Calibri"/>
                <a:ea typeface="Calibri"/>
                <a:cs typeface="Arial"/>
              </a:rPr>
              <a:t>أسس التصنيف الدولي</a:t>
            </a:r>
            <a:endParaRPr lang="en-US" sz="2000" dirty="0">
              <a:latin typeface="Calibri"/>
              <a:ea typeface="Calibri"/>
              <a:cs typeface="Arial"/>
            </a:endParaRPr>
          </a:p>
          <a:p>
            <a:pPr>
              <a:lnSpc>
                <a:spcPct val="115000"/>
              </a:lnSpc>
              <a:spcAft>
                <a:spcPts val="1000"/>
              </a:spcAft>
            </a:pPr>
            <a:r>
              <a:rPr lang="ar-IQ" b="1" dirty="0">
                <a:latin typeface="Calibri"/>
                <a:ea typeface="Calibri"/>
                <a:cs typeface="Arial"/>
              </a:rPr>
              <a:t>اعتمد التصنيف الدولي عدة أسس في تصنيف الصناعة مجتمعة او منفردة وهي : </a:t>
            </a:r>
            <a:endParaRPr lang="en-US" sz="2000" dirty="0">
              <a:latin typeface="Calibri"/>
              <a:ea typeface="Calibri"/>
              <a:cs typeface="Arial"/>
            </a:endParaRPr>
          </a:p>
          <a:p>
            <a:pPr>
              <a:lnSpc>
                <a:spcPct val="115000"/>
              </a:lnSpc>
              <a:spcAft>
                <a:spcPts val="1000"/>
              </a:spcAft>
            </a:pPr>
            <a:r>
              <a:rPr lang="ar-IQ" b="1" dirty="0">
                <a:latin typeface="Calibri"/>
                <a:ea typeface="Calibri"/>
                <a:cs typeface="Arial"/>
              </a:rPr>
              <a:t>أولا: المواد الأولية المستخدمة في الانتاج</a:t>
            </a:r>
            <a:r>
              <a:rPr lang="ar-IQ" dirty="0">
                <a:latin typeface="Calibri"/>
                <a:ea typeface="Calibri"/>
                <a:cs typeface="Arial"/>
              </a:rPr>
              <a:t> ,فوضعت الصناعات التي تستخدم موادا اولية متماثلة في صنف واحد مثل تقسيم صناعات الاحذية الى قسمين قسم يشمل المصنوعة منها من الجلود ووضع ضمن باب المنسوجات وقسم اخر يشمل المصنوعة منها من المطاط والبلاستك ووضع ضمن باب الصناعات الكيمياوية .</a:t>
            </a:r>
            <a:endParaRPr lang="en-US" sz="2000" dirty="0">
              <a:latin typeface="Calibri"/>
              <a:ea typeface="Calibri"/>
              <a:cs typeface="Arial"/>
            </a:endParaRPr>
          </a:p>
          <a:p>
            <a:pPr>
              <a:lnSpc>
                <a:spcPct val="115000"/>
              </a:lnSpc>
              <a:spcAft>
                <a:spcPts val="1000"/>
              </a:spcAft>
            </a:pPr>
            <a:r>
              <a:rPr lang="ar-IQ" b="1" dirty="0" err="1">
                <a:latin typeface="Calibri"/>
                <a:ea typeface="Calibri"/>
                <a:cs typeface="Arial"/>
              </a:rPr>
              <a:t>ثانيا:طبيعة</a:t>
            </a:r>
            <a:r>
              <a:rPr lang="ar-IQ" b="1" dirty="0">
                <a:latin typeface="Calibri"/>
                <a:ea typeface="Calibri"/>
                <a:cs typeface="Arial"/>
              </a:rPr>
              <a:t> العمليات </a:t>
            </a:r>
            <a:r>
              <a:rPr lang="ar-IQ" b="1" dirty="0" err="1">
                <a:latin typeface="Calibri"/>
                <a:ea typeface="Calibri"/>
                <a:cs typeface="Arial"/>
              </a:rPr>
              <a:t>الأنتاجية</a:t>
            </a:r>
            <a:r>
              <a:rPr lang="ar-IQ" dirty="0">
                <a:latin typeface="Calibri"/>
                <a:ea typeface="Calibri"/>
                <a:cs typeface="Arial"/>
              </a:rPr>
              <a:t>, فالصناعات المتماثلة بعملياتها الصناعية تفرد بصنف واحد كالصناعات الكيمياوية او صناعات المكائن والمعدات</a:t>
            </a:r>
            <a:endParaRPr lang="en-US" sz="2000" dirty="0">
              <a:latin typeface="Calibri"/>
              <a:ea typeface="Calibri"/>
              <a:cs typeface="Arial"/>
            </a:endParaRPr>
          </a:p>
          <a:p>
            <a:pPr marL="82296" indent="0" algn="just">
              <a:buNone/>
            </a:pPr>
            <a:endParaRPr lang="ar-IQ" dirty="0"/>
          </a:p>
        </p:txBody>
      </p:sp>
    </p:spTree>
    <p:extLst>
      <p:ext uri="{BB962C8B-B14F-4D97-AF65-F5344CB8AC3E}">
        <p14:creationId xmlns:p14="http://schemas.microsoft.com/office/powerpoint/2010/main" val="202419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490066"/>
          </a:xfrm>
        </p:spPr>
        <p:txBody>
          <a:bodyPr>
            <a:normAutofit fontScale="90000"/>
          </a:bodyPr>
          <a:lstStyle/>
          <a:p>
            <a:endParaRPr lang="ar-IQ" dirty="0"/>
          </a:p>
        </p:txBody>
      </p:sp>
      <p:sp>
        <p:nvSpPr>
          <p:cNvPr id="3" name="عنصر نائب للمحتوى 2"/>
          <p:cNvSpPr>
            <a:spLocks noGrp="1"/>
          </p:cNvSpPr>
          <p:nvPr>
            <p:ph idx="1"/>
          </p:nvPr>
        </p:nvSpPr>
        <p:spPr>
          <a:xfrm>
            <a:off x="1435608" y="908720"/>
            <a:ext cx="7498080" cy="5339680"/>
          </a:xfrm>
        </p:spPr>
        <p:txBody>
          <a:bodyPr>
            <a:normAutofit fontScale="55000" lnSpcReduction="20000"/>
          </a:bodyPr>
          <a:lstStyle/>
          <a:p>
            <a:r>
              <a:rPr lang="ar-SA" sz="1600" dirty="0">
                <a:latin typeface="Times New Roman"/>
                <a:ea typeface="Times New Roman"/>
              </a:rPr>
              <a:t> </a:t>
            </a:r>
            <a:endParaRPr lang="en-US" dirty="0">
              <a:latin typeface="Times New Roman"/>
              <a:ea typeface="Times New Roman"/>
            </a:endParaRPr>
          </a:p>
          <a:p>
            <a:pPr>
              <a:lnSpc>
                <a:spcPct val="115000"/>
              </a:lnSpc>
              <a:spcAft>
                <a:spcPts val="1000"/>
              </a:spcAft>
            </a:pPr>
            <a:r>
              <a:rPr lang="ar-IQ" sz="3600" b="1" dirty="0">
                <a:latin typeface="Calibri"/>
                <a:ea typeface="Calibri"/>
                <a:cs typeface="Arial"/>
              </a:rPr>
              <a:t>أهداف التصنيف الدولي</a:t>
            </a:r>
            <a:endParaRPr lang="en-US" sz="2400" dirty="0">
              <a:latin typeface="Calibri"/>
              <a:ea typeface="Calibri"/>
              <a:cs typeface="Arial"/>
            </a:endParaRPr>
          </a:p>
          <a:p>
            <a:pPr>
              <a:lnSpc>
                <a:spcPct val="115000"/>
              </a:lnSpc>
              <a:spcAft>
                <a:spcPts val="1000"/>
              </a:spcAft>
            </a:pPr>
            <a:r>
              <a:rPr lang="ar-IQ" sz="3600" b="1" dirty="0">
                <a:latin typeface="Calibri"/>
                <a:ea typeface="Calibri"/>
                <a:cs typeface="Arial"/>
              </a:rPr>
              <a:t>يهدف التصنيف الدولي للنشاط الاقتصادي والصناعي خاصة الى : </a:t>
            </a:r>
            <a:endParaRPr lang="en-US" sz="2400" dirty="0">
              <a:latin typeface="Calibri"/>
              <a:ea typeface="Calibri"/>
              <a:cs typeface="Arial"/>
            </a:endParaRPr>
          </a:p>
          <a:p>
            <a:pPr>
              <a:lnSpc>
                <a:spcPct val="115000"/>
              </a:lnSpc>
              <a:spcAft>
                <a:spcPts val="1000"/>
              </a:spcAft>
            </a:pPr>
            <a:r>
              <a:rPr lang="ar-IQ" sz="3600" dirty="0">
                <a:latin typeface="Calibri"/>
                <a:ea typeface="Calibri"/>
                <a:cs typeface="Arial"/>
              </a:rPr>
              <a:t>1-اعطاء صورة عن واقع النشاط الاقتصادي والصناعي والكيفية التي يتوزع فيها النشاط جغرافيا.</a:t>
            </a:r>
            <a:endParaRPr lang="en-US" sz="2400" dirty="0">
              <a:latin typeface="Calibri"/>
              <a:ea typeface="Calibri"/>
              <a:cs typeface="Arial"/>
            </a:endParaRPr>
          </a:p>
          <a:p>
            <a:pPr>
              <a:lnSpc>
                <a:spcPct val="115000"/>
              </a:lnSpc>
              <a:spcAft>
                <a:spcPts val="1000"/>
              </a:spcAft>
            </a:pPr>
            <a:r>
              <a:rPr lang="ar-IQ" sz="3600" dirty="0">
                <a:latin typeface="Calibri"/>
                <a:ea typeface="Calibri"/>
                <a:cs typeface="Arial"/>
              </a:rPr>
              <a:t>2-التعرف على المراحل التي قطعتها الدول في هذا المضمار .</a:t>
            </a:r>
            <a:endParaRPr lang="en-US" sz="2400" dirty="0">
              <a:latin typeface="Calibri"/>
              <a:ea typeface="Calibri"/>
              <a:cs typeface="Arial"/>
            </a:endParaRPr>
          </a:p>
          <a:p>
            <a:pPr>
              <a:lnSpc>
                <a:spcPct val="115000"/>
              </a:lnSpc>
              <a:spcAft>
                <a:spcPts val="1000"/>
              </a:spcAft>
            </a:pPr>
            <a:r>
              <a:rPr lang="ar-SA" sz="3600" dirty="0">
                <a:latin typeface="Calibri"/>
                <a:ea typeface="Calibri"/>
                <a:cs typeface="Arial"/>
              </a:rPr>
              <a:t>3-</a:t>
            </a:r>
            <a:r>
              <a:rPr lang="ar-IQ" sz="3600" dirty="0">
                <a:latin typeface="Calibri"/>
                <a:ea typeface="Calibri"/>
                <a:cs typeface="Arial"/>
              </a:rPr>
              <a:t>التعرف الى طبيعة ومدى التحولات الجارية في النشاط خلال الفترات الزمنية لقياس مدى الدول منفردة او مجتمعة او بحسب الاقاليم .</a:t>
            </a:r>
            <a:endParaRPr lang="en-US" sz="2400" dirty="0">
              <a:latin typeface="Calibri"/>
              <a:ea typeface="Calibri"/>
              <a:cs typeface="Arial"/>
            </a:endParaRPr>
          </a:p>
          <a:p>
            <a:pPr>
              <a:lnSpc>
                <a:spcPct val="115000"/>
              </a:lnSpc>
              <a:spcAft>
                <a:spcPts val="1000"/>
              </a:spcAft>
            </a:pPr>
            <a:r>
              <a:rPr lang="ar-SA" sz="3600" dirty="0">
                <a:latin typeface="Calibri"/>
                <a:ea typeface="Calibri"/>
                <a:cs typeface="Arial"/>
              </a:rPr>
              <a:t>4-</a:t>
            </a:r>
            <a:r>
              <a:rPr lang="ar-IQ" sz="3600" dirty="0">
                <a:latin typeface="Calibri"/>
                <a:ea typeface="Calibri"/>
                <a:cs typeface="Arial"/>
              </a:rPr>
              <a:t>معرفة صورة التركيب والهيكل الصناعي وقدرته في التطوير الصناعي اللاحق وتوفير الحاجات الاجتماعية فضلا عن قدرته في تحقيق النمو وقياسه.</a:t>
            </a:r>
            <a:endParaRPr lang="en-US" sz="2400" dirty="0">
              <a:latin typeface="Calibri"/>
              <a:ea typeface="Calibri"/>
              <a:cs typeface="Arial"/>
            </a:endParaRPr>
          </a:p>
          <a:p>
            <a:pPr>
              <a:lnSpc>
                <a:spcPct val="115000"/>
              </a:lnSpc>
              <a:spcAft>
                <a:spcPts val="1000"/>
              </a:spcAft>
            </a:pPr>
            <a:r>
              <a:rPr lang="ar-SA" sz="3600" dirty="0">
                <a:latin typeface="Calibri"/>
                <a:ea typeface="Calibri"/>
                <a:cs typeface="Arial"/>
              </a:rPr>
              <a:t>5-</a:t>
            </a:r>
            <a:r>
              <a:rPr lang="ar-IQ" sz="3600" dirty="0">
                <a:latin typeface="Calibri"/>
                <a:ea typeface="Calibri"/>
                <a:cs typeface="Arial"/>
              </a:rPr>
              <a:t>التعرف على مدى ما يتحقق من نمو اقتصادي في الدول والاقاليم الاقتصادية واتجاهات ومدى مطابقة ذللك للخطط المقدرة محليا ومواكبة الاتجاهات العالمية في هذا الصدد .</a:t>
            </a:r>
            <a:endParaRPr lang="en-US" sz="2400" dirty="0">
              <a:latin typeface="Calibri"/>
              <a:ea typeface="Calibri"/>
              <a:cs typeface="Arial"/>
            </a:endParaRPr>
          </a:p>
          <a:p>
            <a:pPr marL="82296" indent="0" algn="just">
              <a:buNone/>
            </a:pPr>
            <a:endParaRPr lang="en-US" sz="3600" b="1" dirty="0">
              <a:latin typeface="Times New Roman"/>
              <a:ea typeface="Times New Roman"/>
            </a:endParaRPr>
          </a:p>
        </p:txBody>
      </p:sp>
    </p:spTree>
    <p:extLst>
      <p:ext uri="{BB962C8B-B14F-4D97-AF65-F5344CB8AC3E}">
        <p14:creationId xmlns:p14="http://schemas.microsoft.com/office/powerpoint/2010/main" val="3289528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490066"/>
          </a:xfrm>
        </p:spPr>
        <p:txBody>
          <a:bodyPr>
            <a:normAutofit fontScale="90000"/>
          </a:bodyPr>
          <a:lstStyle/>
          <a:p>
            <a:endParaRPr lang="ar-IQ" dirty="0"/>
          </a:p>
        </p:txBody>
      </p:sp>
      <p:sp>
        <p:nvSpPr>
          <p:cNvPr id="3" name="عنصر نائب للمحتوى 2"/>
          <p:cNvSpPr>
            <a:spLocks noGrp="1"/>
          </p:cNvSpPr>
          <p:nvPr>
            <p:ph idx="1"/>
          </p:nvPr>
        </p:nvSpPr>
        <p:spPr>
          <a:xfrm>
            <a:off x="1435608" y="836712"/>
            <a:ext cx="7498080" cy="5411688"/>
          </a:xfrm>
        </p:spPr>
        <p:txBody>
          <a:bodyPr>
            <a:normAutofit/>
          </a:bodyPr>
          <a:lstStyle/>
          <a:p>
            <a:pPr>
              <a:lnSpc>
                <a:spcPct val="115000"/>
              </a:lnSpc>
              <a:spcAft>
                <a:spcPts val="1000"/>
              </a:spcAft>
            </a:pPr>
            <a:r>
              <a:rPr lang="ar-IQ" dirty="0" smtClean="0">
                <a:latin typeface="Calibri"/>
                <a:ea typeface="Calibri"/>
                <a:cs typeface="Arial"/>
              </a:rPr>
              <a:t>6-ان </a:t>
            </a:r>
            <a:r>
              <a:rPr lang="ar-IQ" dirty="0">
                <a:latin typeface="Calibri"/>
                <a:ea typeface="Calibri"/>
                <a:cs typeface="Arial"/>
              </a:rPr>
              <a:t>التصنيف بما يرمي من توضيح للتعبير في تركيب الصناعة يحاول ان يضع قواعد وأسس للتخطيط على المستوى الدولي والاقليمي واعطاء أسس يمكن ان تعتمد عليها الدول منفردة ومجتمعة ذلك ان من اهداف الامم المتحدة التي يمثلها المجلس الاقتصادي والاجتماعي اعداد الدراسات والتقارير عن حالة الاقتصاد الدولي وتقديم الخدمات اللازمة لأعضاء الامم المتحدة ووكالاتها المتخصصة ممثلة في المنظمة الدولية للتنمية الصناعية .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17973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342900" lvl="0" indent="-342900" algn="r">
              <a:spcBef>
                <a:spcPct val="20000"/>
              </a:spcBef>
            </a:pPr>
            <a:r>
              <a:rPr lang="ar-SA" sz="3200" b="1" dirty="0">
                <a:effectLst/>
                <a:latin typeface="Calibri"/>
                <a:ea typeface="Calibri"/>
                <a:cs typeface="Times New Roman"/>
              </a:rPr>
              <a:t>مفهوم الصناعة والمناهج </a:t>
            </a:r>
            <a:endParaRPr lang="ar-IQ" sz="3200" dirty="0"/>
          </a:p>
        </p:txBody>
      </p:sp>
      <p:sp>
        <p:nvSpPr>
          <p:cNvPr id="3" name="عنصر نائب للمحتوى 2"/>
          <p:cNvSpPr>
            <a:spLocks noGrp="1"/>
          </p:cNvSpPr>
          <p:nvPr>
            <p:ph idx="1"/>
          </p:nvPr>
        </p:nvSpPr>
        <p:spPr/>
        <p:txBody>
          <a:bodyPr>
            <a:noAutofit/>
          </a:bodyPr>
          <a:lstStyle/>
          <a:p>
            <a:pPr algn="justLow">
              <a:lnSpc>
                <a:spcPct val="115000"/>
              </a:lnSpc>
              <a:spcAft>
                <a:spcPts val="1000"/>
              </a:spcAft>
            </a:pPr>
            <a:r>
              <a:rPr lang="ar-SA" sz="3600" dirty="0">
                <a:solidFill>
                  <a:srgbClr val="000000"/>
                </a:solidFill>
                <a:latin typeface="Calibri"/>
                <a:ea typeface="Calibri"/>
                <a:cs typeface="Times New Roman"/>
              </a:rPr>
              <a:t> </a:t>
            </a:r>
            <a:r>
              <a:rPr lang="ar-SA" sz="2400" dirty="0">
                <a:solidFill>
                  <a:srgbClr val="000000"/>
                </a:solidFill>
                <a:latin typeface="Calibri"/>
                <a:ea typeface="Calibri"/>
                <a:cs typeface="Times New Roman"/>
              </a:rPr>
              <a:t>عرف الإنسان الصناعة منذ أمد بعيد</a:t>
            </a:r>
            <a:r>
              <a:rPr lang="ar-SA" sz="2400" dirty="0">
                <a:solidFill>
                  <a:srgbClr val="000000"/>
                </a:solidFill>
                <a:latin typeface="Calibri"/>
                <a:ea typeface="Calibri"/>
              </a:rPr>
              <a:t>. </a:t>
            </a:r>
            <a:r>
              <a:rPr lang="ar-SA" sz="2400" dirty="0">
                <a:solidFill>
                  <a:srgbClr val="000000"/>
                </a:solidFill>
                <a:latin typeface="Calibri"/>
                <a:ea typeface="Calibri"/>
                <a:cs typeface="Times New Roman"/>
              </a:rPr>
              <a:t>ومنذ العصور الحجرية فيما قبل التاريخ جهد الإنسان لصنع أدواته وأشياءه، إلا أن جغرافية الصناعة كعلم تأخر ظهوره عن غيره من فروع علم الجغرافيا</a:t>
            </a:r>
            <a:r>
              <a:rPr lang="ar-SA" sz="2400" dirty="0">
                <a:solidFill>
                  <a:srgbClr val="000000"/>
                </a:solidFill>
                <a:latin typeface="Calibri"/>
                <a:ea typeface="Calibri"/>
              </a:rPr>
              <a:t>. </a:t>
            </a:r>
            <a:r>
              <a:rPr lang="ar-SA" sz="2400" dirty="0">
                <a:solidFill>
                  <a:srgbClr val="000000"/>
                </a:solidFill>
                <a:latin typeface="Calibri"/>
                <a:ea typeface="Calibri"/>
                <a:cs typeface="Times New Roman"/>
              </a:rPr>
              <a:t>وإذا كانت الكشوف الجغرافية قد مهدت لتطور سريع في علم الجغرافيا، فإن الثورة الصناعية في القرن الثامن عشر كانت أكبر حافز لظهور جغرافية الصناعة كعلم يهتم بدراسة نشاط الإنسان الصناعي من الوجهة الجغرافية</a:t>
            </a:r>
            <a:r>
              <a:rPr lang="en-US" sz="2400" b="1" u="sng" dirty="0">
                <a:solidFill>
                  <a:srgbClr val="000000"/>
                </a:solidFill>
                <a:latin typeface="Calibri"/>
                <a:ea typeface="Calibri"/>
              </a:rPr>
              <a:t>.</a:t>
            </a:r>
            <a:endParaRPr lang="en-US" sz="2400" dirty="0">
              <a:solidFill>
                <a:srgbClr val="000000"/>
              </a:solidFill>
              <a:latin typeface="Calibri"/>
              <a:ea typeface="Calibri"/>
            </a:endParaRPr>
          </a:p>
          <a:p>
            <a:pPr algn="just"/>
            <a:endParaRPr lang="ar-IQ" sz="3600" b="1" dirty="0" smtClean="0">
              <a:latin typeface="Times New Roman"/>
              <a:ea typeface="Times New Roman"/>
            </a:endParaRPr>
          </a:p>
        </p:txBody>
      </p:sp>
    </p:spTree>
    <p:extLst>
      <p:ext uri="{BB962C8B-B14F-4D97-AF65-F5344CB8AC3E}">
        <p14:creationId xmlns:p14="http://schemas.microsoft.com/office/powerpoint/2010/main" val="2409950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4000" b="1" dirty="0">
                <a:effectLst/>
                <a:ea typeface="Calibri"/>
                <a:cs typeface="Arial"/>
              </a:rPr>
              <a:t>أهمية</a:t>
            </a:r>
            <a:r>
              <a:rPr lang="ar-SA" sz="4000" b="1" dirty="0">
                <a:effectLst/>
                <a:ea typeface="Calibri"/>
                <a:cs typeface="Calibri"/>
              </a:rPr>
              <a:t> </a:t>
            </a:r>
            <a:r>
              <a:rPr lang="ar-SA" sz="4000" b="1" dirty="0">
                <a:effectLst/>
                <a:ea typeface="Calibri"/>
                <a:cs typeface="Arial"/>
              </a:rPr>
              <a:t>جغرافية</a:t>
            </a:r>
            <a:r>
              <a:rPr lang="ar-SA" sz="4000" b="1" dirty="0">
                <a:effectLst/>
                <a:ea typeface="Calibri"/>
                <a:cs typeface="Calibri"/>
              </a:rPr>
              <a:t> </a:t>
            </a:r>
            <a:r>
              <a:rPr lang="ar-SA" sz="4000" b="1" dirty="0">
                <a:effectLst/>
                <a:ea typeface="Calibri"/>
                <a:cs typeface="Arial"/>
              </a:rPr>
              <a:t>الصنا</a:t>
            </a:r>
            <a:r>
              <a:rPr lang="ar-SA" sz="4400" b="1" dirty="0">
                <a:effectLst/>
                <a:ea typeface="Calibri"/>
                <a:cs typeface="Arial"/>
              </a:rPr>
              <a:t>عة</a:t>
            </a:r>
            <a:r>
              <a:rPr lang="ar-SA" sz="4400" b="1" dirty="0">
                <a:effectLst/>
                <a:ea typeface="Calibri"/>
                <a:cs typeface="Calibri"/>
              </a:rPr>
              <a:t> :</a:t>
            </a:r>
            <a:endParaRPr lang="ar-IQ" dirty="0"/>
          </a:p>
        </p:txBody>
      </p:sp>
      <p:sp>
        <p:nvSpPr>
          <p:cNvPr id="3" name="عنصر نائب للمحتوى 2"/>
          <p:cNvSpPr>
            <a:spLocks noGrp="1"/>
          </p:cNvSpPr>
          <p:nvPr>
            <p:ph idx="1"/>
          </p:nvPr>
        </p:nvSpPr>
        <p:spPr/>
        <p:txBody>
          <a:bodyPr>
            <a:normAutofit fontScale="70000" lnSpcReduction="20000"/>
          </a:bodyPr>
          <a:lstStyle/>
          <a:p>
            <a:pPr algn="justLow">
              <a:lnSpc>
                <a:spcPct val="115000"/>
              </a:lnSpc>
              <a:spcAft>
                <a:spcPts val="1000"/>
              </a:spcAft>
            </a:pPr>
            <a:r>
              <a:rPr lang="ar-SA" dirty="0">
                <a:solidFill>
                  <a:srgbClr val="000000"/>
                </a:solidFill>
                <a:latin typeface="Calibri"/>
                <a:ea typeface="Calibri"/>
                <a:cs typeface="Times New Roman"/>
              </a:rPr>
              <a:t>تنبع أهمية هذا الحقل العلمي من الموقع المتميز الذي تحتله الصناعة على وجه العموم ودورها في التأثير إيجابياً في حياة الشعوب </a:t>
            </a:r>
            <a:r>
              <a:rPr lang="ar-SA" dirty="0">
                <a:solidFill>
                  <a:srgbClr val="000000"/>
                </a:solidFill>
                <a:latin typeface="Calibri"/>
                <a:ea typeface="Calibri"/>
              </a:rPr>
              <a:t>. </a:t>
            </a:r>
            <a:r>
              <a:rPr lang="ar-SA" dirty="0">
                <a:solidFill>
                  <a:srgbClr val="000000"/>
                </a:solidFill>
                <a:latin typeface="Calibri"/>
                <a:ea typeface="Calibri"/>
                <a:cs typeface="Times New Roman"/>
              </a:rPr>
              <a:t>وتتعزز تلك الأهمية لجغرافية الصناعة من خلال المجالات التي يمكن أن تتناولها بالبحث والاستقصاء ضمن حقلها </a:t>
            </a:r>
            <a:r>
              <a:rPr lang="ar-SA" dirty="0">
                <a:solidFill>
                  <a:srgbClr val="000000"/>
                </a:solidFill>
                <a:latin typeface="Calibri"/>
                <a:ea typeface="Calibri"/>
              </a:rPr>
              <a:t>. </a:t>
            </a:r>
            <a:r>
              <a:rPr lang="ar-SA" dirty="0">
                <a:solidFill>
                  <a:srgbClr val="000000"/>
                </a:solidFill>
                <a:latin typeface="Calibri"/>
                <a:ea typeface="Calibri"/>
                <a:cs typeface="Times New Roman"/>
              </a:rPr>
              <a:t>وإذا ما أخذنا بالاعتبار توفر إمكانية كبيرة للارتقاء بالبحوث والدراسات في هذا المجال من الجانب النظري البحت الى ميدانه التطبيقي الرحب، فإن هذا يؤكد المكانة اللائقة لهذا الحقل العلمي </a:t>
            </a:r>
            <a:r>
              <a:rPr lang="ar-SA" dirty="0">
                <a:solidFill>
                  <a:srgbClr val="000000"/>
                </a:solidFill>
                <a:latin typeface="Calibri"/>
                <a:ea typeface="Calibri"/>
              </a:rPr>
              <a:t>.</a:t>
            </a:r>
            <a:endParaRPr lang="en-US" sz="2000" dirty="0">
              <a:solidFill>
                <a:srgbClr val="000000"/>
              </a:solidFill>
              <a:latin typeface="Calibri"/>
              <a:ea typeface="Calibri"/>
            </a:endParaRPr>
          </a:p>
          <a:p>
            <a:pPr algn="justLow">
              <a:lnSpc>
                <a:spcPct val="115000"/>
              </a:lnSpc>
              <a:spcAft>
                <a:spcPts val="1000"/>
              </a:spcAft>
            </a:pPr>
            <a:r>
              <a:rPr lang="ar-SA" dirty="0">
                <a:solidFill>
                  <a:srgbClr val="000000"/>
                </a:solidFill>
                <a:latin typeface="Calibri"/>
                <a:ea typeface="Calibri"/>
                <a:cs typeface="Times New Roman"/>
              </a:rPr>
              <a:t>لقد بقيت الدراسات الجغرافية عامة مدة طويلة أسيرة البحث النظري المجرد حتى جاء القرن العشرون ليرتقي بتلك الدراسات وليمنحها أمكانية التطبيق والإفادة منها في جوانب شتى من حياة الإنسان </a:t>
            </a:r>
            <a:r>
              <a:rPr lang="ar-SA" dirty="0">
                <a:solidFill>
                  <a:srgbClr val="000000"/>
                </a:solidFill>
                <a:latin typeface="Calibri"/>
                <a:ea typeface="Calibri"/>
              </a:rPr>
              <a:t>: </a:t>
            </a:r>
            <a:r>
              <a:rPr lang="ar-SA" dirty="0">
                <a:solidFill>
                  <a:srgbClr val="000000"/>
                </a:solidFill>
                <a:latin typeface="Calibri"/>
                <a:ea typeface="Calibri"/>
                <a:cs typeface="Times New Roman"/>
              </a:rPr>
              <a:t>المادية المباشرة وغير المادية </a:t>
            </a:r>
            <a:r>
              <a:rPr lang="ar-SA" dirty="0">
                <a:solidFill>
                  <a:srgbClr val="000000"/>
                </a:solidFill>
                <a:latin typeface="Calibri"/>
                <a:ea typeface="Calibri"/>
              </a:rPr>
              <a:t>. </a:t>
            </a:r>
            <a:r>
              <a:rPr lang="ar-SA" dirty="0">
                <a:solidFill>
                  <a:srgbClr val="000000"/>
                </a:solidFill>
                <a:latin typeface="Calibri"/>
                <a:ea typeface="Calibri"/>
                <a:cs typeface="Times New Roman"/>
              </a:rPr>
              <a:t>وكان لجغرافية الصناعة دور بارز في هذا الاتجاه </a:t>
            </a:r>
            <a:r>
              <a:rPr lang="ar-SA" dirty="0">
                <a:solidFill>
                  <a:srgbClr val="000000"/>
                </a:solidFill>
                <a:latin typeface="Calibri"/>
                <a:ea typeface="Calibri"/>
              </a:rPr>
              <a:t>. </a:t>
            </a:r>
            <a:r>
              <a:rPr lang="ar-SA" dirty="0">
                <a:solidFill>
                  <a:srgbClr val="000000"/>
                </a:solidFill>
                <a:latin typeface="Calibri"/>
                <a:ea typeface="Calibri"/>
                <a:cs typeface="Times New Roman"/>
              </a:rPr>
              <a:t>ولقد أسهمت الدراسات التطبيقية هذه في تعزيز مكانة جغرافية الصناعة خاصة وعلم الجغرافية عامة بين العلوم الأخرى </a:t>
            </a:r>
            <a:r>
              <a:rPr lang="ar-SA" dirty="0">
                <a:solidFill>
                  <a:srgbClr val="000000"/>
                </a:solidFill>
                <a:latin typeface="Calibri"/>
                <a:ea typeface="Calibri"/>
              </a:rPr>
              <a:t>.</a:t>
            </a:r>
            <a:endParaRPr lang="en-US" sz="2000" dirty="0">
              <a:solidFill>
                <a:srgbClr val="000000"/>
              </a:solidFill>
              <a:latin typeface="Calibri"/>
              <a:ea typeface="Calibri"/>
            </a:endParaRPr>
          </a:p>
          <a:p>
            <a:endParaRPr lang="ar-IQ" dirty="0" smtClean="0"/>
          </a:p>
          <a:p>
            <a:endParaRPr lang="ar-IQ" dirty="0"/>
          </a:p>
        </p:txBody>
      </p:sp>
    </p:spTree>
    <p:extLst>
      <p:ext uri="{BB962C8B-B14F-4D97-AF65-F5344CB8AC3E}">
        <p14:creationId xmlns:p14="http://schemas.microsoft.com/office/powerpoint/2010/main" val="224041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435280" cy="5577483"/>
          </a:xfrm>
        </p:spPr>
        <p:txBody>
          <a:bodyPr>
            <a:noAutofit/>
          </a:bodyPr>
          <a:lstStyle/>
          <a:p>
            <a:pPr algn="justLow">
              <a:lnSpc>
                <a:spcPct val="115000"/>
              </a:lnSpc>
              <a:spcAft>
                <a:spcPts val="1000"/>
              </a:spcAft>
            </a:pPr>
            <a:r>
              <a:rPr lang="ar-SA" sz="2400" b="1" dirty="0">
                <a:solidFill>
                  <a:srgbClr val="000000"/>
                </a:solidFill>
                <a:latin typeface="Calibri"/>
                <a:ea typeface="Calibri"/>
                <a:cs typeface="Arial"/>
              </a:rPr>
              <a:t>مناهج</a:t>
            </a:r>
            <a:r>
              <a:rPr lang="ar-SA" sz="2400" b="1" dirty="0">
                <a:solidFill>
                  <a:srgbClr val="000000"/>
                </a:solidFill>
                <a:latin typeface="Calibri"/>
                <a:ea typeface="Calibri"/>
              </a:rPr>
              <a:t> </a:t>
            </a:r>
            <a:r>
              <a:rPr lang="ar-SA" sz="2400" b="1" dirty="0">
                <a:solidFill>
                  <a:srgbClr val="000000"/>
                </a:solidFill>
                <a:latin typeface="Calibri"/>
                <a:ea typeface="Calibri"/>
                <a:cs typeface="Arial"/>
              </a:rPr>
              <a:t>البحث</a:t>
            </a:r>
            <a:r>
              <a:rPr lang="ar-SA" sz="2400" b="1" dirty="0">
                <a:solidFill>
                  <a:srgbClr val="000000"/>
                </a:solidFill>
                <a:latin typeface="Calibri"/>
                <a:ea typeface="Calibri"/>
              </a:rPr>
              <a:t> </a:t>
            </a:r>
            <a:r>
              <a:rPr lang="ar-SA" sz="2400" b="1" dirty="0">
                <a:solidFill>
                  <a:srgbClr val="000000"/>
                </a:solidFill>
                <a:latin typeface="Calibri"/>
                <a:ea typeface="Calibri"/>
                <a:cs typeface="Arial"/>
              </a:rPr>
              <a:t>في</a:t>
            </a:r>
            <a:r>
              <a:rPr lang="ar-SA" sz="2400" b="1" dirty="0">
                <a:solidFill>
                  <a:srgbClr val="000000"/>
                </a:solidFill>
                <a:latin typeface="Calibri"/>
                <a:ea typeface="Calibri"/>
              </a:rPr>
              <a:t> </a:t>
            </a:r>
            <a:r>
              <a:rPr lang="ar-SA" sz="2400" b="1" dirty="0">
                <a:solidFill>
                  <a:srgbClr val="000000"/>
                </a:solidFill>
                <a:latin typeface="Calibri"/>
                <a:ea typeface="Calibri"/>
                <a:cs typeface="Arial"/>
              </a:rPr>
              <a:t>جغرافية</a:t>
            </a:r>
            <a:r>
              <a:rPr lang="ar-SA" sz="2400" b="1" dirty="0">
                <a:solidFill>
                  <a:srgbClr val="000000"/>
                </a:solidFill>
                <a:latin typeface="Calibri"/>
                <a:ea typeface="Calibri"/>
              </a:rPr>
              <a:t> </a:t>
            </a:r>
            <a:r>
              <a:rPr lang="ar-SA" sz="2400" b="1" dirty="0">
                <a:solidFill>
                  <a:srgbClr val="000000"/>
                </a:solidFill>
                <a:latin typeface="Calibri"/>
                <a:ea typeface="Calibri"/>
                <a:cs typeface="Arial"/>
              </a:rPr>
              <a:t>الصناعة</a:t>
            </a:r>
            <a:endParaRPr lang="en-US" sz="1600" dirty="0">
              <a:solidFill>
                <a:srgbClr val="000000"/>
              </a:solidFill>
              <a:latin typeface="Calibri"/>
              <a:ea typeface="Calibri"/>
            </a:endParaRPr>
          </a:p>
          <a:p>
            <a:pPr algn="justLow">
              <a:lnSpc>
                <a:spcPct val="115000"/>
              </a:lnSpc>
              <a:spcAft>
                <a:spcPts val="1000"/>
              </a:spcAft>
            </a:pPr>
            <a:r>
              <a:rPr lang="ar-SA" sz="2400" dirty="0">
                <a:solidFill>
                  <a:srgbClr val="000000"/>
                </a:solidFill>
                <a:latin typeface="Calibri"/>
                <a:ea typeface="Calibri"/>
                <a:cs typeface="Times New Roman"/>
              </a:rPr>
              <a:t>تستمد الفروع الجغرافية </a:t>
            </a:r>
            <a:r>
              <a:rPr lang="ar-SA" sz="2400" dirty="0" err="1">
                <a:solidFill>
                  <a:srgbClr val="000000"/>
                </a:solidFill>
                <a:latin typeface="Calibri"/>
                <a:ea typeface="Calibri"/>
                <a:cs typeface="Times New Roman"/>
              </a:rPr>
              <a:t>منهجيتها</a:t>
            </a:r>
            <a:r>
              <a:rPr lang="ar-SA" sz="2400" dirty="0">
                <a:solidFill>
                  <a:srgbClr val="000000"/>
                </a:solidFill>
                <a:latin typeface="Calibri"/>
                <a:ea typeface="Calibri"/>
                <a:cs typeface="Times New Roman"/>
              </a:rPr>
              <a:t> من فلسفة علم الجغرافيا القائمة على منهج التوزيع والتحليل والتركيب للظواهر التي تتقاسم المكان، ببيان علاقاتها المكانية وتفاعلها تأثراً وتأثيراً </a:t>
            </a:r>
            <a:r>
              <a:rPr lang="ar-SA" sz="2400" dirty="0">
                <a:solidFill>
                  <a:srgbClr val="000000"/>
                </a:solidFill>
                <a:latin typeface="Calibri"/>
                <a:ea typeface="Calibri"/>
              </a:rPr>
              <a:t>. </a:t>
            </a:r>
            <a:r>
              <a:rPr lang="ar-SA" sz="2400" dirty="0">
                <a:solidFill>
                  <a:srgbClr val="000000"/>
                </a:solidFill>
                <a:latin typeface="Calibri"/>
                <a:ea typeface="Calibri"/>
                <a:cs typeface="Times New Roman"/>
              </a:rPr>
              <a:t>ومنه يتبلور منهجان في الجغرافية الاقتصادية</a:t>
            </a:r>
            <a:r>
              <a:rPr lang="ar-SA" sz="2400" dirty="0">
                <a:solidFill>
                  <a:srgbClr val="000000"/>
                </a:solidFill>
                <a:latin typeface="Calibri"/>
                <a:ea typeface="Calibri"/>
              </a:rPr>
              <a:t>:-</a:t>
            </a:r>
            <a:endParaRPr lang="en-US" sz="1600" dirty="0">
              <a:solidFill>
                <a:srgbClr val="000000"/>
              </a:solidFill>
              <a:latin typeface="Calibri"/>
              <a:ea typeface="Calibri"/>
            </a:endParaRPr>
          </a:p>
          <a:p>
            <a:pPr lvl="0" algn="justLow">
              <a:lnSpc>
                <a:spcPct val="115000"/>
              </a:lnSpc>
              <a:spcAft>
                <a:spcPts val="1000"/>
              </a:spcAft>
              <a:buClr>
                <a:srgbClr val="3891A7"/>
              </a:buClr>
            </a:pPr>
            <a:r>
              <a:rPr lang="ar-SA" sz="2400" b="1" dirty="0">
                <a:solidFill>
                  <a:srgbClr val="000000"/>
                </a:solidFill>
                <a:latin typeface="Calibri"/>
                <a:ea typeface="Calibri"/>
                <a:cs typeface="Times New Roman"/>
              </a:rPr>
              <a:t>أولهما </a:t>
            </a:r>
            <a:r>
              <a:rPr lang="ar-SA" sz="2400" b="1" dirty="0">
                <a:solidFill>
                  <a:srgbClr val="000000"/>
                </a:solidFill>
                <a:latin typeface="Calibri"/>
                <a:ea typeface="Calibri"/>
              </a:rPr>
              <a:t>: </a:t>
            </a:r>
            <a:r>
              <a:rPr lang="ar-SA" sz="2400" b="1" dirty="0">
                <a:solidFill>
                  <a:srgbClr val="000000"/>
                </a:solidFill>
                <a:latin typeface="Calibri"/>
                <a:ea typeface="Calibri"/>
                <a:cs typeface="Times New Roman"/>
              </a:rPr>
              <a:t>المنهج النظامي </a:t>
            </a:r>
            <a:r>
              <a:rPr lang="en-US" sz="2400" b="1" dirty="0">
                <a:solidFill>
                  <a:srgbClr val="000000"/>
                </a:solidFill>
                <a:latin typeface="Calibri"/>
                <a:ea typeface="Calibri"/>
              </a:rPr>
              <a:t>Systematic Approach</a:t>
            </a:r>
            <a:r>
              <a:rPr lang="ar-SA" sz="2400" dirty="0">
                <a:solidFill>
                  <a:srgbClr val="000000"/>
                </a:solidFill>
                <a:latin typeface="Calibri"/>
                <a:ea typeface="Calibri"/>
                <a:cs typeface="Times New Roman"/>
              </a:rPr>
              <a:t>، </a:t>
            </a:r>
            <a:endParaRPr lang="ar-IQ" sz="2400" dirty="0" smtClean="0">
              <a:solidFill>
                <a:srgbClr val="000000"/>
              </a:solidFill>
              <a:latin typeface="Calibri"/>
              <a:ea typeface="Calibri"/>
              <a:cs typeface="Times New Roman"/>
            </a:endParaRPr>
          </a:p>
          <a:p>
            <a:pPr lvl="0" algn="justLow">
              <a:lnSpc>
                <a:spcPct val="115000"/>
              </a:lnSpc>
              <a:spcAft>
                <a:spcPts val="1000"/>
              </a:spcAft>
              <a:buClr>
                <a:srgbClr val="3891A7"/>
              </a:buClr>
            </a:pPr>
            <a:r>
              <a:rPr lang="ar-SA" sz="2400" dirty="0" smtClean="0">
                <a:solidFill>
                  <a:srgbClr val="000000"/>
                </a:solidFill>
                <a:latin typeface="Calibri"/>
                <a:ea typeface="Calibri"/>
                <a:cs typeface="Times New Roman"/>
              </a:rPr>
              <a:t>الذي </a:t>
            </a:r>
            <a:r>
              <a:rPr lang="ar-SA" sz="2400" dirty="0">
                <a:solidFill>
                  <a:srgbClr val="000000"/>
                </a:solidFill>
                <a:latin typeface="Calibri"/>
                <a:ea typeface="Calibri"/>
                <a:cs typeface="Times New Roman"/>
              </a:rPr>
              <a:t>يختص بدراسة ظاهرة اقتصادية واحدة، مؤكداً على أثر العوامل الجغرافية على هيكل الظاهرة وعملياتها وإنتاجها </a:t>
            </a:r>
            <a:r>
              <a:rPr lang="ar-SA" sz="2400" dirty="0">
                <a:solidFill>
                  <a:srgbClr val="000000"/>
                </a:solidFill>
                <a:latin typeface="Calibri"/>
                <a:ea typeface="Calibri"/>
              </a:rPr>
              <a:t>. </a:t>
            </a:r>
            <a:r>
              <a:rPr lang="ar-SA" sz="2400" dirty="0">
                <a:solidFill>
                  <a:srgbClr val="000000"/>
                </a:solidFill>
                <a:latin typeface="Calibri"/>
                <a:ea typeface="Calibri"/>
                <a:cs typeface="Times New Roman"/>
              </a:rPr>
              <a:t>وإذا كان البدء في هذا المنهج قد اقتصر على العوامل الطبيعية في أثر كل منها على الظاهرة، فإن الإضافات اللاحقة قد تضمنت العوامل البشرية أيضاً باعتبار أن </a:t>
            </a:r>
            <a:r>
              <a:rPr lang="ar-SA" sz="2400" dirty="0" smtClean="0">
                <a:solidFill>
                  <a:srgbClr val="000000"/>
                </a:solidFill>
                <a:latin typeface="Calibri"/>
                <a:ea typeface="Calibri"/>
                <a:cs typeface="Times New Roman"/>
              </a:rPr>
              <a:t>قيمتها</a:t>
            </a:r>
            <a:r>
              <a:rPr lang="ar-IQ" sz="2400" dirty="0" smtClean="0">
                <a:solidFill>
                  <a:srgbClr val="000000"/>
                </a:solidFill>
                <a:latin typeface="Calibri"/>
                <a:ea typeface="Calibri"/>
                <a:cs typeface="Times New Roman"/>
              </a:rPr>
              <a:t> </a:t>
            </a:r>
            <a:r>
              <a:rPr lang="ar-SA" sz="2400" dirty="0" smtClean="0">
                <a:solidFill>
                  <a:srgbClr val="000000"/>
                </a:solidFill>
                <a:latin typeface="Calibri"/>
                <a:ea typeface="Calibri"/>
                <a:cs typeface="Times New Roman"/>
              </a:rPr>
              <a:t>ليست </a:t>
            </a:r>
            <a:r>
              <a:rPr lang="ar-SA" sz="2400" dirty="0">
                <a:solidFill>
                  <a:srgbClr val="000000"/>
                </a:solidFill>
                <a:latin typeface="Calibri"/>
                <a:ea typeface="Calibri"/>
                <a:cs typeface="Times New Roman"/>
              </a:rPr>
              <a:t>منعزلة وهي متصاعدة الأثر بتزايد المستوى الحضاري للإنسان</a:t>
            </a:r>
            <a:r>
              <a:rPr lang="ar-SA" sz="2400" dirty="0">
                <a:solidFill>
                  <a:srgbClr val="000000"/>
                </a:solidFill>
                <a:latin typeface="Calibri"/>
                <a:ea typeface="Calibri"/>
              </a:rPr>
              <a:t>.</a:t>
            </a:r>
            <a:endParaRPr lang="en-US" sz="1600" dirty="0">
              <a:solidFill>
                <a:srgbClr val="000000"/>
              </a:solidFill>
              <a:latin typeface="Calibri"/>
              <a:ea typeface="Calibri"/>
            </a:endParaRPr>
          </a:p>
          <a:p>
            <a:pPr algn="justLow">
              <a:lnSpc>
                <a:spcPct val="115000"/>
              </a:lnSpc>
              <a:spcAft>
                <a:spcPts val="1000"/>
              </a:spcAft>
            </a:pPr>
            <a:endParaRPr lang="ar-IQ" b="1" dirty="0"/>
          </a:p>
        </p:txBody>
      </p:sp>
    </p:spTree>
    <p:extLst>
      <p:ext uri="{BB962C8B-B14F-4D97-AF65-F5344CB8AC3E}">
        <p14:creationId xmlns:p14="http://schemas.microsoft.com/office/powerpoint/2010/main" val="760957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908720"/>
            <a:ext cx="7498080" cy="5339680"/>
          </a:xfrm>
        </p:spPr>
        <p:txBody>
          <a:bodyPr>
            <a:normAutofit fontScale="92500"/>
          </a:bodyPr>
          <a:lstStyle/>
          <a:p>
            <a:pPr algn="justLow">
              <a:lnSpc>
                <a:spcPct val="115000"/>
              </a:lnSpc>
              <a:spcAft>
                <a:spcPts val="1000"/>
              </a:spcAft>
            </a:pPr>
            <a:r>
              <a:rPr lang="ar-SA" sz="2600" b="1" dirty="0" smtClean="0">
                <a:solidFill>
                  <a:srgbClr val="000000"/>
                </a:solidFill>
                <a:latin typeface="Calibri"/>
                <a:ea typeface="Calibri"/>
                <a:cs typeface="Times New Roman"/>
              </a:rPr>
              <a:t>وثانيهما </a:t>
            </a:r>
            <a:r>
              <a:rPr lang="ar-SA" sz="2600" b="1" dirty="0">
                <a:solidFill>
                  <a:srgbClr val="000000"/>
                </a:solidFill>
                <a:latin typeface="Calibri"/>
                <a:ea typeface="Calibri"/>
              </a:rPr>
              <a:t>: </a:t>
            </a:r>
            <a:r>
              <a:rPr lang="ar-SA" sz="2600" b="1" dirty="0">
                <a:solidFill>
                  <a:srgbClr val="000000"/>
                </a:solidFill>
                <a:latin typeface="Calibri"/>
                <a:ea typeface="Calibri"/>
                <a:cs typeface="Times New Roman"/>
              </a:rPr>
              <a:t>المنهج المكاني </a:t>
            </a:r>
            <a:r>
              <a:rPr lang="en-US" sz="2600" b="1" dirty="0">
                <a:solidFill>
                  <a:srgbClr val="000000"/>
                </a:solidFill>
                <a:latin typeface="Calibri"/>
                <a:ea typeface="Calibri"/>
              </a:rPr>
              <a:t>Spatial Approach</a:t>
            </a:r>
            <a:r>
              <a:rPr lang="ar-SA" sz="2600" b="1" dirty="0">
                <a:solidFill>
                  <a:srgbClr val="000000"/>
                </a:solidFill>
                <a:latin typeface="Calibri"/>
                <a:ea typeface="Calibri"/>
                <a:cs typeface="Times New Roman"/>
              </a:rPr>
              <a:t> أو الإقليمي </a:t>
            </a:r>
            <a:r>
              <a:rPr lang="en-US" sz="2600" b="1" dirty="0">
                <a:solidFill>
                  <a:srgbClr val="000000"/>
                </a:solidFill>
                <a:latin typeface="Calibri"/>
                <a:ea typeface="Calibri"/>
              </a:rPr>
              <a:t>Regional</a:t>
            </a:r>
            <a:r>
              <a:rPr lang="ar-SA" sz="2600" dirty="0">
                <a:solidFill>
                  <a:srgbClr val="000000"/>
                </a:solidFill>
                <a:latin typeface="Calibri"/>
                <a:ea typeface="Calibri"/>
                <a:cs typeface="Times New Roman"/>
              </a:rPr>
              <a:t> وقد يعرف ببعدين الحيز الإقليمي أو القومي، ويختص بالهيكل المكاني للنشاط الاقتصادي قيد البحث في منطقة أو إقليم ودولة</a:t>
            </a:r>
            <a:r>
              <a:rPr lang="ar-SA" sz="2600" dirty="0">
                <a:solidFill>
                  <a:srgbClr val="000000"/>
                </a:solidFill>
                <a:latin typeface="Calibri"/>
                <a:ea typeface="Calibri"/>
              </a:rPr>
              <a:t>. </a:t>
            </a:r>
            <a:r>
              <a:rPr lang="ar-SA" sz="2600" dirty="0">
                <a:solidFill>
                  <a:srgbClr val="000000"/>
                </a:solidFill>
                <a:latin typeface="Calibri"/>
                <a:ea typeface="Calibri"/>
                <a:cs typeface="Times New Roman"/>
              </a:rPr>
              <a:t>وضمن هذا المنهج ظهرت اتجاهات جديدة في الجوانب التفصيلية للمنهج، منها دراسة الأنماط الإقليمية للنشاط الاقتصادي القائم</a:t>
            </a:r>
            <a:r>
              <a:rPr lang="ar-SA" sz="2600" dirty="0">
                <a:solidFill>
                  <a:srgbClr val="000000"/>
                </a:solidFill>
                <a:latin typeface="Calibri"/>
                <a:ea typeface="Calibri"/>
              </a:rPr>
              <a:t>.</a:t>
            </a:r>
            <a:endParaRPr lang="en-US" sz="1700" dirty="0">
              <a:solidFill>
                <a:srgbClr val="000000"/>
              </a:solidFill>
              <a:latin typeface="Calibri"/>
              <a:ea typeface="Calibri"/>
            </a:endParaRPr>
          </a:p>
          <a:p>
            <a:pPr algn="justLow">
              <a:lnSpc>
                <a:spcPct val="115000"/>
              </a:lnSpc>
              <a:spcAft>
                <a:spcPts val="1000"/>
              </a:spcAft>
            </a:pPr>
            <a:r>
              <a:rPr lang="ar-SA" sz="2600" dirty="0">
                <a:solidFill>
                  <a:srgbClr val="000000"/>
                </a:solidFill>
                <a:latin typeface="Calibri"/>
                <a:ea typeface="Calibri"/>
                <a:cs typeface="Times New Roman"/>
              </a:rPr>
              <a:t>وباعتبار أن جغرافية الصناعة فرع من الجغرافية الاقتصادية، فإن الباحث فيها يلزم نفسه بالالتزام بأصول المنهج العلمي للجغرافية الاقتصادية وعلم الجغرافيا بوجه أشمل </a:t>
            </a:r>
            <a:r>
              <a:rPr lang="ar-SA" sz="2600" dirty="0">
                <a:solidFill>
                  <a:srgbClr val="000000"/>
                </a:solidFill>
                <a:latin typeface="Calibri"/>
                <a:ea typeface="Calibri"/>
              </a:rPr>
              <a:t>.</a:t>
            </a:r>
            <a:endParaRPr lang="en-US" sz="1700" dirty="0">
              <a:solidFill>
                <a:srgbClr val="000000"/>
              </a:solidFill>
              <a:latin typeface="Calibri"/>
              <a:ea typeface="Calibri"/>
            </a:endParaRPr>
          </a:p>
          <a:p>
            <a:pPr algn="justLow">
              <a:lnSpc>
                <a:spcPct val="115000"/>
              </a:lnSpc>
              <a:spcAft>
                <a:spcPts val="1000"/>
              </a:spcAft>
            </a:pPr>
            <a:r>
              <a:rPr lang="ar-SA" sz="2600" dirty="0">
                <a:solidFill>
                  <a:srgbClr val="000000"/>
                </a:solidFill>
                <a:latin typeface="Calibri"/>
                <a:ea typeface="Calibri"/>
                <a:cs typeface="Times New Roman"/>
              </a:rPr>
              <a:t>ومع استمرار محاولات تطوير مناهج البحث الجغرافية عامة وفي جغرافية الصناعة خاصة، والى صياغة مناهج عدة في الأدبيات في الدول الصناعية، </a:t>
            </a:r>
            <a:r>
              <a:rPr lang="ar-SA" sz="2600" b="1" dirty="0">
                <a:solidFill>
                  <a:srgbClr val="000000"/>
                </a:solidFill>
                <a:latin typeface="Calibri"/>
                <a:ea typeface="Calibri"/>
                <a:cs typeface="Times New Roman"/>
              </a:rPr>
              <a:t>إلا أننا يمكن أن نجمل صياغتها بمنهجين رئيسين هما </a:t>
            </a:r>
            <a:r>
              <a:rPr lang="ar-SA" sz="2600" b="1" dirty="0">
                <a:solidFill>
                  <a:srgbClr val="000000"/>
                </a:solidFill>
                <a:latin typeface="Calibri"/>
                <a:ea typeface="Calibri"/>
              </a:rPr>
              <a:t>:-</a:t>
            </a:r>
            <a:endParaRPr lang="en-US" sz="1700" dirty="0">
              <a:solidFill>
                <a:srgbClr val="000000"/>
              </a:solidFill>
              <a:latin typeface="Calibri"/>
              <a:ea typeface="Calibri"/>
            </a:endParaRPr>
          </a:p>
          <a:p>
            <a:endParaRPr lang="ar-IQ" dirty="0"/>
          </a:p>
        </p:txBody>
      </p:sp>
    </p:spTree>
    <p:extLst>
      <p:ext uri="{BB962C8B-B14F-4D97-AF65-F5344CB8AC3E}">
        <p14:creationId xmlns:p14="http://schemas.microsoft.com/office/powerpoint/2010/main" val="223033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algn="justLow">
              <a:lnSpc>
                <a:spcPct val="115000"/>
              </a:lnSpc>
              <a:spcAft>
                <a:spcPts val="1000"/>
              </a:spcAft>
            </a:pPr>
            <a:r>
              <a:rPr lang="ar-SA" sz="2400" b="1" dirty="0">
                <a:solidFill>
                  <a:srgbClr val="000000"/>
                </a:solidFill>
                <a:latin typeface="Calibri"/>
                <a:ea typeface="Calibri"/>
                <a:cs typeface="Times New Roman"/>
              </a:rPr>
              <a:t>الأول </a:t>
            </a:r>
            <a:r>
              <a:rPr lang="ar-SA" sz="2400" b="1" dirty="0">
                <a:solidFill>
                  <a:srgbClr val="000000"/>
                </a:solidFill>
                <a:latin typeface="Calibri"/>
                <a:ea typeface="Calibri"/>
              </a:rPr>
              <a:t>: </a:t>
            </a:r>
            <a:r>
              <a:rPr lang="ar-SA" sz="2400" b="1" dirty="0">
                <a:solidFill>
                  <a:srgbClr val="000000"/>
                </a:solidFill>
                <a:latin typeface="Calibri"/>
                <a:ea typeface="Calibri"/>
                <a:cs typeface="Times New Roman"/>
              </a:rPr>
              <a:t>المنهج النظامي</a:t>
            </a:r>
            <a:r>
              <a:rPr lang="ar-SA" sz="2400" dirty="0">
                <a:solidFill>
                  <a:srgbClr val="000000"/>
                </a:solidFill>
                <a:latin typeface="Calibri"/>
                <a:ea typeface="Calibri"/>
                <a:cs typeface="Times New Roman"/>
              </a:rPr>
              <a:t> الذي يتم بموجبه اختيار صناعة محددة أو فرع صناعي، ثم يطبق المنهج الجغرافي العام بشأن دراستها وتحليل مقومات موقعها </a:t>
            </a:r>
            <a:r>
              <a:rPr lang="ar-SA" sz="2400" dirty="0">
                <a:solidFill>
                  <a:srgbClr val="000000"/>
                </a:solidFill>
                <a:latin typeface="Calibri"/>
                <a:ea typeface="Calibri"/>
              </a:rPr>
              <a:t>(</a:t>
            </a:r>
            <a:r>
              <a:rPr lang="ar-SA" sz="2400" dirty="0">
                <a:solidFill>
                  <a:srgbClr val="000000"/>
                </a:solidFill>
                <a:latin typeface="Calibri"/>
                <a:ea typeface="Calibri"/>
                <a:cs typeface="Times New Roman"/>
              </a:rPr>
              <a:t>المواد الأولية، السوق، رأس المال، الأيدي العاملة </a:t>
            </a:r>
            <a:r>
              <a:rPr lang="ar-SA" sz="2400" dirty="0">
                <a:solidFill>
                  <a:srgbClr val="000000"/>
                </a:solidFill>
                <a:latin typeface="Calibri"/>
                <a:ea typeface="Calibri"/>
              </a:rPr>
              <a:t>) </a:t>
            </a:r>
            <a:r>
              <a:rPr lang="ar-SA" sz="2400" dirty="0">
                <a:solidFill>
                  <a:srgbClr val="000000"/>
                </a:solidFill>
                <a:latin typeface="Calibri"/>
                <a:ea typeface="Calibri"/>
                <a:cs typeface="Times New Roman"/>
              </a:rPr>
              <a:t>، ومقومات موضعها </a:t>
            </a:r>
            <a:r>
              <a:rPr lang="ar-SA" sz="2400" dirty="0">
                <a:solidFill>
                  <a:srgbClr val="000000"/>
                </a:solidFill>
                <a:latin typeface="Calibri"/>
                <a:ea typeface="Calibri"/>
              </a:rPr>
              <a:t>(</a:t>
            </a:r>
            <a:r>
              <a:rPr lang="ar-SA" sz="2400" dirty="0">
                <a:solidFill>
                  <a:srgbClr val="000000"/>
                </a:solidFill>
                <a:latin typeface="Calibri"/>
                <a:ea typeface="Calibri"/>
                <a:cs typeface="Times New Roman"/>
              </a:rPr>
              <a:t>الأرض، المياه، اتجاهات الريح، </a:t>
            </a:r>
            <a:r>
              <a:rPr lang="ar-SA" sz="2400" dirty="0">
                <a:solidFill>
                  <a:srgbClr val="000000"/>
                </a:solidFill>
                <a:latin typeface="Calibri"/>
                <a:ea typeface="Calibri"/>
              </a:rPr>
              <a:t>...) . </a:t>
            </a:r>
            <a:r>
              <a:rPr lang="ar-SA" sz="2400" dirty="0">
                <a:solidFill>
                  <a:srgbClr val="000000"/>
                </a:solidFill>
                <a:latin typeface="Calibri"/>
                <a:ea typeface="Calibri"/>
                <a:cs typeface="Times New Roman"/>
              </a:rPr>
              <a:t>ومن الممكن أن يعبر عن هذا المنهج بكونه منهجاً سلوكياً </a:t>
            </a:r>
            <a:r>
              <a:rPr lang="en-US" sz="2400" dirty="0">
                <a:solidFill>
                  <a:srgbClr val="000000"/>
                </a:solidFill>
                <a:latin typeface="Calibri"/>
                <a:ea typeface="Calibri"/>
              </a:rPr>
              <a:t>Behavioral</a:t>
            </a:r>
            <a:r>
              <a:rPr lang="ar-SA" sz="2400" dirty="0">
                <a:solidFill>
                  <a:srgbClr val="000000"/>
                </a:solidFill>
                <a:latin typeface="Calibri"/>
                <a:ea typeface="Calibri"/>
                <a:cs typeface="Times New Roman"/>
              </a:rPr>
              <a:t> يؤكد فيه على الطريقة التي تؤثر فيها المصانع أو الصناعة في التبدلات </a:t>
            </a:r>
            <a:r>
              <a:rPr lang="ar-SA" sz="2400" dirty="0" err="1">
                <a:solidFill>
                  <a:srgbClr val="000000"/>
                </a:solidFill>
                <a:latin typeface="Calibri"/>
                <a:ea typeface="Calibri"/>
                <a:cs typeface="Times New Roman"/>
              </a:rPr>
              <a:t>الموقعية</a:t>
            </a:r>
            <a:r>
              <a:rPr lang="ar-SA" sz="2400" dirty="0">
                <a:solidFill>
                  <a:srgbClr val="000000"/>
                </a:solidFill>
                <a:latin typeface="Calibri"/>
                <a:ea typeface="Calibri"/>
                <a:cs typeface="Times New Roman"/>
              </a:rPr>
              <a:t>، وتدرس القرارات </a:t>
            </a:r>
            <a:r>
              <a:rPr lang="ar-SA" sz="2400" dirty="0" err="1">
                <a:solidFill>
                  <a:srgbClr val="000000"/>
                </a:solidFill>
                <a:latin typeface="Calibri"/>
                <a:ea typeface="Calibri"/>
                <a:cs typeface="Times New Roman"/>
              </a:rPr>
              <a:t>الموقعية</a:t>
            </a:r>
            <a:r>
              <a:rPr lang="ar-SA" sz="2400" dirty="0">
                <a:solidFill>
                  <a:srgbClr val="000000"/>
                </a:solidFill>
                <a:latin typeface="Calibri"/>
                <a:ea typeface="Calibri"/>
                <a:cs typeface="Times New Roman"/>
              </a:rPr>
              <a:t> وأسباب اتخاذها ونتائجها </a:t>
            </a:r>
            <a:r>
              <a:rPr lang="ar-SA" sz="2400" dirty="0">
                <a:solidFill>
                  <a:srgbClr val="000000"/>
                </a:solidFill>
                <a:latin typeface="Calibri"/>
                <a:ea typeface="Calibri"/>
              </a:rPr>
              <a:t>. </a:t>
            </a:r>
            <a:r>
              <a:rPr lang="ar-SA" sz="2400" dirty="0">
                <a:solidFill>
                  <a:srgbClr val="000000"/>
                </a:solidFill>
                <a:latin typeface="Calibri"/>
                <a:ea typeface="Calibri"/>
                <a:cs typeface="Times New Roman"/>
              </a:rPr>
              <a:t>وفيه يمكن أن تدرس المصانع المنفردة أو مجموعة المصانع الصغيرة وخصائص </a:t>
            </a:r>
            <a:r>
              <a:rPr lang="ar-SA" sz="2400" dirty="0" smtClean="0">
                <a:solidFill>
                  <a:srgbClr val="000000"/>
                </a:solidFill>
                <a:latin typeface="Calibri"/>
                <a:ea typeface="Calibri"/>
                <a:cs typeface="Times New Roman"/>
              </a:rPr>
              <a:t>الصناعة</a:t>
            </a:r>
            <a:r>
              <a:rPr lang="ar-IQ" sz="2400" dirty="0" smtClean="0">
                <a:solidFill>
                  <a:srgbClr val="000000"/>
                </a:solidFill>
                <a:latin typeface="Calibri"/>
                <a:ea typeface="Calibri"/>
              </a:rPr>
              <a:t>.</a:t>
            </a:r>
            <a:endParaRPr lang="en-US" sz="1600" dirty="0">
              <a:solidFill>
                <a:srgbClr val="000000"/>
              </a:solidFill>
              <a:latin typeface="Calibri"/>
              <a:ea typeface="Calibri"/>
            </a:endParaRPr>
          </a:p>
          <a:p>
            <a:pPr algn="just"/>
            <a:endParaRPr lang="en-US" sz="2800" b="1" dirty="0">
              <a:latin typeface="Times New Roman"/>
              <a:ea typeface="Times New Roman"/>
            </a:endParaRPr>
          </a:p>
        </p:txBody>
      </p:sp>
    </p:spTree>
    <p:extLst>
      <p:ext uri="{BB962C8B-B14F-4D97-AF65-F5344CB8AC3E}">
        <p14:creationId xmlns:p14="http://schemas.microsoft.com/office/powerpoint/2010/main" val="321523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algn="justLow">
              <a:lnSpc>
                <a:spcPct val="115000"/>
              </a:lnSpc>
              <a:spcAft>
                <a:spcPts val="1000"/>
              </a:spcAft>
            </a:pPr>
            <a:r>
              <a:rPr lang="ar-SA" sz="2800" b="1" dirty="0">
                <a:solidFill>
                  <a:srgbClr val="000000"/>
                </a:solidFill>
                <a:latin typeface="Calibri"/>
                <a:ea typeface="Calibri"/>
                <a:cs typeface="Times New Roman"/>
              </a:rPr>
              <a:t>الثاني </a:t>
            </a:r>
            <a:r>
              <a:rPr lang="ar-SA" sz="2800" b="1" dirty="0">
                <a:solidFill>
                  <a:srgbClr val="000000"/>
                </a:solidFill>
                <a:latin typeface="Calibri"/>
                <a:ea typeface="Calibri"/>
              </a:rPr>
              <a:t>: </a:t>
            </a:r>
            <a:r>
              <a:rPr lang="ar-SA" sz="2800" b="1" dirty="0">
                <a:solidFill>
                  <a:srgbClr val="000000"/>
                </a:solidFill>
                <a:latin typeface="Calibri"/>
                <a:ea typeface="Calibri"/>
                <a:cs typeface="Times New Roman"/>
              </a:rPr>
              <a:t>المنهج المكاني أو الإقليمي وقد يدعى بالمنهج البنيوي </a:t>
            </a:r>
            <a:r>
              <a:rPr lang="en-US" sz="2800" b="1" dirty="0">
                <a:solidFill>
                  <a:srgbClr val="000000"/>
                </a:solidFill>
                <a:latin typeface="Calibri"/>
                <a:ea typeface="Calibri"/>
              </a:rPr>
              <a:t>Structural</a:t>
            </a:r>
            <a:r>
              <a:rPr lang="ar-SA" sz="2800" dirty="0">
                <a:solidFill>
                  <a:srgbClr val="000000"/>
                </a:solidFill>
                <a:latin typeface="Calibri"/>
                <a:ea typeface="Calibri"/>
                <a:cs typeface="Times New Roman"/>
              </a:rPr>
              <a:t> وفيه يتم تحليل عوامل التوطن المتاحة للتصنيع وكيفية إفادة الصناعة منها في إقليم معين يتم اختياره للدراسة، ومحاولة تحديد الصناعات التي تجد لها فرصاً أفضل للتوطن</a:t>
            </a:r>
            <a:r>
              <a:rPr lang="ar-SA" sz="2800" dirty="0">
                <a:solidFill>
                  <a:srgbClr val="000000"/>
                </a:solidFill>
                <a:latin typeface="Calibri"/>
                <a:ea typeface="Calibri"/>
              </a:rPr>
              <a:t>. </a:t>
            </a:r>
            <a:r>
              <a:rPr lang="ar-SA" sz="2800" dirty="0">
                <a:solidFill>
                  <a:srgbClr val="000000"/>
                </a:solidFill>
                <a:latin typeface="Calibri"/>
                <a:ea typeface="Calibri"/>
                <a:cs typeface="Times New Roman"/>
              </a:rPr>
              <a:t>وفيه يبحث أيضاً الهيكل الصناعي القائم بمصانعه وصناعاته</a:t>
            </a:r>
            <a:r>
              <a:rPr lang="ar-SA" sz="2800" dirty="0">
                <a:solidFill>
                  <a:srgbClr val="000000"/>
                </a:solidFill>
                <a:latin typeface="Calibri"/>
                <a:ea typeface="Calibri"/>
              </a:rPr>
              <a:t>. </a:t>
            </a:r>
            <a:r>
              <a:rPr lang="ar-SA" sz="2800" dirty="0">
                <a:solidFill>
                  <a:srgbClr val="000000"/>
                </a:solidFill>
                <a:latin typeface="Calibri"/>
                <a:ea typeface="Calibri"/>
                <a:cs typeface="Times New Roman"/>
              </a:rPr>
              <a:t>ومن الاتجاهات الحديثة في هذا المنهج دراسة الصناعة في المناطق </a:t>
            </a:r>
            <a:r>
              <a:rPr lang="ar-SA" sz="2800" dirty="0" err="1">
                <a:solidFill>
                  <a:srgbClr val="000000"/>
                </a:solidFill>
                <a:latin typeface="Calibri"/>
                <a:ea typeface="Calibri"/>
                <a:cs typeface="Times New Roman"/>
              </a:rPr>
              <a:t>المتروبولية</a:t>
            </a:r>
            <a:r>
              <a:rPr lang="ar-SA" sz="2800" dirty="0">
                <a:solidFill>
                  <a:srgbClr val="000000"/>
                </a:solidFill>
                <a:latin typeface="Calibri"/>
                <a:ea typeface="Calibri"/>
                <a:cs typeface="Times New Roman"/>
              </a:rPr>
              <a:t>، وأنماط الموقع الصناعي في إقليم أو دولة، النمو الصناعي، مشاكل الصناعة في مناطق معينة مثلاً</a:t>
            </a:r>
            <a:r>
              <a:rPr lang="ar-SA" sz="2800" dirty="0">
                <a:solidFill>
                  <a:srgbClr val="000000"/>
                </a:solidFill>
                <a:latin typeface="Calibri"/>
                <a:ea typeface="Calibri"/>
              </a:rPr>
              <a:t>.</a:t>
            </a:r>
            <a:endParaRPr lang="en-US" sz="1800" dirty="0">
              <a:solidFill>
                <a:srgbClr val="000000"/>
              </a:solidFill>
              <a:latin typeface="Calibri"/>
              <a:ea typeface="Calibri"/>
            </a:endParaRPr>
          </a:p>
          <a:p>
            <a:endParaRPr lang="ar-IQ" dirty="0"/>
          </a:p>
        </p:txBody>
      </p:sp>
    </p:spTree>
    <p:extLst>
      <p:ext uri="{BB962C8B-B14F-4D97-AF65-F5344CB8AC3E}">
        <p14:creationId xmlns:p14="http://schemas.microsoft.com/office/powerpoint/2010/main" val="417325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15000"/>
              </a:lnSpc>
              <a:spcAft>
                <a:spcPts val="1000"/>
              </a:spcAft>
            </a:pPr>
            <a:r>
              <a:rPr lang="ar-SA" sz="3100" b="1" dirty="0">
                <a:solidFill>
                  <a:srgbClr val="000000"/>
                </a:solidFill>
                <a:effectLst/>
                <a:latin typeface="Calibri"/>
                <a:ea typeface="Calibri"/>
                <a:cs typeface="Arial"/>
              </a:rPr>
              <a:t>مصادر</a:t>
            </a:r>
            <a:r>
              <a:rPr lang="ar-SA" sz="3100" b="1" dirty="0">
                <a:solidFill>
                  <a:srgbClr val="000000"/>
                </a:solidFill>
                <a:effectLst/>
                <a:latin typeface="Calibri"/>
                <a:ea typeface="Calibri"/>
              </a:rPr>
              <a:t> </a:t>
            </a:r>
            <a:r>
              <a:rPr lang="ar-SA" sz="3100" b="1" dirty="0">
                <a:solidFill>
                  <a:srgbClr val="000000"/>
                </a:solidFill>
                <a:effectLst/>
                <a:latin typeface="Calibri"/>
                <a:ea typeface="Calibri"/>
                <a:cs typeface="Arial"/>
              </a:rPr>
              <a:t>البيانات</a:t>
            </a:r>
            <a:r>
              <a:rPr lang="ar-SA" sz="3100" b="1" dirty="0">
                <a:solidFill>
                  <a:srgbClr val="000000"/>
                </a:solidFill>
                <a:effectLst/>
                <a:latin typeface="Calibri"/>
                <a:ea typeface="Calibri"/>
              </a:rPr>
              <a:t> </a:t>
            </a:r>
            <a:r>
              <a:rPr lang="ar-SA" sz="3100" b="1" dirty="0">
                <a:solidFill>
                  <a:srgbClr val="000000"/>
                </a:solidFill>
                <a:effectLst/>
                <a:latin typeface="Calibri"/>
                <a:ea typeface="Calibri"/>
                <a:cs typeface="Arial"/>
              </a:rPr>
              <a:t>في</a:t>
            </a:r>
            <a:r>
              <a:rPr lang="ar-SA" sz="3100" b="1" dirty="0">
                <a:solidFill>
                  <a:srgbClr val="000000"/>
                </a:solidFill>
                <a:effectLst/>
                <a:latin typeface="Calibri"/>
                <a:ea typeface="Calibri"/>
              </a:rPr>
              <a:t> </a:t>
            </a:r>
            <a:r>
              <a:rPr lang="ar-SA" sz="3100" b="1" dirty="0">
                <a:solidFill>
                  <a:srgbClr val="000000"/>
                </a:solidFill>
                <a:effectLst/>
                <a:latin typeface="Calibri"/>
                <a:ea typeface="Calibri"/>
                <a:cs typeface="Arial"/>
              </a:rPr>
              <a:t>جغرافية</a:t>
            </a:r>
            <a:r>
              <a:rPr lang="ar-SA" sz="3100" b="1" dirty="0">
                <a:solidFill>
                  <a:srgbClr val="000000"/>
                </a:solidFill>
                <a:effectLst/>
                <a:latin typeface="Calibri"/>
                <a:ea typeface="Calibri"/>
              </a:rPr>
              <a:t> </a:t>
            </a:r>
            <a:r>
              <a:rPr lang="ar-SA" sz="3100" b="1" dirty="0" err="1" smtClean="0">
                <a:solidFill>
                  <a:srgbClr val="000000"/>
                </a:solidFill>
                <a:effectLst/>
                <a:latin typeface="Calibri"/>
                <a:ea typeface="Calibri"/>
                <a:cs typeface="Arial"/>
              </a:rPr>
              <a:t>الصنا</a:t>
            </a:r>
            <a:r>
              <a:rPr lang="ar-IQ" sz="3100" b="1" dirty="0" err="1" smtClean="0">
                <a:solidFill>
                  <a:srgbClr val="000000"/>
                </a:solidFill>
                <a:effectLst/>
                <a:latin typeface="Calibri"/>
                <a:ea typeface="Calibri"/>
                <a:cs typeface="Arial"/>
              </a:rPr>
              <a:t>عة</a:t>
            </a:r>
            <a:r>
              <a:rPr lang="en-US" sz="3200" dirty="0">
                <a:solidFill>
                  <a:srgbClr val="000000"/>
                </a:solidFill>
                <a:effectLst/>
                <a:latin typeface="Calibri"/>
                <a:ea typeface="Calibri"/>
              </a:rPr>
              <a:t/>
            </a:r>
            <a:br>
              <a:rPr lang="en-US" sz="3200" dirty="0">
                <a:solidFill>
                  <a:srgbClr val="000000"/>
                </a:solidFill>
                <a:effectLst/>
                <a:latin typeface="Calibri"/>
                <a:ea typeface="Calibri"/>
              </a:rPr>
            </a:br>
            <a:endParaRPr lang="ar-IQ" dirty="0"/>
          </a:p>
        </p:txBody>
      </p:sp>
      <p:sp>
        <p:nvSpPr>
          <p:cNvPr id="3" name="عنصر نائب للمحتوى 2"/>
          <p:cNvSpPr>
            <a:spLocks noGrp="1"/>
          </p:cNvSpPr>
          <p:nvPr>
            <p:ph idx="1"/>
          </p:nvPr>
        </p:nvSpPr>
        <p:spPr/>
        <p:txBody>
          <a:bodyPr>
            <a:normAutofit lnSpcReduction="10000"/>
          </a:bodyPr>
          <a:lstStyle/>
          <a:p>
            <a:pPr algn="justLow">
              <a:lnSpc>
                <a:spcPct val="115000"/>
              </a:lnSpc>
              <a:spcAft>
                <a:spcPts val="1000"/>
              </a:spcAft>
            </a:pPr>
            <a:r>
              <a:rPr lang="ar-SA" sz="3000" dirty="0">
                <a:solidFill>
                  <a:srgbClr val="000000"/>
                </a:solidFill>
                <a:latin typeface="Calibri"/>
                <a:ea typeface="Calibri"/>
                <a:cs typeface="Times New Roman"/>
              </a:rPr>
              <a:t>تعتبر البيانات الرقمية ذات أهمية بالغة في الدراسات الجغرافية عامة، وفي جغرافية الصناعة خاصة، فالنشاط الصناعي يوزع وتحلل علاقاته المكانية، وقد يتم التوصل الى أنماطه القائمة اعتماداً على ما يتوفر من بيانات منشورة أو غير منشورة</a:t>
            </a:r>
            <a:r>
              <a:rPr lang="ar-SA" sz="3000" dirty="0">
                <a:solidFill>
                  <a:srgbClr val="000000"/>
                </a:solidFill>
                <a:latin typeface="Calibri"/>
                <a:ea typeface="Calibri"/>
              </a:rPr>
              <a:t>. </a:t>
            </a:r>
            <a:r>
              <a:rPr lang="ar-SA" sz="3000" dirty="0">
                <a:solidFill>
                  <a:srgbClr val="000000"/>
                </a:solidFill>
                <a:latin typeface="Calibri"/>
                <a:ea typeface="Calibri"/>
                <a:cs typeface="Times New Roman"/>
              </a:rPr>
              <a:t>صحيح أن الباحث قد يتمكن من وصف حالة النشاط من دون أرقام وبيانات، لكن ذلك الوصف سيكون غير دقيق وقاصر عن إعطاء صورة دقيقة وواضحة</a:t>
            </a:r>
            <a:r>
              <a:rPr lang="ar-SA" sz="3000" dirty="0">
                <a:solidFill>
                  <a:srgbClr val="000000"/>
                </a:solidFill>
                <a:latin typeface="Calibri"/>
                <a:ea typeface="Calibri"/>
              </a:rPr>
              <a:t>, </a:t>
            </a:r>
            <a:r>
              <a:rPr lang="ar-SA" sz="3000" dirty="0">
                <a:solidFill>
                  <a:srgbClr val="000000"/>
                </a:solidFill>
                <a:latin typeface="Calibri"/>
                <a:ea typeface="Calibri"/>
                <a:cs typeface="Times New Roman"/>
              </a:rPr>
              <a:t>وهذه الصورة يمكن الوثوق بها فقط عند اعتماد إحصاءات رقمية وافية</a:t>
            </a:r>
            <a:r>
              <a:rPr lang="ar-SA" sz="3000" dirty="0">
                <a:solidFill>
                  <a:srgbClr val="000000"/>
                </a:solidFill>
                <a:latin typeface="Calibri"/>
                <a:ea typeface="Calibri"/>
              </a:rPr>
              <a:t>.</a:t>
            </a:r>
            <a:endParaRPr lang="en-US" sz="1900" dirty="0">
              <a:solidFill>
                <a:srgbClr val="000000"/>
              </a:solidFill>
              <a:latin typeface="Calibri"/>
              <a:ea typeface="Calibri"/>
            </a:endParaRPr>
          </a:p>
          <a:p>
            <a:pPr algn="just"/>
            <a:endParaRPr lang="ar-IQ" dirty="0"/>
          </a:p>
        </p:txBody>
      </p:sp>
    </p:spTree>
    <p:extLst>
      <p:ext uri="{BB962C8B-B14F-4D97-AF65-F5344CB8AC3E}">
        <p14:creationId xmlns:p14="http://schemas.microsoft.com/office/powerpoint/2010/main" val="78019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4400" b="1" dirty="0">
                <a:effectLst/>
                <a:ea typeface="Calibri"/>
                <a:cs typeface="Arial"/>
              </a:rPr>
              <a:t>معايير</a:t>
            </a:r>
            <a:r>
              <a:rPr lang="ar-SA" sz="4400" b="1" dirty="0">
                <a:effectLst/>
                <a:ea typeface="Calibri"/>
                <a:cs typeface="Calibri"/>
              </a:rPr>
              <a:t> </a:t>
            </a:r>
            <a:r>
              <a:rPr lang="ar-SA" sz="4400" b="1" dirty="0">
                <a:effectLst/>
                <a:ea typeface="Calibri"/>
                <a:cs typeface="Arial"/>
              </a:rPr>
              <a:t>المستخدمة</a:t>
            </a:r>
            <a:r>
              <a:rPr lang="ar-SA" sz="4400" b="1" dirty="0">
                <a:effectLst/>
                <a:ea typeface="Calibri"/>
                <a:cs typeface="Calibri"/>
              </a:rPr>
              <a:t> </a:t>
            </a:r>
            <a:r>
              <a:rPr lang="ar-SA" sz="4400" b="1" dirty="0">
                <a:effectLst/>
                <a:ea typeface="Calibri"/>
                <a:cs typeface="Arial"/>
              </a:rPr>
              <a:t>بجغرافية</a:t>
            </a:r>
            <a:r>
              <a:rPr lang="ar-SA" sz="4400" b="1" dirty="0">
                <a:effectLst/>
                <a:ea typeface="Calibri"/>
                <a:cs typeface="Calibri"/>
              </a:rPr>
              <a:t> </a:t>
            </a:r>
            <a:r>
              <a:rPr lang="ar-SA" sz="4400" b="1" dirty="0">
                <a:effectLst/>
                <a:ea typeface="Calibri"/>
                <a:cs typeface="Arial"/>
              </a:rPr>
              <a:t>الصناعة</a:t>
            </a:r>
            <a:endParaRPr lang="ar-IQ" dirty="0"/>
          </a:p>
        </p:txBody>
      </p:sp>
      <p:sp>
        <p:nvSpPr>
          <p:cNvPr id="3" name="عنصر نائب للمحتوى 2"/>
          <p:cNvSpPr>
            <a:spLocks noGrp="1"/>
          </p:cNvSpPr>
          <p:nvPr>
            <p:ph idx="1"/>
          </p:nvPr>
        </p:nvSpPr>
        <p:spPr/>
        <p:txBody>
          <a:bodyPr>
            <a:normAutofit fontScale="62500" lnSpcReduction="20000"/>
          </a:bodyPr>
          <a:lstStyle/>
          <a:p>
            <a:pPr algn="justLow">
              <a:lnSpc>
                <a:spcPct val="115000"/>
              </a:lnSpc>
              <a:spcAft>
                <a:spcPts val="1000"/>
              </a:spcAft>
            </a:pPr>
            <a:r>
              <a:rPr lang="ar-SA" b="1" dirty="0">
                <a:solidFill>
                  <a:srgbClr val="000000"/>
                </a:solidFill>
                <a:latin typeface="Calibri"/>
                <a:ea typeface="Calibri"/>
                <a:cs typeface="Arial"/>
              </a:rPr>
              <a:t>عدد</a:t>
            </a:r>
            <a:r>
              <a:rPr lang="ar-SA" b="1" dirty="0">
                <a:solidFill>
                  <a:srgbClr val="000000"/>
                </a:solidFill>
                <a:latin typeface="Calibri"/>
                <a:ea typeface="Calibri"/>
              </a:rPr>
              <a:t> </a:t>
            </a:r>
            <a:r>
              <a:rPr lang="ar-SA" b="1" dirty="0">
                <a:solidFill>
                  <a:srgbClr val="000000"/>
                </a:solidFill>
                <a:latin typeface="Calibri"/>
                <a:ea typeface="Calibri"/>
                <a:cs typeface="Arial"/>
              </a:rPr>
              <a:t>المصانع</a:t>
            </a:r>
            <a:r>
              <a:rPr lang="ar-SA" dirty="0">
                <a:solidFill>
                  <a:srgbClr val="000000"/>
                </a:solidFill>
                <a:latin typeface="Calibri"/>
                <a:ea typeface="Calibri"/>
              </a:rPr>
              <a:t>  :-</a:t>
            </a:r>
            <a:r>
              <a:rPr lang="ar-SA" dirty="0">
                <a:solidFill>
                  <a:srgbClr val="000000"/>
                </a:solidFill>
                <a:latin typeface="Calibri"/>
                <a:ea typeface="Calibri"/>
                <a:cs typeface="Times New Roman"/>
              </a:rPr>
              <a:t> ويقصد به عدد المنشآت الصناعية القائمة </a:t>
            </a:r>
            <a:r>
              <a:rPr lang="ar-SA" dirty="0">
                <a:solidFill>
                  <a:srgbClr val="000000"/>
                </a:solidFill>
                <a:latin typeface="Calibri"/>
                <a:ea typeface="Calibri"/>
              </a:rPr>
              <a:t>. </a:t>
            </a:r>
            <a:r>
              <a:rPr lang="ar-SA" dirty="0">
                <a:solidFill>
                  <a:srgbClr val="000000"/>
                </a:solidFill>
                <a:latin typeface="Calibri"/>
                <a:ea typeface="Calibri"/>
                <a:cs typeface="Times New Roman"/>
              </a:rPr>
              <a:t>ويعد هذا أسهل وأبسط المعايير </a:t>
            </a:r>
            <a:r>
              <a:rPr lang="ar-SA" dirty="0">
                <a:solidFill>
                  <a:srgbClr val="000000"/>
                </a:solidFill>
                <a:latin typeface="Calibri"/>
                <a:ea typeface="Calibri"/>
              </a:rPr>
              <a:t>. </a:t>
            </a:r>
            <a:r>
              <a:rPr lang="ar-SA" dirty="0">
                <a:solidFill>
                  <a:srgbClr val="000000"/>
                </a:solidFill>
                <a:latin typeface="Calibri"/>
                <a:ea typeface="Calibri"/>
                <a:cs typeface="Times New Roman"/>
              </a:rPr>
              <a:t>كما أنه متوفر غالباً ويسمح بتداوله إلا انه قد لا يتوفر في بعض الدول على مستوى الوحدات الإدارية الصغيرة واستخدامه في قياس حالة الصناعة قد يعطي نتائج مضللة للاختلاف الكبير في حجوم المنشآت الصناعية فبعضها يضم عاملاً واحداً وأخرى تضم آلاف العمال </a:t>
            </a:r>
            <a:r>
              <a:rPr lang="ar-SA" dirty="0">
                <a:solidFill>
                  <a:srgbClr val="000000"/>
                </a:solidFill>
                <a:latin typeface="Calibri"/>
                <a:ea typeface="Calibri"/>
              </a:rPr>
              <a:t>.</a:t>
            </a:r>
            <a:endParaRPr lang="en-US" sz="2000" dirty="0">
              <a:solidFill>
                <a:srgbClr val="000000"/>
              </a:solidFill>
              <a:latin typeface="Calibri"/>
              <a:ea typeface="Calibri"/>
            </a:endParaRPr>
          </a:p>
          <a:p>
            <a:pPr algn="justLow">
              <a:lnSpc>
                <a:spcPct val="115000"/>
              </a:lnSpc>
              <a:spcAft>
                <a:spcPts val="1000"/>
              </a:spcAft>
            </a:pPr>
            <a:r>
              <a:rPr lang="en-US" dirty="0">
                <a:solidFill>
                  <a:srgbClr val="000000"/>
                </a:solidFill>
                <a:latin typeface="Calibri"/>
                <a:ea typeface="Calibri"/>
              </a:rPr>
              <a:t> </a:t>
            </a:r>
            <a:endParaRPr lang="en-US" sz="2000" dirty="0">
              <a:solidFill>
                <a:srgbClr val="000000"/>
              </a:solidFill>
              <a:latin typeface="Calibri"/>
              <a:ea typeface="Calibri"/>
            </a:endParaRPr>
          </a:p>
          <a:p>
            <a:pPr algn="justLow">
              <a:lnSpc>
                <a:spcPct val="115000"/>
              </a:lnSpc>
              <a:spcAft>
                <a:spcPts val="1000"/>
              </a:spcAft>
            </a:pPr>
            <a:r>
              <a:rPr lang="en-US" dirty="0">
                <a:solidFill>
                  <a:srgbClr val="000000"/>
                </a:solidFill>
                <a:latin typeface="Calibri"/>
                <a:ea typeface="Calibri"/>
              </a:rPr>
              <a:t> 2</a:t>
            </a:r>
            <a:r>
              <a:rPr lang="ar-SA" u="sng" dirty="0">
                <a:solidFill>
                  <a:srgbClr val="000000"/>
                </a:solidFill>
                <a:latin typeface="Calibri"/>
                <a:ea typeface="Calibri"/>
              </a:rPr>
              <a:t>-</a:t>
            </a:r>
            <a:r>
              <a:rPr lang="ar-SA" b="1" dirty="0">
                <a:solidFill>
                  <a:srgbClr val="000000"/>
                </a:solidFill>
                <a:latin typeface="Calibri"/>
                <a:ea typeface="Calibri"/>
                <a:cs typeface="Arial"/>
              </a:rPr>
              <a:t>عدد</a:t>
            </a:r>
            <a:r>
              <a:rPr lang="ar-SA" b="1" dirty="0">
                <a:solidFill>
                  <a:srgbClr val="000000"/>
                </a:solidFill>
                <a:latin typeface="Calibri"/>
                <a:ea typeface="Calibri"/>
              </a:rPr>
              <a:t> </a:t>
            </a:r>
            <a:r>
              <a:rPr lang="ar-SA" b="1" dirty="0">
                <a:solidFill>
                  <a:srgbClr val="000000"/>
                </a:solidFill>
                <a:latin typeface="Calibri"/>
                <a:ea typeface="Calibri"/>
                <a:cs typeface="Arial"/>
              </a:rPr>
              <a:t>العمال</a:t>
            </a:r>
            <a:r>
              <a:rPr lang="ar-SA" u="sng" dirty="0">
                <a:solidFill>
                  <a:srgbClr val="000000"/>
                </a:solidFill>
                <a:latin typeface="Calibri"/>
                <a:ea typeface="Calibri"/>
              </a:rPr>
              <a:t> :-</a:t>
            </a:r>
            <a:r>
              <a:rPr lang="ar-SA" dirty="0">
                <a:solidFill>
                  <a:srgbClr val="000000"/>
                </a:solidFill>
                <a:latin typeface="Calibri"/>
                <a:ea typeface="Calibri"/>
                <a:cs typeface="Times New Roman"/>
              </a:rPr>
              <a:t> وهو من أكثر المعايير شيوعاً في قياس حجم النشاط الصناعي ويسمح بنشر بياناته في غالبية دول العالم وهو مؤشر جيد يعطي صورة واضحة عن النشاط الصناعي إلا انه لا يعكس إنتاجية العامل التي تتباين من بلد لآخر ومن صناعة لأخرى </a:t>
            </a:r>
            <a:r>
              <a:rPr lang="ar-SA" dirty="0">
                <a:solidFill>
                  <a:srgbClr val="000000"/>
                </a:solidFill>
                <a:latin typeface="Calibri"/>
                <a:ea typeface="Calibri"/>
              </a:rPr>
              <a:t>.</a:t>
            </a:r>
            <a:r>
              <a:rPr lang="ar-SA" dirty="0">
                <a:solidFill>
                  <a:srgbClr val="000000"/>
                </a:solidFill>
                <a:latin typeface="Calibri"/>
                <a:ea typeface="Calibri"/>
                <a:cs typeface="Times New Roman"/>
              </a:rPr>
              <a:t>وهتم به دائما المخططون من رجال الادارة الصناعية والباحثين في مجال الاسواق وتعد البيانات الخاصة بحجم العمالة من البيانات المسموح بنشرها في غالبية دول العالم </a:t>
            </a:r>
            <a:r>
              <a:rPr lang="ar-SA" dirty="0" err="1">
                <a:solidFill>
                  <a:srgbClr val="000000"/>
                </a:solidFill>
                <a:latin typeface="Calibri"/>
                <a:ea typeface="Calibri"/>
                <a:cs typeface="Times New Roman"/>
              </a:rPr>
              <a:t>الاان</a:t>
            </a:r>
            <a:r>
              <a:rPr lang="ar-SA" dirty="0">
                <a:solidFill>
                  <a:srgbClr val="000000"/>
                </a:solidFill>
                <a:latin typeface="Calibri"/>
                <a:ea typeface="Calibri"/>
                <a:cs typeface="Times New Roman"/>
              </a:rPr>
              <a:t> اهم ما يؤخذ  على هذا المؤشر القدرة الانتاجية</a:t>
            </a:r>
            <a:r>
              <a:rPr lang="ar-SA" dirty="0">
                <a:solidFill>
                  <a:srgbClr val="000000"/>
                </a:solidFill>
                <a:latin typeface="Calibri"/>
                <a:ea typeface="Calibri"/>
              </a:rPr>
              <a:t> </a:t>
            </a:r>
            <a:endParaRPr lang="en-US" sz="2000" dirty="0">
              <a:solidFill>
                <a:srgbClr val="000000"/>
              </a:solidFill>
              <a:latin typeface="Calibri"/>
              <a:ea typeface="Calibri"/>
            </a:endParaRPr>
          </a:p>
          <a:p>
            <a:pPr algn="justLow">
              <a:lnSpc>
                <a:spcPct val="115000"/>
              </a:lnSpc>
              <a:spcAft>
                <a:spcPts val="1000"/>
              </a:spcAft>
            </a:pPr>
            <a:r>
              <a:rPr lang="en-US" dirty="0">
                <a:solidFill>
                  <a:srgbClr val="000000"/>
                </a:solidFill>
                <a:latin typeface="Calibri"/>
                <a:ea typeface="Calibri"/>
              </a:rPr>
              <a:t> </a:t>
            </a:r>
            <a:endParaRPr lang="en-US" sz="2000" dirty="0">
              <a:solidFill>
                <a:srgbClr val="000000"/>
              </a:solidFill>
              <a:latin typeface="Calibri"/>
              <a:ea typeface="Calibri"/>
            </a:endParaRPr>
          </a:p>
          <a:p>
            <a:pPr algn="just"/>
            <a:endParaRPr lang="ar-IQ" dirty="0"/>
          </a:p>
        </p:txBody>
      </p:sp>
    </p:spTree>
    <p:extLst>
      <p:ext uri="{BB962C8B-B14F-4D97-AF65-F5344CB8AC3E}">
        <p14:creationId xmlns:p14="http://schemas.microsoft.com/office/powerpoint/2010/main" val="4117703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81</TotalTime>
  <Words>1291</Words>
  <Application>Microsoft Office PowerPoint</Application>
  <PresentationFormat>عرض على الشاشة (3:4)‏</PresentationFormat>
  <Paragraphs>52</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انقلاب</vt:lpstr>
      <vt:lpstr>جغرافية الصناعة </vt:lpstr>
      <vt:lpstr>مفهوم الصناعة والمناهج </vt:lpstr>
      <vt:lpstr>أهمية جغرافية الصناعة :</vt:lpstr>
      <vt:lpstr>عرض تقديمي في PowerPoint</vt:lpstr>
      <vt:lpstr>عرض تقديمي في PowerPoint</vt:lpstr>
      <vt:lpstr>عرض تقديمي في PowerPoint</vt:lpstr>
      <vt:lpstr>عرض تقديمي في PowerPoint</vt:lpstr>
      <vt:lpstr>مصادر البيانات في جغرافية الصناعة </vt:lpstr>
      <vt:lpstr>معايير المستخدمة بجغرافية الصناعة</vt:lpstr>
      <vt:lpstr>عرض تقديمي في PowerPoint</vt:lpstr>
      <vt:lpstr>التوطن والتوطين الصناعي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كفاءة خدمة المدراس الأهلية في مدين قضاء بعقوبة </dc:title>
  <dc:creator>saif</dc:creator>
  <cp:lastModifiedBy>SMART</cp:lastModifiedBy>
  <cp:revision>11</cp:revision>
  <dcterms:created xsi:type="dcterms:W3CDTF">2020-02-24T19:11:51Z</dcterms:created>
  <dcterms:modified xsi:type="dcterms:W3CDTF">2023-05-05T13:12:59Z</dcterms:modified>
</cp:coreProperties>
</file>