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56" r:id="rId2"/>
    <p:sldId id="257" r:id="rId3"/>
    <p:sldId id="258" r:id="rId4"/>
    <p:sldId id="259" r:id="rId5"/>
    <p:sldId id="260" r:id="rId6"/>
    <p:sldId id="268" r:id="rId7"/>
    <p:sldId id="269" r:id="rId8"/>
    <p:sldId id="271" r:id="rId9"/>
    <p:sldId id="270" r:id="rId10"/>
    <p:sldId id="267" r:id="rId11"/>
    <p:sldId id="266" r:id="rId12"/>
    <p:sldId id="265" r:id="rId13"/>
    <p:sldId id="263" r:id="rId14"/>
    <p:sldId id="264" r:id="rId15"/>
    <p:sldId id="262"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51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80A739E-FDCB-4ED0-A1D9-763EEB4C429B}" type="datetimeFigureOut">
              <a:rPr lang="en-US" smtClean="0"/>
              <a:t>2/2/2021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9F4AA30-4C88-415A-8340-9039B61A80A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3844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0A739E-FDCB-4ED0-A1D9-763EEB4C429B}"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4AA30-4C88-415A-8340-9039B61A80AD}" type="slidenum">
              <a:rPr lang="en-US" smtClean="0"/>
              <a:t>‹#›</a:t>
            </a:fld>
            <a:endParaRPr lang="en-US"/>
          </a:p>
        </p:txBody>
      </p:sp>
    </p:spTree>
    <p:extLst>
      <p:ext uri="{BB962C8B-B14F-4D97-AF65-F5344CB8AC3E}">
        <p14:creationId xmlns:p14="http://schemas.microsoft.com/office/powerpoint/2010/main" val="138043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0A739E-FDCB-4ED0-A1D9-763EEB4C429B}"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4AA30-4C88-415A-8340-9039B61A80A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0186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0A739E-FDCB-4ED0-A1D9-763EEB4C429B}"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4AA30-4C88-415A-8340-9039B61A80A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5280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0A739E-FDCB-4ED0-A1D9-763EEB4C429B}"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4AA30-4C88-415A-8340-9039B61A80AD}" type="slidenum">
              <a:rPr lang="en-US" smtClean="0"/>
              <a:t>‹#›</a:t>
            </a:fld>
            <a:endParaRPr lang="en-US"/>
          </a:p>
        </p:txBody>
      </p:sp>
    </p:spTree>
    <p:extLst>
      <p:ext uri="{BB962C8B-B14F-4D97-AF65-F5344CB8AC3E}">
        <p14:creationId xmlns:p14="http://schemas.microsoft.com/office/powerpoint/2010/main" val="2356503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0A739E-FDCB-4ED0-A1D9-763EEB4C429B}"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4AA30-4C88-415A-8340-9039B61A80A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4679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0A739E-FDCB-4ED0-A1D9-763EEB4C429B}"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4AA30-4C88-415A-8340-9039B61A80A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707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0A739E-FDCB-4ED0-A1D9-763EEB4C429B}"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4AA30-4C88-415A-8340-9039B61A80A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8045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0A739E-FDCB-4ED0-A1D9-763EEB4C429B}"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4AA30-4C88-415A-8340-9039B61A80A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34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0A739E-FDCB-4ED0-A1D9-763EEB4C429B}"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4AA30-4C88-415A-8340-9039B61A80AD}" type="slidenum">
              <a:rPr lang="en-US" smtClean="0"/>
              <a:t>‹#›</a:t>
            </a:fld>
            <a:endParaRPr lang="en-US"/>
          </a:p>
        </p:txBody>
      </p:sp>
    </p:spTree>
    <p:extLst>
      <p:ext uri="{BB962C8B-B14F-4D97-AF65-F5344CB8AC3E}">
        <p14:creationId xmlns:p14="http://schemas.microsoft.com/office/powerpoint/2010/main" val="249570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0A739E-FDCB-4ED0-A1D9-763EEB4C429B}"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4AA30-4C88-415A-8340-9039B61A80A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898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0A739E-FDCB-4ED0-A1D9-763EEB4C429B}"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4AA30-4C88-415A-8340-9039B61A80AD}" type="slidenum">
              <a:rPr lang="en-US" smtClean="0"/>
              <a:t>‹#›</a:t>
            </a:fld>
            <a:endParaRPr lang="en-US"/>
          </a:p>
        </p:txBody>
      </p:sp>
    </p:spTree>
    <p:extLst>
      <p:ext uri="{BB962C8B-B14F-4D97-AF65-F5344CB8AC3E}">
        <p14:creationId xmlns:p14="http://schemas.microsoft.com/office/powerpoint/2010/main" val="417632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0A739E-FDCB-4ED0-A1D9-763EEB4C429B}" type="datetimeFigureOut">
              <a:rPr lang="en-US" smtClean="0"/>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F4AA30-4C88-415A-8340-9039B61A80A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344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0A739E-FDCB-4ED0-A1D9-763EEB4C429B}" type="datetimeFigureOut">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F4AA30-4C88-415A-8340-9039B61A80A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294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A739E-FDCB-4ED0-A1D9-763EEB4C429B}" type="datetimeFigureOut">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F4AA30-4C88-415A-8340-9039B61A80AD}" type="slidenum">
              <a:rPr lang="en-US" smtClean="0"/>
              <a:t>‹#›</a:t>
            </a:fld>
            <a:endParaRPr lang="en-US"/>
          </a:p>
        </p:txBody>
      </p:sp>
    </p:spTree>
    <p:extLst>
      <p:ext uri="{BB962C8B-B14F-4D97-AF65-F5344CB8AC3E}">
        <p14:creationId xmlns:p14="http://schemas.microsoft.com/office/powerpoint/2010/main" val="235462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0A739E-FDCB-4ED0-A1D9-763EEB4C429B}"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4AA30-4C88-415A-8340-9039B61A80A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362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0A739E-FDCB-4ED0-A1D9-763EEB4C429B}"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F4AA30-4C88-415A-8340-9039B61A80AD}" type="slidenum">
              <a:rPr lang="en-US" smtClean="0"/>
              <a:t>‹#›</a:t>
            </a:fld>
            <a:endParaRPr lang="en-US"/>
          </a:p>
        </p:txBody>
      </p:sp>
    </p:spTree>
    <p:extLst>
      <p:ext uri="{BB962C8B-B14F-4D97-AF65-F5344CB8AC3E}">
        <p14:creationId xmlns:p14="http://schemas.microsoft.com/office/powerpoint/2010/main" val="25177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0A739E-FDCB-4ED0-A1D9-763EEB4C429B}" type="datetimeFigureOut">
              <a:rPr lang="en-US" smtClean="0"/>
              <a:t>2/2/2021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F4AA30-4C88-415A-8340-9039B61A80AD}" type="slidenum">
              <a:rPr lang="en-US" smtClean="0"/>
              <a:t>‹#›</a:t>
            </a:fld>
            <a:endParaRPr lang="en-US"/>
          </a:p>
        </p:txBody>
      </p:sp>
    </p:spTree>
    <p:extLst>
      <p:ext uri="{BB962C8B-B14F-4D97-AF65-F5344CB8AC3E}">
        <p14:creationId xmlns:p14="http://schemas.microsoft.com/office/powerpoint/2010/main" val="341563603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225800"/>
            <a:ext cx="8801100" cy="2374900"/>
          </a:xfrm>
        </p:spPr>
        <p:txBody>
          <a:bodyPr>
            <a:normAutofit fontScale="47500" lnSpcReduction="20000"/>
          </a:bodyPr>
          <a:lstStyle/>
          <a:p>
            <a:pPr rtl="1">
              <a:lnSpc>
                <a:spcPct val="120000"/>
              </a:lnSpc>
              <a:spcBef>
                <a:spcPts val="0"/>
              </a:spcBef>
            </a:pPr>
            <a:r>
              <a:rPr lang="ar-IQ" sz="8000" b="1" dirty="0" smtClean="0">
                <a:effectLst/>
                <a:ea typeface="Calibri" panose="020F0502020204030204" pitchFamily="34" charset="0"/>
                <a:cs typeface="Times New Roman" panose="02020603050405020304" pitchFamily="18" charset="0"/>
              </a:rPr>
              <a:t>الثوابت والمتغيرات</a:t>
            </a:r>
          </a:p>
          <a:p>
            <a:pPr rtl="1">
              <a:lnSpc>
                <a:spcPct val="120000"/>
              </a:lnSpc>
              <a:spcBef>
                <a:spcPts val="0"/>
              </a:spcBef>
            </a:pPr>
            <a:r>
              <a:rPr lang="ar-IQ" sz="6000" b="1" dirty="0" smtClean="0">
                <a:cs typeface="+mj-cs"/>
              </a:rPr>
              <a:t>منهج </a:t>
            </a:r>
            <a:r>
              <a:rPr lang="ar-IQ" sz="6000" b="1" dirty="0">
                <a:cs typeface="+mj-cs"/>
              </a:rPr>
              <a:t>البحث العلمي</a:t>
            </a:r>
            <a:endParaRPr lang="en-US" sz="6000" b="1" dirty="0">
              <a:cs typeface="+mj-cs"/>
            </a:endParaRPr>
          </a:p>
          <a:p>
            <a:pPr rtl="1">
              <a:lnSpc>
                <a:spcPct val="120000"/>
              </a:lnSpc>
              <a:spcBef>
                <a:spcPts val="0"/>
              </a:spcBef>
            </a:pPr>
            <a:r>
              <a:rPr lang="ar-IQ" sz="5100" b="1" dirty="0" smtClean="0">
                <a:cs typeface="+mj-cs"/>
              </a:rPr>
              <a:t>استاذ المادة</a:t>
            </a:r>
            <a:r>
              <a:rPr lang="ar-IQ" sz="5100" b="1" dirty="0">
                <a:cs typeface="+mj-cs"/>
              </a:rPr>
              <a:t> </a:t>
            </a:r>
            <a:r>
              <a:rPr lang="ar-IQ" b="1" dirty="0"/>
              <a:t> </a:t>
            </a:r>
            <a:endParaRPr lang="en-US" dirty="0"/>
          </a:p>
          <a:p>
            <a:pPr rtl="1">
              <a:lnSpc>
                <a:spcPct val="120000"/>
              </a:lnSpc>
              <a:spcBef>
                <a:spcPts val="0"/>
              </a:spcBef>
            </a:pPr>
            <a:r>
              <a:rPr lang="ar-IQ" sz="5500" b="1" dirty="0" err="1" smtClean="0">
                <a:cs typeface="+mj-cs"/>
              </a:rPr>
              <a:t>أ.د</a:t>
            </a:r>
            <a:r>
              <a:rPr lang="ar-IQ" sz="5500" b="1" dirty="0" smtClean="0">
                <a:cs typeface="+mj-cs"/>
              </a:rPr>
              <a:t> </a:t>
            </a:r>
            <a:r>
              <a:rPr lang="ar-IQ" sz="5500" b="1" dirty="0">
                <a:cs typeface="+mj-cs"/>
              </a:rPr>
              <a:t>امال صبيح سلمان</a:t>
            </a:r>
            <a:endParaRPr lang="en-US" sz="5500" b="1" dirty="0">
              <a:cs typeface="+mj-cs"/>
            </a:endParaRPr>
          </a:p>
        </p:txBody>
      </p:sp>
      <p:pic>
        <p:nvPicPr>
          <p:cNvPr id="2050" name="صورة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88" y="49237"/>
            <a:ext cx="2057400" cy="2476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8188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81888"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8918921" y="95029"/>
            <a:ext cx="314413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Traditional Arabic" panose="02020603050405020304" pitchFamily="18" charset="-78"/>
                <a:ea typeface="Calibri" panose="020F0502020204030204" pitchFamily="34" charset="0"/>
                <a:cs typeface="+mj-cs"/>
              </a:rPr>
              <a:t>وزارة التعليم العالي و البحث العلمي</a:t>
            </a:r>
            <a:endParaRPr kumimoji="0" lang="en-US" sz="2000" b="1" i="0" u="none" strike="noStrike" cap="none" normalizeH="0" baseline="0" dirty="0" smtClean="0">
              <a:ln>
                <a:noFill/>
              </a:ln>
              <a:solidFill>
                <a:schemeClr val="tx1"/>
              </a:solidFill>
              <a:effectLst/>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Traditional Arabic" panose="02020603050405020304" pitchFamily="18" charset="-78"/>
                <a:ea typeface="Calibri" panose="020F0502020204030204" pitchFamily="34" charset="0"/>
                <a:cs typeface="+mj-cs"/>
              </a:rPr>
              <a:t>             جامعة ديالى </a:t>
            </a:r>
            <a:endParaRPr kumimoji="0" lang="en-US" sz="2000" b="1" i="0" u="none" strike="noStrike" cap="none" normalizeH="0" baseline="0" dirty="0" smtClean="0">
              <a:ln>
                <a:noFill/>
              </a:ln>
              <a:solidFill>
                <a:schemeClr val="tx1"/>
              </a:solidFill>
              <a:effectLst/>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Traditional Arabic" panose="02020603050405020304" pitchFamily="18" charset="-78"/>
                <a:ea typeface="Calibri" panose="020F0502020204030204" pitchFamily="34" charset="0"/>
                <a:cs typeface="+mj-cs"/>
              </a:rPr>
              <a:t>       كلية التربية الاساسية</a:t>
            </a:r>
            <a:endParaRPr kumimoji="0" lang="en-US" sz="2000" b="1" i="0" u="none" strike="noStrike" cap="none" normalizeH="0" baseline="0" dirty="0" smtClean="0">
              <a:ln>
                <a:noFill/>
              </a:ln>
              <a:solidFill>
                <a:schemeClr val="tx1"/>
              </a:solidFill>
              <a:effectLst/>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Traditional Arabic" panose="02020603050405020304" pitchFamily="18" charset="-78"/>
                <a:ea typeface="Calibri" panose="020F0502020204030204" pitchFamily="34" charset="0"/>
                <a:cs typeface="+mj-cs"/>
              </a:rPr>
              <a:t>قسم التربية البدنية وعلوم الرياضة</a:t>
            </a:r>
            <a:endParaRPr kumimoji="0" lang="en-US" sz="2000" b="1" i="0" u="none" strike="noStrike" cap="none" normalizeH="0" baseline="0" dirty="0" smtClean="0">
              <a:ln>
                <a:noFill/>
              </a:ln>
              <a:solidFill>
                <a:schemeClr val="tx1"/>
              </a:solidFill>
              <a:effectLst/>
              <a:latin typeface="Traditional Arabic" panose="02020603050405020304" pitchFamily="18" charset="-78"/>
              <a:ea typeface="Calibri" panose="020F0502020204030204" pitchFamily="34" charset="0"/>
              <a:cs typeface="+mj-c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raditional Arabic" panose="02020603050405020304" pitchFamily="18" charset="-78"/>
                <a:ea typeface="Calibri" panose="020F0502020204030204" pitchFamily="34" charset="0"/>
                <a:cs typeface="+mj-cs"/>
              </a:rPr>
              <a:t>    </a:t>
            </a:r>
            <a:r>
              <a:rPr kumimoji="0" lang="ar-IQ" sz="2000" b="1" i="0" u="none" strike="noStrike" cap="none" normalizeH="0" baseline="0" dirty="0" smtClean="0">
                <a:ln>
                  <a:noFill/>
                </a:ln>
                <a:solidFill>
                  <a:schemeClr val="tx1"/>
                </a:solidFill>
                <a:effectLst/>
                <a:latin typeface="Traditional Arabic" panose="02020603050405020304" pitchFamily="18" charset="-78"/>
                <a:ea typeface="Calibri" panose="020F0502020204030204" pitchFamily="34" charset="0"/>
                <a:cs typeface="+mj-cs"/>
              </a:rPr>
              <a:t>الدراسات العليا/ماجستير</a:t>
            </a:r>
            <a:r>
              <a:rPr kumimoji="0" lang="en-US" sz="2000" b="1" i="0" u="none" strike="noStrike" cap="none" normalizeH="0" baseline="0" dirty="0" smtClean="0">
                <a:ln>
                  <a:noFill/>
                </a:ln>
                <a:solidFill>
                  <a:schemeClr val="tx1"/>
                </a:solidFill>
                <a:effectLst/>
                <a:cs typeface="+mj-cs"/>
              </a:rPr>
              <a:t> </a:t>
            </a:r>
            <a:endParaRPr kumimoji="0" lang="en-US" sz="2000" b="1" i="0" u="none" strike="noStrike" cap="none" normalizeH="0" baseline="0" dirty="0" smtClean="0">
              <a:ln>
                <a:noFill/>
              </a:ln>
              <a:solidFill>
                <a:schemeClr val="tx1"/>
              </a:solidFill>
              <a:effectLst/>
              <a:latin typeface="Arial" panose="020B0604020202020204" pitchFamily="34" charset="0"/>
              <a:cs typeface="+mj-cs"/>
            </a:endParaRPr>
          </a:p>
        </p:txBody>
      </p:sp>
    </p:spTree>
    <p:extLst>
      <p:ext uri="{BB962C8B-B14F-4D97-AF65-F5344CB8AC3E}">
        <p14:creationId xmlns:p14="http://schemas.microsoft.com/office/powerpoint/2010/main" val="1056534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2262"/>
            <a:ext cx="10515600" cy="5972247"/>
          </a:xfrm>
        </p:spPr>
        <p:txBody>
          <a:bodyPr>
            <a:normAutofit fontScale="92500" lnSpcReduction="20000"/>
          </a:bodyPr>
          <a:lstStyle/>
          <a:p>
            <a:pPr marR="0" indent="0" algn="just" rtl="1">
              <a:lnSpc>
                <a:spcPct val="115000"/>
              </a:lnSpc>
              <a:spcBef>
                <a:spcPts val="0"/>
              </a:spcBef>
              <a:spcAft>
                <a:spcPts val="0"/>
              </a:spcAft>
              <a:buNone/>
            </a:pPr>
            <a:r>
              <a:rPr lang="ar-SA" b="1" u="sng" dirty="0" smtClean="0">
                <a:solidFill>
                  <a:srgbClr val="000000"/>
                </a:solidFill>
                <a:effectLst/>
                <a:latin typeface="Al-QuranAlKareem"/>
                <a:ea typeface="Times New Roman" panose="02020603050405020304" pitchFamily="18" charset="0"/>
                <a:cs typeface="Times New Roman" panose="02020603050405020304" pitchFamily="18" charset="0"/>
              </a:rPr>
              <a:t>مثال على المتغير المضبوط:</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إذا كان الغرض من دراسة معينة هو الكشف عن أثر طريقة التدريس على التحصيل فقد يرى الباحث أن عدم تجانس مجموعات الطلبة من حيث نسبة الذكاء يمكن أن يؤثر على نتائج التجربة ولذلك قد يتبع أكثر من طريقة لضبط اثر عامل الذكاء , مثل إعادة توزيع الطلبة وذلك بتقسيمهم عشوائيا في مجموعات, أو اختيار مجموعات متكافئة من حيث نسبة الذكاء كأن يكونوا جميعا من ذوي نسبة ذكاء محددة (100-110 مثلا).</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rtl="1">
              <a:lnSpc>
                <a:spcPct val="115000"/>
              </a:lnSpc>
              <a:spcBef>
                <a:spcPts val="0"/>
              </a:spcBef>
              <a:spcAft>
                <a:spcPts val="0"/>
              </a:spcAft>
              <a:buNone/>
            </a:pPr>
            <a:r>
              <a:rPr lang="ar-IQ" b="1" dirty="0" smtClean="0">
                <a:solidFill>
                  <a:srgbClr val="000000"/>
                </a:solidFill>
                <a:effectLst/>
                <a:latin typeface="Al-QuranAlKareem"/>
                <a:ea typeface="Times New Roman" panose="02020603050405020304" pitchFamily="18" charset="0"/>
                <a:cs typeface="Times New Roman" panose="02020603050405020304" pitchFamily="18" charset="0"/>
              </a:rPr>
              <a:t>3.  </a:t>
            </a: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المتغير الدخيل </a:t>
            </a:r>
            <a:r>
              <a:rPr lang="en-US" b="1" dirty="0" smtClean="0">
                <a:solidFill>
                  <a:srgbClr val="000000"/>
                </a:solidFill>
                <a:effectLst/>
                <a:latin typeface="Al-QuranAlKareem"/>
                <a:ea typeface="Times New Roman" panose="02020603050405020304" pitchFamily="18" charset="0"/>
                <a:cs typeface="Times New Roman" panose="02020603050405020304" pitchFamily="18" charset="0"/>
              </a:rPr>
              <a:t>Intervening</a:t>
            </a: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هو نوع من انواع المتغير المستقل الذي لا يدخل في تصميم الدراسة ولا يلتفت إليه غالبا أثناء الدراسة او البحث, ولا يخضع لسيطرة الباحث, ولكنه يؤثر في نتائج الدراسة عن طريق الأثر غير المرغوب فيه الذي يحدثه في المتغير التابع. ولا يستطيع الباحث ملاحظة المتغير الدخيل او قياسه, لكنه يفترض وجود عدد من المتغيرات الدخيلة ويأخذها بعين الاعتبار عند مناقشة نتائج البحث و تفسيرها.</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ويستفيد الباحثون بشكل عام من الدراسات السابقة التي تتم فيها الإشارة الى المتغيرات الدخيلة, وذلك بأن يقوم الباحث بأخذها بالاعتبار منذ بداية البحث الذي يجريه, فيقوم مثلا بضبطها وتثبيت أثرها ومنع تدخلها في نتائج البحث , او ان يقوم بتحديدها وقياسها واستخدامها في البحث الذي يقوم به, او حتى ان يقوم بإعداد بحث خاص لدراسة تلك المتغيرات وتأثيرها بصفة خاصة.</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1000"/>
              </a:spcAft>
              <a:buNone/>
            </a:pPr>
            <a:r>
              <a:rPr lang="ar-SA" b="1" u="sng" dirty="0" smtClean="0">
                <a:solidFill>
                  <a:srgbClr val="000000"/>
                </a:solidFill>
                <a:effectLst/>
                <a:latin typeface="Al-QuranAlKareem"/>
                <a:ea typeface="Times New Roman" panose="02020603050405020304" pitchFamily="18" charset="0"/>
                <a:cs typeface="Times New Roman" panose="02020603050405020304" pitchFamily="18" charset="0"/>
              </a:rPr>
              <a:t>مثال على المتغير الدخيل</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إذا كان غرض الباحث هو الكشف عن العلاقة بين التحصيل وساعات الدراسة, فقد يتساءل الباحث عن وجود بعض متغيرات البحث التي تؤثر في هذه العلاقة, مثل مستوى القلق, الطموح, قوة الذاكرة وغيرها من متغيرات البحث, مما يعد متغيرات دخيلة. إلا أنه يمكن ايضا ان ينظر إليها على أنها متغيرات من أنواع أخرى (معدلة او مضبوطة).</a:t>
            </a:r>
            <a:endParaRPr lang="en-US" dirty="0"/>
          </a:p>
        </p:txBody>
      </p:sp>
      <p:cxnSp>
        <p:nvCxnSpPr>
          <p:cNvPr id="4" name="Straight Connector 3"/>
          <p:cNvCxnSpPr/>
          <p:nvPr/>
        </p:nvCxnSpPr>
        <p:spPr>
          <a:xfrm>
            <a:off x="838200" y="5991367"/>
            <a:ext cx="10298373" cy="136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مربع نص 1"/>
          <p:cNvSpPr txBox="1"/>
          <p:nvPr/>
        </p:nvSpPr>
        <p:spPr>
          <a:xfrm>
            <a:off x="580571" y="6458859"/>
            <a:ext cx="10871200" cy="646331"/>
          </a:xfrm>
          <a:prstGeom prst="rect">
            <a:avLst/>
          </a:prstGeom>
          <a:noFill/>
        </p:spPr>
        <p:txBody>
          <a:bodyPr wrap="square" rtlCol="1">
            <a:spAutoFit/>
          </a:bodyPr>
          <a:lstStyle/>
          <a:p>
            <a:pPr lvl="0" algn="r" rtl="1"/>
            <a:r>
              <a:rPr lang="ar-SA" dirty="0">
                <a:solidFill>
                  <a:srgbClr val="000000"/>
                </a:solidFill>
                <a:latin typeface="Al-QuranAlKareem"/>
                <a:ea typeface="Times New Roman" panose="02020603050405020304" pitchFamily="18" charset="0"/>
                <a:cs typeface="Times New Roman" panose="02020603050405020304" pitchFamily="18" charset="0"/>
              </a:rPr>
              <a:t>ا .د. أحمد فرحان علي التميمي؛ </a:t>
            </a:r>
            <a:r>
              <a:rPr lang="ar-SA" u="sng" dirty="0">
                <a:solidFill>
                  <a:srgbClr val="000000"/>
                </a:solidFill>
                <a:latin typeface="Al-QuranAlKareem"/>
                <a:ea typeface="Times New Roman" panose="02020603050405020304" pitchFamily="18" charset="0"/>
                <a:cs typeface="Times New Roman" panose="02020603050405020304" pitchFamily="18" charset="0"/>
              </a:rPr>
              <a:t>اساسيات البحث العلمي والاحصاء في التربية البدنية</a:t>
            </a:r>
            <a:r>
              <a:rPr lang="ar-SA" dirty="0">
                <a:solidFill>
                  <a:srgbClr val="000000"/>
                </a:solidFill>
                <a:latin typeface="Al-QuranAlKareem"/>
                <a:ea typeface="Times New Roman" panose="02020603050405020304" pitchFamily="18" charset="0"/>
                <a:cs typeface="Times New Roman" panose="02020603050405020304" pitchFamily="18" charset="0"/>
              </a:rPr>
              <a:t>,ط1,مجلد1,النجف الاشرف, دار الضياء للطباعة,2015.</a:t>
            </a:r>
          </a:p>
          <a:p>
            <a:pPr algn="r" rtl="1"/>
            <a:endParaRPr lang="ar-IQ" dirty="0"/>
          </a:p>
        </p:txBody>
      </p:sp>
    </p:spTree>
    <p:extLst>
      <p:ext uri="{BB962C8B-B14F-4D97-AF65-F5344CB8AC3E}">
        <p14:creationId xmlns:p14="http://schemas.microsoft.com/office/powerpoint/2010/main" val="2934575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1445"/>
            <a:ext cx="10515600" cy="5808473"/>
          </a:xfrm>
        </p:spPr>
        <p:txBody>
          <a:bodyPr>
            <a:normAutofit fontScale="70000" lnSpcReduction="20000"/>
          </a:bodyPr>
          <a:lstStyle/>
          <a:p>
            <a:pPr marR="0" indent="0" algn="just" rtl="1">
              <a:lnSpc>
                <a:spcPct val="115000"/>
              </a:lnSpc>
              <a:spcBef>
                <a:spcPts val="0"/>
              </a:spcBef>
              <a:spcAft>
                <a:spcPts val="0"/>
              </a:spcAft>
              <a:buNone/>
            </a:pPr>
            <a:r>
              <a:rPr lang="ar-IQ" dirty="0" smtClean="0"/>
              <a:t> </a:t>
            </a:r>
            <a:r>
              <a:rPr lang="ar-SA" b="1" u="sng" dirty="0" smtClean="0">
                <a:solidFill>
                  <a:srgbClr val="000000"/>
                </a:solidFill>
                <a:effectLst/>
                <a:latin typeface="Al-QuranAlKareem"/>
                <a:ea typeface="Times New Roman" panose="02020603050405020304" pitchFamily="18" charset="0"/>
                <a:cs typeface="Times New Roman" panose="02020603050405020304" pitchFamily="18" charset="0"/>
              </a:rPr>
              <a:t>ضبط المتغيرات الدخيلة </a:t>
            </a:r>
            <a:endParaRPr lang="ar-IQ" sz="1800" dirty="0">
              <a:latin typeface="Calibri" panose="020F0502020204030204" pitchFamily="34" charset="0"/>
              <a:ea typeface="Times New Roman" panose="02020603050405020304" pitchFamily="18" charset="0"/>
              <a:cs typeface="Arial" panose="020B0604020202020204" pitchFamily="34" charset="0"/>
            </a:endParaRPr>
          </a:p>
          <a:p>
            <a:pPr marR="0" indent="0" algn="just" rtl="1">
              <a:lnSpc>
                <a:spcPct val="115000"/>
              </a:lnSpc>
              <a:spcBef>
                <a:spcPts val="0"/>
              </a:spcBef>
              <a:spcAft>
                <a:spcPts val="0"/>
              </a:spcAft>
              <a:buNone/>
            </a:pPr>
            <a:r>
              <a:rPr lang="ar-IQ" sz="18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يعتبر ضبط المتغيرات الدخيلة واحدا من الإجراءات الهامة في البحث التجريبي لتوفير درجة مقبولة من الصدق في نتائج البحث. كذلك يمكن ضبط المتغيرات الباحث من عزو معظم التباين في المتغير التابع الى المتغير المستقل في الدراسة وليس إلى متغيرات أخرى، وبالتالي تمكينه من تقليل تباين الخطأ في البحث او الدراسة.</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IQ" dirty="0" smtClean="0">
                <a:solidFill>
                  <a:srgbClr val="000000"/>
                </a:solidFill>
                <a:effectLst/>
                <a:latin typeface="Al-QuranAlKareem"/>
                <a:ea typeface="Times New Roman" panose="02020603050405020304" pitchFamily="18" charset="0"/>
                <a:cs typeface="Times New Roman" panose="02020603050405020304" pitchFamily="18" charset="0"/>
              </a:rPr>
              <a:t> </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وتتعدد طرق ضبط المتغيرات الدخيلة ولكنها تتفاوت في درجة توفيرها لهذا الضبط. فيما يلي شرحا مختصرا لبعض الطرق المتبعة في ضبط المتغيرات الدخيلة:</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Font typeface="+mj-lt"/>
              <a:buAutoNum type="arabicPeriod"/>
            </a:pP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ضبط المتغيرات بطريقة عشوائية </a:t>
            </a:r>
            <a:r>
              <a:rPr lang="en-US" b="1" dirty="0" smtClean="0">
                <a:solidFill>
                  <a:srgbClr val="000000"/>
                </a:solidFill>
                <a:effectLst/>
                <a:latin typeface="Al-QuranAlKareem"/>
                <a:ea typeface="Times New Roman" panose="02020603050405020304" pitchFamily="18" charset="0"/>
                <a:cs typeface="Times New Roman" panose="02020603050405020304" pitchFamily="18" charset="0"/>
              </a:rPr>
              <a:t>Randomness</a:t>
            </a:r>
            <a:r>
              <a:rPr lang="ar-IQ" b="1" dirty="0" smtClean="0">
                <a:solidFill>
                  <a:srgbClr val="000000"/>
                </a:solidFill>
                <a:effectLst/>
                <a:latin typeface="Al-QuranAlKareem"/>
                <a:ea typeface="Times New Roman" panose="02020603050405020304" pitchFamily="18" charset="0"/>
                <a:cs typeface="Times New Roman" panose="02020603050405020304" pitchFamily="18" charset="0"/>
              </a:rPr>
              <a:t>:</a:t>
            </a:r>
          </a:p>
          <a:p>
            <a:pPr marL="0" marR="0" lvl="0" indent="0" algn="just" rtl="1">
              <a:lnSpc>
                <a:spcPct val="115000"/>
              </a:lnSpc>
              <a:spcBef>
                <a:spcPts val="0"/>
              </a:spcBef>
              <a:spcAft>
                <a:spcPts val="0"/>
              </a:spcAft>
              <a:buNone/>
            </a:pP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IQ" dirty="0" smtClean="0">
                <a:solidFill>
                  <a:srgbClr val="000000"/>
                </a:solidFill>
                <a:effectLst/>
                <a:latin typeface="Al-QuranAlKareem"/>
                <a:ea typeface="Times New Roman" panose="02020603050405020304" pitchFamily="18" charset="0"/>
                <a:cs typeface="Times New Roman" panose="02020603050405020304" pitchFamily="18" charset="0"/>
              </a:rPr>
              <a:t>  </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العشوائية هي أفضل طريقة لضبط أكبر عدد من المتغيرات. ويقصد بالعشوائية هنا عشوائية اختيار العينات المستهدفة في البحث أو الدراسة من المجتمع، وعشوائية التعيين لعناصر العينة في مجموعة المتغيرات سواء مجموعة المتغيرات الضابطة او التجريبية.</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514350" marR="0" lvl="0" indent="-514350" algn="just" rtl="1">
              <a:lnSpc>
                <a:spcPct val="115000"/>
              </a:lnSpc>
              <a:spcBef>
                <a:spcPts val="0"/>
              </a:spcBef>
              <a:spcAft>
                <a:spcPts val="0"/>
              </a:spcAft>
              <a:buAutoNum type="arabicPeriod" startAt="2"/>
            </a:pP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ضبط المتغيرات بطريقة المزاوجة </a:t>
            </a:r>
            <a:r>
              <a:rPr lang="en-US" b="1" dirty="0" smtClean="0">
                <a:solidFill>
                  <a:srgbClr val="000000"/>
                </a:solidFill>
                <a:effectLst/>
                <a:latin typeface="Al-QuranAlKareem"/>
                <a:ea typeface="Times New Roman" panose="02020603050405020304" pitchFamily="18" charset="0"/>
                <a:cs typeface="Times New Roman" panose="02020603050405020304" pitchFamily="18" charset="0"/>
              </a:rPr>
              <a:t>Matching</a:t>
            </a:r>
            <a:r>
              <a:rPr lang="ar-IQ" b="1" dirty="0" smtClean="0">
                <a:solidFill>
                  <a:srgbClr val="000000"/>
                </a:solidFill>
                <a:effectLst/>
                <a:latin typeface="Al-QuranAlKareem"/>
                <a:ea typeface="Times New Roman" panose="02020603050405020304" pitchFamily="18" charset="0"/>
                <a:cs typeface="Times New Roman" panose="02020603050405020304" pitchFamily="18" charset="0"/>
              </a:rPr>
              <a:t>:</a:t>
            </a:r>
          </a:p>
          <a:p>
            <a:pPr marL="0" marR="0" lvl="0" indent="0" algn="just" rtl="1">
              <a:lnSpc>
                <a:spcPct val="115000"/>
              </a:lnSpc>
              <a:spcBef>
                <a:spcPts val="0"/>
              </a:spcBef>
              <a:spcAft>
                <a:spcPts val="0"/>
              </a:spcAft>
              <a:buNone/>
            </a:pP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تتطلب طريقة المزاوجة تحديد اهم المتغيرات الدخيلة التي يمكن أن تؤثر على نتائج البحث إلى جانب المتغير المستقل، ثم جمع المعلومات عن الأفراد بالنسبة لهذا المتغير وذلك لتقسيمهم إلى أزواج متماثلة أو متشابهة ،وكأنهم توائم او أشبه التوائم بالنسبة لذلك المتغير, ثم يعين أحد الزوجين عشوائيا في المجموعة الضابطة والزوج الآخر في المجموعة التجريبية.</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والمشكلة في هذه الطريقة هي صعوبة اختيار أزواج متشابهة عندما يكون عدد المتغيرات المرغوب ضبطها كبيرا. وتظهر المشكلة أيضا في إهدار بعض أفراد العينة لان عدم توفر فرد مشابه لفرد آخر في الصفة محل البحث يعني احيانا إسقاط الفردين من عينة الدراسة.</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rtl="1">
              <a:lnSpc>
                <a:spcPct val="115000"/>
              </a:lnSpc>
              <a:spcBef>
                <a:spcPts val="0"/>
              </a:spcBef>
              <a:spcAft>
                <a:spcPts val="1000"/>
              </a:spcAft>
              <a:buNone/>
            </a:pPr>
            <a:r>
              <a:rPr lang="ar-IQ" b="1" dirty="0" smtClean="0">
                <a:solidFill>
                  <a:srgbClr val="000000"/>
                </a:solidFill>
                <a:effectLst/>
                <a:latin typeface="Al-QuranAlKareem"/>
                <a:ea typeface="Times New Roman" panose="02020603050405020304" pitchFamily="18" charset="0"/>
                <a:cs typeface="Times New Roman" panose="02020603050405020304" pitchFamily="18" charset="0"/>
              </a:rPr>
              <a:t>3.  </a:t>
            </a: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ضبط المتغيرات بطريقة الحذف او العزل</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just" rtl="1">
              <a:buNone/>
            </a:pPr>
            <a:r>
              <a:rPr lang="ar-IQ" dirty="0" smtClean="0">
                <a:solidFill>
                  <a:srgbClr val="000000"/>
                </a:solidFill>
                <a:latin typeface="Al-QuranAlKareem"/>
                <a:ea typeface="Times New Roman" panose="02020603050405020304" pitchFamily="18" charset="0"/>
                <a:cs typeface="Times New Roman" panose="02020603050405020304" pitchFamily="18" charset="0"/>
              </a:rPr>
              <a:t>    ا</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لحذف او العزل يقصد به حذف المتغير الدخيل بانتقاء الافراد المتماثلين او الاكثر تجانسا بالنسبة لذلك المتغير كأن يتم اختيارهم جميعا من الذكور او من الإناث اذا كان الغرض هو ضبط متغير الجنس. او ان يتم اختيار الأفراد من فئة معينة من نسبة الذكاء اذا كان الغرض هو ضبط متغير نسبة الذكاء.</a:t>
            </a:r>
            <a:endParaRPr lang="en-US" dirty="0"/>
          </a:p>
        </p:txBody>
      </p:sp>
      <p:cxnSp>
        <p:nvCxnSpPr>
          <p:cNvPr id="5" name="Straight Connector 4"/>
          <p:cNvCxnSpPr/>
          <p:nvPr/>
        </p:nvCxnSpPr>
        <p:spPr>
          <a:xfrm>
            <a:off x="838200" y="5813946"/>
            <a:ext cx="1051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5429" y="6385844"/>
            <a:ext cx="10813141" cy="369332"/>
          </a:xfrm>
          <a:prstGeom prst="rect">
            <a:avLst/>
          </a:prstGeom>
          <a:noFill/>
        </p:spPr>
        <p:txBody>
          <a:bodyPr wrap="square" rtlCol="0">
            <a:spAutoFit/>
          </a:bodyPr>
          <a:lstStyle/>
          <a:p>
            <a:pPr lvl="0" algn="r" rtl="1"/>
            <a:r>
              <a:rPr lang="ar-SA" dirty="0">
                <a:solidFill>
                  <a:srgbClr val="000000"/>
                </a:solidFill>
                <a:latin typeface="Al-QuranAlKareem"/>
                <a:ea typeface="Times New Roman" panose="02020603050405020304" pitchFamily="18" charset="0"/>
                <a:cs typeface="Times New Roman" panose="02020603050405020304" pitchFamily="18" charset="0"/>
              </a:rPr>
              <a:t>ا .د. أحمد فرحان علي التميمي؛ </a:t>
            </a:r>
            <a:r>
              <a:rPr lang="ar-SA" u="sng" dirty="0">
                <a:solidFill>
                  <a:srgbClr val="000000"/>
                </a:solidFill>
                <a:latin typeface="Al-QuranAlKareem"/>
                <a:ea typeface="Times New Roman" panose="02020603050405020304" pitchFamily="18" charset="0"/>
                <a:cs typeface="Times New Roman" panose="02020603050405020304" pitchFamily="18" charset="0"/>
              </a:rPr>
              <a:t>اساسيات البحث العلمي والاحصاء في التربية البدنية</a:t>
            </a:r>
            <a:r>
              <a:rPr lang="ar-SA" dirty="0">
                <a:solidFill>
                  <a:srgbClr val="000000"/>
                </a:solidFill>
                <a:latin typeface="Al-QuranAlKareem"/>
                <a:ea typeface="Times New Roman" panose="02020603050405020304" pitchFamily="18" charset="0"/>
                <a:cs typeface="Times New Roman" panose="02020603050405020304" pitchFamily="18" charset="0"/>
              </a:rPr>
              <a:t>,ط1,مجلد1,النجف الاشرف, دار الضياء للطباعة,2015.</a:t>
            </a:r>
          </a:p>
        </p:txBody>
      </p:sp>
    </p:spTree>
    <p:extLst>
      <p:ext uri="{BB962C8B-B14F-4D97-AF65-F5344CB8AC3E}">
        <p14:creationId xmlns:p14="http://schemas.microsoft.com/office/powerpoint/2010/main" val="1690228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656" y="559219"/>
            <a:ext cx="10515600" cy="5904008"/>
          </a:xfrm>
        </p:spPr>
        <p:txBody>
          <a:bodyPr>
            <a:normAutofit fontScale="92500" lnSpcReduction="20000"/>
          </a:bodyPr>
          <a:lstStyle/>
          <a:p>
            <a:pPr marL="0" marR="0" lvl="0" indent="0" algn="just" rtl="1">
              <a:lnSpc>
                <a:spcPct val="115000"/>
              </a:lnSpc>
              <a:spcBef>
                <a:spcPts val="0"/>
              </a:spcBef>
              <a:spcAft>
                <a:spcPts val="0"/>
              </a:spcAft>
              <a:buNone/>
            </a:pPr>
            <a:r>
              <a:rPr lang="ar-IQ" b="1" dirty="0" smtClean="0">
                <a:solidFill>
                  <a:srgbClr val="000000"/>
                </a:solidFill>
                <a:latin typeface="Times New Roman" panose="02020603050405020304" pitchFamily="18" charset="0"/>
                <a:ea typeface="Times New Roman" panose="02020603050405020304" pitchFamily="18" charset="0"/>
              </a:rPr>
              <a:t>    </a:t>
            </a:r>
            <a:r>
              <a:rPr lang="ar-IQ" dirty="0" smtClean="0">
                <a:solidFill>
                  <a:srgbClr val="000000"/>
                </a:solidFill>
                <a:latin typeface="Times New Roman" panose="02020603050405020304" pitchFamily="18" charset="0"/>
                <a:ea typeface="Times New Roman" panose="02020603050405020304" pitchFamily="18" charset="0"/>
              </a:rPr>
              <a:t>4</a:t>
            </a:r>
            <a:r>
              <a:rPr lang="ar-IQ" b="1" dirty="0" smtClean="0">
                <a:solidFill>
                  <a:srgbClr val="000000"/>
                </a:solidFill>
                <a:latin typeface="Times New Roman" panose="02020603050405020304" pitchFamily="18" charset="0"/>
                <a:ea typeface="Times New Roman" panose="02020603050405020304" pitchFamily="18" charset="0"/>
              </a:rPr>
              <a:t>. </a:t>
            </a:r>
            <a:r>
              <a:rPr lang="ar-SA" b="1" dirty="0" smtClean="0">
                <a:solidFill>
                  <a:srgbClr val="000000"/>
                </a:solidFill>
                <a:latin typeface="Times New Roman" panose="02020603050405020304" pitchFamily="18" charset="0"/>
                <a:ea typeface="Times New Roman" panose="02020603050405020304" pitchFamily="18" charset="0"/>
              </a:rPr>
              <a:t>ضبط </a:t>
            </a:r>
            <a:r>
              <a:rPr lang="ar-SA" b="1" dirty="0">
                <a:solidFill>
                  <a:srgbClr val="000000"/>
                </a:solidFill>
                <a:latin typeface="Times New Roman" panose="02020603050405020304" pitchFamily="18" charset="0"/>
                <a:ea typeface="Times New Roman" panose="02020603050405020304" pitchFamily="18" charset="0"/>
              </a:rPr>
              <a:t>المتغيرات بطريقة الإدخال</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الإدخال يقصد به إدخال المتغير الدخيل في الدراسة كمتغير ثانوي(معدل)،لان ادخاله في تصميم الدراسة يزيد من الصدق الداخلي للدراسة، بمعنى أن نتائج الدراسة تصبح بإدخاله أكثر واقعية وبالتالي أكثر قابلية للتعميم بدلا من تدخله في الدراسة بشكل خفي وتأثيره على النتائج دون اخذه بالاعتبار.</a:t>
            </a:r>
            <a:endParaRPr lang="ar-IQ" sz="1800" dirty="0" smtClean="0">
              <a:latin typeface="Calibri" panose="020F0502020204030204" pitchFamily="34" charset="0"/>
              <a:ea typeface="Times New Roman" panose="02020603050405020304" pitchFamily="18" charset="0"/>
              <a:cs typeface="Arial" panose="020B0604020202020204" pitchFamily="34" charset="0"/>
            </a:endParaRPr>
          </a:p>
          <a:p>
            <a:pPr marR="0" indent="0" algn="r" rtl="1">
              <a:lnSpc>
                <a:spcPct val="115000"/>
              </a:lnSpc>
              <a:spcBef>
                <a:spcPts val="0"/>
              </a:spcBef>
              <a:spcAft>
                <a:spcPts val="0"/>
              </a:spcAft>
              <a:buNone/>
            </a:pPr>
            <a:r>
              <a:rPr lang="ar-IQ" dirty="0">
                <a:solidFill>
                  <a:srgbClr val="000000"/>
                </a:solidFill>
                <a:latin typeface="Al-QuranAlKareem"/>
                <a:ea typeface="Times New Roman" panose="02020603050405020304" pitchFamily="18" charset="0"/>
                <a:cs typeface="Times New Roman" panose="02020603050405020304" pitchFamily="18" charset="0"/>
              </a:rPr>
              <a:t>5</a:t>
            </a:r>
            <a:r>
              <a:rPr lang="ar-IQ" sz="18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الضبط الإحصائي للمتغيرات</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الضبط الإحصائي للمتغيرات يقصد به ضبط أثر المتغير الدخيل بنوع خاص من اساليب التحليل الإحصائي هو التباين المصاحب. وتتطلب هذه الطريقة جمع معلومات عن المتغير التابع قبل إدخال المتغير المستقل او قبل التأثر بالمعالجة التجريبية وذلك عن طريق إجراء اختبار قبلي.</a:t>
            </a:r>
            <a:endParaRPr lang="ar-IQ" dirty="0" smtClean="0">
              <a:solidFill>
                <a:srgbClr val="000000"/>
              </a:solidFill>
              <a:effectLst/>
              <a:latin typeface="Al-QuranAlKareem"/>
              <a:ea typeface="Times New Roman" panose="02020603050405020304" pitchFamily="18" charset="0"/>
              <a:cs typeface="Times New Roman" panose="02020603050405020304" pitchFamily="18" charset="0"/>
            </a:endParaRPr>
          </a:p>
          <a:p>
            <a:pPr marR="0" indent="0" algn="just" rtl="1">
              <a:lnSpc>
                <a:spcPct val="115000"/>
              </a:lnSpc>
              <a:spcBef>
                <a:spcPts val="0"/>
              </a:spcBef>
              <a:spcAft>
                <a:spcPts val="0"/>
              </a:spcAft>
              <a:buNone/>
            </a:pPr>
            <a:r>
              <a:rPr lang="ar-IQ" dirty="0" smtClean="0">
                <a:solidFill>
                  <a:srgbClr val="000000"/>
                </a:solidFill>
                <a:effectLst/>
                <a:latin typeface="Al-QuranAlKareem"/>
                <a:ea typeface="Times New Roman" panose="02020603050405020304" pitchFamily="18" charset="0"/>
                <a:cs typeface="Times New Roman" panose="02020603050405020304" pitchFamily="18" charset="0"/>
              </a:rPr>
              <a:t> </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ويمكن ضبط عدد كبير من المتغيرات الدخيلة، اذا توافرت بيانات إحصائية عن كل متغير، قبل تأثير المتغير المستقل. وتستخدم هذه الطريقة اذا وجدت فروق ذات دلالة بين المجموعتين الضابطة والتجريبية على المتغير التابع حتى لو تم اختيار افرادهما بالطريقة العشوائية لان العشوائية لا تضمن عدم وجود هذا الفرق.</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rtl="1">
              <a:lnSpc>
                <a:spcPct val="115000"/>
              </a:lnSpc>
              <a:spcBef>
                <a:spcPts val="0"/>
              </a:spcBef>
              <a:spcAft>
                <a:spcPts val="0"/>
              </a:spcAft>
              <a:buNone/>
            </a:pPr>
            <a:r>
              <a:rPr lang="ar-IQ" b="1" dirty="0" smtClean="0">
                <a:solidFill>
                  <a:srgbClr val="000000"/>
                </a:solidFill>
                <a:effectLst/>
                <a:latin typeface="Al-QuranAlKareem"/>
                <a:ea typeface="Times New Roman" panose="02020603050405020304" pitchFamily="18" charset="0"/>
                <a:cs typeface="Times New Roman" panose="02020603050405020304" pitchFamily="18" charset="0"/>
              </a:rPr>
              <a:t>  </a:t>
            </a:r>
            <a:r>
              <a:rPr lang="ar-IQ" dirty="0" smtClean="0">
                <a:solidFill>
                  <a:srgbClr val="000000"/>
                </a:solidFill>
                <a:effectLst/>
                <a:latin typeface="Al-QuranAlKareem"/>
                <a:ea typeface="Times New Roman" panose="02020603050405020304" pitchFamily="18" charset="0"/>
                <a:cs typeface="Times New Roman" panose="02020603050405020304" pitchFamily="18" charset="0"/>
              </a:rPr>
              <a:t>6</a:t>
            </a:r>
            <a:r>
              <a:rPr lang="ar-IQ" b="1" dirty="0" smtClean="0">
                <a:solidFill>
                  <a:srgbClr val="000000"/>
                </a:solidFill>
                <a:effectLst/>
                <a:latin typeface="Al-QuranAlKareem"/>
                <a:ea typeface="Times New Roman" panose="02020603050405020304" pitchFamily="18" charset="0"/>
                <a:cs typeface="Times New Roman" panose="02020603050405020304" pitchFamily="18" charset="0"/>
              </a:rPr>
              <a:t>. </a:t>
            </a: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ضبط المتغيرات بطريقة تحليل التباين</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100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تنبني فكرة تحليل التباين المصاحب على عدة افتراضات، وتعتمد هذه الطريقة على درجة انتهاك هذه الافتراضات. وبما أن الافتراضات لا تتحقق اي تنتهك في أغلب الاحيان، فلذلك لا يفضل استخدام هذه الطريقة عندما تتوفر إمكانية استخدام الطرق الأخرى لضبط المتغيرات.</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وتتلخص طريقة تحليل التباين المشترك في حذف الفروق القبلية على المتغير التابع المرتبطة بمتغيرات دخيلة بخطوات إحصائية يمكن أن تتم يدويا أو باستخدام الحاسوب اذا كان عدد المتغيرات الدخيلة كبيرا نسبيا.</a:t>
            </a:r>
            <a:endParaRPr lang="en-US" dirty="0"/>
          </a:p>
        </p:txBody>
      </p:sp>
      <p:cxnSp>
        <p:nvCxnSpPr>
          <p:cNvPr id="5" name="Straight Connector 4"/>
          <p:cNvCxnSpPr/>
          <p:nvPr/>
        </p:nvCxnSpPr>
        <p:spPr>
          <a:xfrm>
            <a:off x="1078173" y="5854890"/>
            <a:ext cx="10275627" cy="68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7656" y="6409187"/>
            <a:ext cx="10686143" cy="369332"/>
          </a:xfrm>
          <a:prstGeom prst="rect">
            <a:avLst/>
          </a:prstGeom>
          <a:noFill/>
        </p:spPr>
        <p:txBody>
          <a:bodyPr wrap="square" rtlCol="0">
            <a:spAutoFit/>
          </a:bodyPr>
          <a:lstStyle/>
          <a:p>
            <a:pPr lvl="0" algn="r" rtl="1"/>
            <a:r>
              <a:rPr lang="ar-SA" dirty="0">
                <a:solidFill>
                  <a:srgbClr val="000000"/>
                </a:solidFill>
                <a:latin typeface="Al-QuranAlKareem"/>
                <a:ea typeface="Times New Roman" panose="02020603050405020304" pitchFamily="18" charset="0"/>
                <a:cs typeface="Times New Roman" panose="02020603050405020304" pitchFamily="18" charset="0"/>
              </a:rPr>
              <a:t>ا .د. أحمد فرحان علي التميمي؛ </a:t>
            </a:r>
            <a:r>
              <a:rPr lang="ar-SA" u="sng" dirty="0">
                <a:solidFill>
                  <a:srgbClr val="000000"/>
                </a:solidFill>
                <a:latin typeface="Al-QuranAlKareem"/>
                <a:ea typeface="Times New Roman" panose="02020603050405020304" pitchFamily="18" charset="0"/>
                <a:cs typeface="Times New Roman" panose="02020603050405020304" pitchFamily="18" charset="0"/>
              </a:rPr>
              <a:t>اساسيات البحث العلمي والاحصاء في التربية البدنية</a:t>
            </a:r>
            <a:r>
              <a:rPr lang="ar-SA" dirty="0">
                <a:solidFill>
                  <a:srgbClr val="000000"/>
                </a:solidFill>
                <a:latin typeface="Al-QuranAlKareem"/>
                <a:ea typeface="Times New Roman" panose="02020603050405020304" pitchFamily="18" charset="0"/>
                <a:cs typeface="Times New Roman" panose="02020603050405020304" pitchFamily="18" charset="0"/>
              </a:rPr>
              <a:t>,ط1,مجلد1,النجف الاشرف, دار الضياء للطباعة,2015.</a:t>
            </a:r>
          </a:p>
        </p:txBody>
      </p:sp>
    </p:spTree>
    <p:extLst>
      <p:ext uri="{BB962C8B-B14F-4D97-AF65-F5344CB8AC3E}">
        <p14:creationId xmlns:p14="http://schemas.microsoft.com/office/powerpoint/2010/main" val="3351308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848" y="556379"/>
            <a:ext cx="10515600" cy="5577840"/>
          </a:xfrm>
        </p:spPr>
        <p:txBody>
          <a:bodyPr>
            <a:normAutofit/>
          </a:bodyPr>
          <a:lstStyle/>
          <a:p>
            <a:pPr marR="0" indent="0" algn="just" rtl="1">
              <a:lnSpc>
                <a:spcPct val="115000"/>
              </a:lnSpc>
              <a:spcBef>
                <a:spcPts val="0"/>
              </a:spcBef>
              <a:spcAft>
                <a:spcPts val="0"/>
              </a:spcAft>
              <a:buNone/>
            </a:pP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التعريف الإجرائي للمتغير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هو ذلك التعريف الذي تحدده إجراءات البحث لهذا المتغير، بحسب الظروف والمعطيات التي ترد في البحث.</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ففي بحث يحتوي على متغير من النوع الرتبي  يمكن أن يعبر هذا المتغير عن التحصيل العلمي الطالب مثلا، بحيث تتنوع قيمة هذا المتغير وتأخذ قيم مختلفة تتراوح مثلا بين ثلاثة قيم او رتب كما يلي:</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IQ" dirty="0" smtClean="0">
                <a:solidFill>
                  <a:srgbClr val="000000"/>
                </a:solidFill>
                <a:latin typeface="Al-QuranAlKareem"/>
                <a:ea typeface="Times New Roman" panose="02020603050405020304" pitchFamily="18" charset="0"/>
                <a:cs typeface="Times New Roman" panose="02020603050405020304" pitchFamily="18" charset="0"/>
              </a:rPr>
              <a:t>1</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 التحصيل العالي</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2. التحصيل المتوسط</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100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3. التحصيل المنخفض</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just" rtl="1">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ولكن التعريف الاجرائي لهذا المتغير في بحث محدد قد يعطي قيمة التحصيل العالي للطلاب الذين حصلوا على العلامة(</a:t>
            </a:r>
            <a:r>
              <a:rPr lang="en-US" dirty="0" smtClean="0">
                <a:solidFill>
                  <a:srgbClr val="000000"/>
                </a:solidFill>
                <a:effectLst/>
                <a:latin typeface="Al-QuranAlKareem"/>
                <a:ea typeface="Times New Roman" panose="02020603050405020304" pitchFamily="18" charset="0"/>
                <a:cs typeface="Times New Roman" panose="02020603050405020304" pitchFamily="18" charset="0"/>
              </a:rPr>
              <a:t>(90</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فما فوق في اختبار معين، وبالتالي فإن ذلك يعد تعريفا إجرائية للتحصيل العالي في هذا البحث. ويتم التعبير  عن ذلك بالقول بان التعريف الإجرائي لذوي التحصيل العالي في هذا البحث هم أولئك الطلاب الذين حصلوا على علامة </a:t>
            </a:r>
            <a:r>
              <a:rPr lang="en-US" dirty="0" smtClean="0">
                <a:solidFill>
                  <a:srgbClr val="000000"/>
                </a:solidFill>
                <a:effectLst/>
                <a:latin typeface="Al-QuranAlKareem"/>
                <a:ea typeface="Times New Roman" panose="02020603050405020304" pitchFamily="18" charset="0"/>
                <a:cs typeface="Times New Roman" panose="02020603050405020304" pitchFamily="18" charset="0"/>
              </a:rPr>
              <a:t>90 </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فما فوق في الاختبار المستخدم في البحث وهكذا لبقية الرتب.</a:t>
            </a:r>
            <a:r>
              <a:rPr lang="ar-IQ" dirty="0" smtClean="0">
                <a:solidFill>
                  <a:srgbClr val="000000"/>
                </a:solidFill>
                <a:effectLst/>
                <a:latin typeface="Al-QuranAlKareem"/>
                <a:ea typeface="Times New Roman" panose="02020603050405020304" pitchFamily="18" charset="0"/>
                <a:cs typeface="Times New Roman" panose="02020603050405020304" pitchFamily="18" charset="0"/>
              </a:rPr>
              <a:t> </a:t>
            </a:r>
            <a:endParaRPr lang="en-US" dirty="0"/>
          </a:p>
        </p:txBody>
      </p:sp>
      <p:sp>
        <p:nvSpPr>
          <p:cNvPr id="4" name="TextBox 3"/>
          <p:cNvSpPr txBox="1"/>
          <p:nvPr/>
        </p:nvSpPr>
        <p:spPr>
          <a:xfrm>
            <a:off x="3029802" y="6359857"/>
            <a:ext cx="7587397" cy="369332"/>
          </a:xfrm>
          <a:prstGeom prst="rect">
            <a:avLst/>
          </a:prstGeom>
          <a:noFill/>
        </p:spPr>
        <p:txBody>
          <a:bodyPr wrap="square" rtlCol="0">
            <a:spAutoFit/>
          </a:bodyPr>
          <a:lstStyle/>
          <a:p>
            <a:pPr algn="r" rtl="1"/>
            <a:r>
              <a:rPr lang="ar-IQ" dirty="0" err="1"/>
              <a:t>ا.د</a:t>
            </a:r>
            <a:r>
              <a:rPr lang="ar-IQ" dirty="0"/>
              <a:t> عقيل حسين عقيل؛ </a:t>
            </a:r>
            <a:r>
              <a:rPr lang="ar-IQ" u="sng" dirty="0"/>
              <a:t>كتاب خطوات البحث العلمي</a:t>
            </a:r>
            <a:r>
              <a:rPr lang="ar-IQ" dirty="0"/>
              <a:t>,ط1,بغداد,دار ابن كثير,2014.</a:t>
            </a:r>
          </a:p>
        </p:txBody>
      </p:sp>
    </p:spTree>
    <p:extLst>
      <p:ext uri="{BB962C8B-B14F-4D97-AF65-F5344CB8AC3E}">
        <p14:creationId xmlns:p14="http://schemas.microsoft.com/office/powerpoint/2010/main" val="3469656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573" y="606821"/>
            <a:ext cx="10515600" cy="5753882"/>
          </a:xfrm>
        </p:spPr>
        <p:txBody>
          <a:bodyPr>
            <a:normAutofit/>
          </a:bodyPr>
          <a:lstStyle/>
          <a:p>
            <a:pPr marR="0" indent="0" algn="just" rtl="1">
              <a:lnSpc>
                <a:spcPct val="115000"/>
              </a:lnSpc>
              <a:spcBef>
                <a:spcPts val="0"/>
              </a:spcBef>
              <a:spcAft>
                <a:spcPts val="0"/>
              </a:spcAft>
              <a:buNone/>
            </a:pP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صور التعريفات الإجرائية </a:t>
            </a:r>
            <a:r>
              <a:rPr lang="ar-IQ" b="1" dirty="0" smtClean="0">
                <a:solidFill>
                  <a:srgbClr val="000000"/>
                </a:solidFill>
                <a:effectLst/>
                <a:latin typeface="Al-QuranAlKareem"/>
                <a:ea typeface="Times New Roman" panose="02020603050405020304" pitchFamily="18" charset="0"/>
                <a:cs typeface="Times New Roman" panose="02020603050405020304" pitchFamily="18" charset="0"/>
              </a:rPr>
              <a:t>ل</a:t>
            </a: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لمتغير</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تتعدد الصور التي تظهر فيها التعريفات الإجرائية المتغير، فقد تعرف بدلالة الإجراءات التي تؤدي إلى سلوك معين، كأن يعرف الباحث طريقة التدريس بالنشاطات التي يقوم بها المدرس. والتعريف بهذه الصور يناسب المتغيرات المستقلة أكثر من غيرها. وقد تظهر التعريفات الإجرائية المتغير بدلالة السلوك او الخصائص الظاهرية للأفراد ذات العلاقة بالمتغير، كأن يعرف الباحث ذوي الذكاء المرتفع بأنهم ذوو التحصيل العالي في نتائجهم على الاختبارات المدرسية. ولذلك فإن هذا التعريف بهذه الصورة يناسب المتغيرات التابعة أكثر من غيرها.</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1000"/>
              </a:spcAft>
              <a:buNone/>
            </a:pP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التعريف الإجرائي للمتغير بدلالة خصائصه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just" rtl="1">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قد تظهر التعريفات الإجرائية المتغير بدلالة الخصائص الكامنة المتغير او بدلالة السلوكيات البسيطة المنتظمة في أدوات القياس. كأن يعرف الذكاء بأنه خاصية يظهر الفرد فيها القوة على الاستدلال وقوة الذاكرة والطلاقة اللغوية،...إلخ. وتصلح هذه الطريقة لجميع انواع متغيرات البحث، ولذلك فإنها الطريقة الأكثر شيوعا في التعريف الإجرائي للمتغير في الابحاث و الدراسات التربوية .</a:t>
            </a:r>
            <a:endParaRPr lang="en-US" dirty="0"/>
          </a:p>
        </p:txBody>
      </p:sp>
      <p:cxnSp>
        <p:nvCxnSpPr>
          <p:cNvPr id="5" name="Straight Connector 4"/>
          <p:cNvCxnSpPr/>
          <p:nvPr/>
        </p:nvCxnSpPr>
        <p:spPr>
          <a:xfrm flipV="1">
            <a:off x="982639" y="5950427"/>
            <a:ext cx="10249468" cy="409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73200" y="6359671"/>
            <a:ext cx="7247720" cy="369332"/>
          </a:xfrm>
          <a:prstGeom prst="rect">
            <a:avLst/>
          </a:prstGeom>
          <a:noFill/>
        </p:spPr>
        <p:txBody>
          <a:bodyPr wrap="square" rtlCol="0">
            <a:spAutoFit/>
          </a:bodyPr>
          <a:lstStyle/>
          <a:p>
            <a:pPr algn="r" rtl="1"/>
            <a:r>
              <a:rPr lang="ar-IQ" dirty="0" err="1"/>
              <a:t>ا.د</a:t>
            </a:r>
            <a:r>
              <a:rPr lang="ar-IQ" dirty="0"/>
              <a:t> عقيل حسين عقيل؛ </a:t>
            </a:r>
            <a:r>
              <a:rPr lang="ar-IQ" u="sng" dirty="0"/>
              <a:t>كتاب خطوات البحث العلمي</a:t>
            </a:r>
            <a:r>
              <a:rPr lang="ar-IQ" dirty="0"/>
              <a:t>,ط1,بغداد,دار ابن كثير,2014.</a:t>
            </a:r>
          </a:p>
        </p:txBody>
      </p:sp>
    </p:spTree>
    <p:extLst>
      <p:ext uri="{BB962C8B-B14F-4D97-AF65-F5344CB8AC3E}">
        <p14:creationId xmlns:p14="http://schemas.microsoft.com/office/powerpoint/2010/main" val="3094132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0825"/>
            <a:ext cx="10515600" cy="6217920"/>
          </a:xfrm>
        </p:spPr>
        <p:txBody>
          <a:bodyPr>
            <a:normAutofit fontScale="92500" lnSpcReduction="10000"/>
          </a:bodyPr>
          <a:lstStyle/>
          <a:p>
            <a:pPr marR="0" indent="0" algn="just" rtl="1">
              <a:lnSpc>
                <a:spcPct val="115000"/>
              </a:lnSpc>
              <a:spcBef>
                <a:spcPts val="0"/>
              </a:spcBef>
              <a:spcAft>
                <a:spcPts val="0"/>
              </a:spcAft>
              <a:buNone/>
            </a:pP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دور المـتــغيــرات في البــحث العلـمــي</a:t>
            </a:r>
            <a:r>
              <a:rPr lang="en-US" b="1" dirty="0" smtClean="0">
                <a:solidFill>
                  <a:srgbClr val="000000"/>
                </a:solidFill>
                <a:effectLst/>
                <a:latin typeface="Al-QuranAlKareem"/>
                <a:ea typeface="Times New Roman" panose="02020603050405020304" pitchFamily="18" charset="0"/>
                <a:cs typeface="Times New Roman" panose="02020603050405020304" pitchFamily="18" charset="0"/>
              </a:rPr>
              <a:t>: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تعد المتغيرات جميعها ركائز أساسية في البحث العلمي و خاصة المتغير المستقل و المتغير التابع في كل مجالات الابحاث و انواعها، و من فوائدها:</a:t>
            </a:r>
            <a:endParaRPr lang="en-US" dirty="0" smtClean="0">
              <a:solidFill>
                <a:srgbClr val="000000"/>
              </a:solidFill>
              <a:effectLst/>
              <a:latin typeface="Al-QuranAlKareem"/>
              <a:ea typeface="Times New Roman" panose="02020603050405020304" pitchFamily="18" charset="0"/>
              <a:cs typeface="Times New Roman" panose="02020603050405020304" pitchFamily="18" charset="0"/>
            </a:endParaRPr>
          </a:p>
          <a:p>
            <a:pPr marR="0" indent="0" algn="just" rtl="1">
              <a:lnSpc>
                <a:spcPct val="115000"/>
              </a:lnSpc>
              <a:spcBef>
                <a:spcPts val="0"/>
              </a:spcBef>
              <a:spcAft>
                <a:spcPts val="0"/>
              </a:spcAft>
              <a:buNone/>
            </a:pPr>
            <a:r>
              <a:rPr lang="ar-SA" dirty="0" smtClean="0">
                <a:solidFill>
                  <a:srgbClr val="000000"/>
                </a:solidFill>
                <a:effectLst/>
                <a:latin typeface="Calibri" panose="020F0502020204030204" pitchFamily="34" charset="0"/>
                <a:ea typeface="Times New Roman" panose="02020603050405020304" pitchFamily="18" charset="0"/>
                <a:cs typeface="Al-QuranAlKareem"/>
              </a:rPr>
              <a:t> </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1.</a:t>
            </a:r>
            <a:r>
              <a:rPr lang="en-US" dirty="0" smtClean="0">
                <a:solidFill>
                  <a:srgbClr val="000000"/>
                </a:solidFill>
                <a:effectLst/>
                <a:latin typeface="Al-QuranAlKareem"/>
                <a:ea typeface="Times New Roman" panose="02020603050405020304" pitchFamily="18" charset="0"/>
                <a:cs typeface="Times New Roman" panose="02020603050405020304" pitchFamily="18" charset="0"/>
              </a:rPr>
              <a:t> </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يعد المتغير التابع المفهـوم الأساسي في تحديـد مشـكلة البحث، الـتي تعتـبر منطلـق الضـروري لكـل انـواع البحـوث في مختلف التخصصات.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IQ" dirty="0" smtClean="0">
                <a:solidFill>
                  <a:srgbClr val="000000"/>
                </a:solidFill>
                <a:latin typeface="Al-QuranAlKareem"/>
                <a:ea typeface="Times New Roman" panose="02020603050405020304" pitchFamily="18" charset="0"/>
                <a:cs typeface="Times New Roman" panose="02020603050405020304" pitchFamily="18" charset="0"/>
              </a:rPr>
              <a:t>2</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.المتغير المستقل هو المنطلق الرئيس لكل فراضية من فراضيات البحث، ألنه المتغير المؤثر و المسبب لمشكلة البحث</a:t>
            </a:r>
            <a:r>
              <a:rPr lang="en-US" dirty="0" smtClean="0">
                <a:solidFill>
                  <a:srgbClr val="000000"/>
                </a:solidFill>
                <a:effectLst/>
                <a:latin typeface="Al-QuranAlKareem"/>
                <a:ea typeface="Times New Roman" panose="02020603050405020304" pitchFamily="18" charset="0"/>
                <a:cs typeface="Times New Roman" panose="02020603050405020304" pitchFamily="18" charset="0"/>
              </a:rPr>
              <a:t>. </a:t>
            </a:r>
            <a:r>
              <a:rPr lang="en-US"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IQ" dirty="0">
                <a:solidFill>
                  <a:srgbClr val="000000"/>
                </a:solidFill>
                <a:latin typeface="Al-QuranAlKareem"/>
                <a:ea typeface="Times New Roman" panose="02020603050405020304" pitchFamily="18" charset="0"/>
                <a:cs typeface="Times New Roman" panose="02020603050405020304" pitchFamily="18" charset="0"/>
              </a:rPr>
              <a:t>3</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.تعد المتغيرات التابعة و المسـتقلة مفـاهيم ومنطلقـات رئيسـة يعتمـد عليهـا البـاحث في التحـري عن الدراسـات السـابقة و أدبيات الموضوع</a:t>
            </a:r>
            <a:r>
              <a:rPr lang="en-US" dirty="0" smtClean="0">
                <a:solidFill>
                  <a:srgbClr val="000000"/>
                </a:solidFill>
                <a:effectLst/>
                <a:latin typeface="Al-QuranAlKareem"/>
                <a:ea typeface="Times New Roman" panose="02020603050405020304" pitchFamily="18" charset="0"/>
                <a:cs typeface="Times New Roman" panose="02020603050405020304" pitchFamily="18" charset="0"/>
              </a:rPr>
              <a:t>.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IQ" dirty="0" smtClean="0">
                <a:solidFill>
                  <a:srgbClr val="000000"/>
                </a:solidFill>
                <a:effectLst/>
                <a:latin typeface="Al-QuranAlKareem"/>
                <a:ea typeface="Times New Roman" panose="02020603050405020304" pitchFamily="18" charset="0"/>
                <a:cs typeface="Times New Roman" panose="02020603050405020304" pitchFamily="18" charset="0"/>
              </a:rPr>
              <a:t>4.</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 يتم مناقشة أدبيات الموضوع و الدراسات السابقة و علاقتها بالدراسـة الحاليـة في ضـوء متغـيرات البحث الـتي اعتمـدها الباحث في بحثه</a:t>
            </a:r>
            <a:r>
              <a:rPr lang="en-US" dirty="0" smtClean="0">
                <a:solidFill>
                  <a:srgbClr val="000000"/>
                </a:solidFill>
                <a:effectLst/>
                <a:latin typeface="Al-QuranAlKareem"/>
                <a:ea typeface="Times New Roman" panose="02020603050405020304" pitchFamily="18" charset="0"/>
                <a:cs typeface="Times New Roman" panose="02020603050405020304" pitchFamily="18" charset="0"/>
              </a:rPr>
              <a:t>.</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IQ" dirty="0">
                <a:solidFill>
                  <a:srgbClr val="000000"/>
                </a:solidFill>
                <a:latin typeface="Al-QuranAlKareem"/>
                <a:ea typeface="Times New Roman" panose="02020603050405020304" pitchFamily="18" charset="0"/>
                <a:cs typeface="Times New Roman" panose="02020603050405020304" pitchFamily="18" charset="0"/>
              </a:rPr>
              <a:t>5</a:t>
            </a:r>
            <a:r>
              <a:rPr lang="ar-IQ" dirty="0" smtClean="0">
                <a:solidFill>
                  <a:srgbClr val="000000"/>
                </a:solidFill>
                <a:effectLst/>
                <a:latin typeface="Al-QuranAlKareem"/>
                <a:ea typeface="Times New Roman" panose="02020603050405020304" pitchFamily="18" charset="0"/>
                <a:cs typeface="Times New Roman" panose="02020603050405020304" pitchFamily="18" charset="0"/>
              </a:rPr>
              <a:t>.</a:t>
            </a:r>
            <a:r>
              <a:rPr lang="ar-IQ" dirty="0" smtClean="0">
                <a:solidFill>
                  <a:srgbClr val="000000"/>
                </a:solidFill>
                <a:effectLst/>
                <a:latin typeface="Calibri" panose="020F0502020204030204" pitchFamily="34" charset="0"/>
                <a:ea typeface="Times New Roman" panose="02020603050405020304" pitchFamily="18" charset="0"/>
                <a:cs typeface="Al-QuranAlKareem"/>
              </a:rPr>
              <a:t> </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يعتمد اختبار الفرضيات على مناقشة المتغيرات التي اعتمدها الباحث و علاقاتها الإيجابية أو السلبية ببعضها</a:t>
            </a:r>
            <a:r>
              <a:rPr lang="en-US" dirty="0" smtClean="0">
                <a:solidFill>
                  <a:srgbClr val="000000"/>
                </a:solidFill>
                <a:effectLst/>
                <a:latin typeface="Al-QuranAlKareem"/>
                <a:ea typeface="Times New Roman" panose="02020603050405020304" pitchFamily="18" charset="0"/>
                <a:cs typeface="Times New Roman" panose="02020603050405020304" pitchFamily="18" charset="0"/>
              </a:rPr>
              <a:t>.</a:t>
            </a:r>
            <a:r>
              <a:rPr lang="en-US"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0000"/>
              </a:lnSpc>
              <a:spcBef>
                <a:spcPts val="0"/>
              </a:spcBef>
              <a:spcAft>
                <a:spcPts val="0"/>
              </a:spcAft>
              <a:buNone/>
            </a:pPr>
            <a:r>
              <a:rPr lang="ar-IQ" dirty="0">
                <a:solidFill>
                  <a:srgbClr val="000000"/>
                </a:solidFill>
                <a:latin typeface="Al-QuranAlKareem"/>
                <a:ea typeface="Times New Roman" panose="02020603050405020304" pitchFamily="18" charset="0"/>
                <a:cs typeface="Times New Roman" panose="02020603050405020304" pitchFamily="18" charset="0"/>
              </a:rPr>
              <a:t>6</a:t>
            </a:r>
            <a:r>
              <a:rPr lang="ar-IQ" dirty="0" smtClean="0">
                <a:solidFill>
                  <a:srgbClr val="000000"/>
                </a:solidFill>
                <a:effectLst/>
                <a:latin typeface="Al-QuranAlKareem"/>
                <a:ea typeface="Times New Roman" panose="02020603050405020304" pitchFamily="18" charset="0"/>
                <a:cs typeface="Times New Roman" panose="02020603050405020304" pitchFamily="18" charset="0"/>
              </a:rPr>
              <a:t>. </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يستعرض الباحث في استنتاجاته كل ما له عالقة بالمتغيرات المتعمدة من قبل الباحث</a:t>
            </a:r>
            <a:r>
              <a:rPr lang="en-US" dirty="0" smtClean="0">
                <a:solidFill>
                  <a:srgbClr val="000000"/>
                </a:solidFill>
                <a:effectLst/>
                <a:latin typeface="Al-QuranAlKareem"/>
                <a:ea typeface="Times New Roman" panose="02020603050405020304" pitchFamily="18" charset="0"/>
                <a:cs typeface="Times New Roman" panose="02020603050405020304" pitchFamily="18" charset="0"/>
              </a:rPr>
              <a:t>.</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0000"/>
              </a:lnSpc>
              <a:spcBef>
                <a:spcPts val="0"/>
              </a:spcBef>
              <a:spcAft>
                <a:spcPts val="1000"/>
              </a:spcAft>
              <a:buNone/>
            </a:pPr>
            <a:r>
              <a:rPr lang="ar-IQ" dirty="0">
                <a:solidFill>
                  <a:srgbClr val="000000"/>
                </a:solidFill>
                <a:latin typeface="Al-QuranAlKareem"/>
                <a:ea typeface="Times New Roman" panose="02020603050405020304" pitchFamily="18" charset="0"/>
                <a:cs typeface="Times New Roman" panose="02020603050405020304" pitchFamily="18" charset="0"/>
              </a:rPr>
              <a:t>7</a:t>
            </a:r>
            <a:r>
              <a:rPr lang="ar-IQ" dirty="0" smtClean="0">
                <a:solidFill>
                  <a:srgbClr val="000000"/>
                </a:solidFill>
                <a:effectLst/>
                <a:latin typeface="Al-QuranAlKareem"/>
                <a:ea typeface="Times New Roman" panose="02020603050405020304" pitchFamily="18" charset="0"/>
                <a:cs typeface="Times New Roman" panose="02020603050405020304" pitchFamily="18" charset="0"/>
              </a:rPr>
              <a:t>.</a:t>
            </a:r>
            <a:r>
              <a:rPr lang="ar-IQ" dirty="0" smtClean="0">
                <a:solidFill>
                  <a:srgbClr val="000000"/>
                </a:solidFill>
                <a:effectLst/>
                <a:latin typeface="Calibri" panose="020F0502020204030204" pitchFamily="34" charset="0"/>
                <a:ea typeface="Times New Roman" panose="02020603050405020304" pitchFamily="18" charset="0"/>
                <a:cs typeface="Al-QuranAlKareem"/>
              </a:rPr>
              <a:t> </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المتغيرات هي محور المعلومات الواردة في مستخلص البحث فيذكر فيه تلك المتغيرات و علاقتها ببعضها</a:t>
            </a:r>
            <a:r>
              <a:rPr lang="ar-SA" sz="1700" dirty="0" smtClean="0">
                <a:solidFill>
                  <a:srgbClr val="000000"/>
                </a:solidFill>
                <a:effectLst/>
                <a:latin typeface="Al-QuranAlKareem"/>
                <a:ea typeface="Times New Roman" panose="02020603050405020304" pitchFamily="18" charset="0"/>
                <a:cs typeface="Times New Roman" panose="02020603050405020304" pitchFamily="18" charset="0"/>
              </a:rPr>
              <a:t>.</a:t>
            </a:r>
            <a:endParaRPr lang="ar-IQ" sz="1800" dirty="0" smtClean="0">
              <a:latin typeface="Calibri" panose="020F0502020204030204" pitchFamily="34" charset="0"/>
              <a:ea typeface="Times New Roman" panose="02020603050405020304" pitchFamily="18" charset="0"/>
              <a:cs typeface="Arial" panose="020B0604020202020204" pitchFamily="34" charset="0"/>
            </a:endParaRPr>
          </a:p>
          <a:p>
            <a:pPr marR="0" indent="0" algn="just" rtl="1">
              <a:lnSpc>
                <a:spcPct val="110000"/>
              </a:lnSpc>
              <a:spcBef>
                <a:spcPts val="0"/>
              </a:spcBef>
              <a:spcAft>
                <a:spcPts val="1000"/>
              </a:spcAft>
              <a:buNone/>
            </a:pPr>
            <a:r>
              <a:rPr lang="ar-IQ"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r>
              <a:rPr lang="ar-SA" sz="1700" dirty="0" smtClean="0">
                <a:solidFill>
                  <a:srgbClr val="000000"/>
                </a:solidFill>
                <a:effectLst/>
                <a:latin typeface="Al-QuranAlKareem"/>
                <a:ea typeface="Times New Roman" panose="02020603050405020304" pitchFamily="18" charset="0"/>
                <a:cs typeface="Times New Roman" panose="02020603050405020304" pitchFamily="18" charset="0"/>
              </a:rPr>
              <a:t>.</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 وعليه فان الدراسات البحثية(سواء كانت رسائل ماجستير أو دكتوراه، او بحوث ترقية) لم تأخـذ مـداها و شـكلها العلمي إلا اذا وضح الباحث متغيرات بحثه وعلاقتها ببعضها وإدراكه لكل ذلك</a:t>
            </a:r>
            <a:r>
              <a:rPr lang="ar-IQ" dirty="0" smtClean="0">
                <a:solidFill>
                  <a:srgbClr val="000000"/>
                </a:solidFill>
                <a:effectLst/>
                <a:latin typeface="Al-QuranAlKareem"/>
                <a:ea typeface="Times New Roman" panose="02020603050405020304" pitchFamily="18" charset="0"/>
                <a:cs typeface="Times New Roman" panose="02020603050405020304" pitchFamily="18" charset="0"/>
              </a:rPr>
              <a:t>.</a:t>
            </a:r>
            <a:r>
              <a:rPr lang="en-US" dirty="0" smtClean="0">
                <a:solidFill>
                  <a:srgbClr val="000000"/>
                </a:solidFill>
                <a:effectLst/>
                <a:latin typeface="Al-QuranAlKareem"/>
                <a:ea typeface="Times New Roman" panose="02020603050405020304" pitchFamily="18" charset="0"/>
                <a:cs typeface="Times New Roman" panose="02020603050405020304" pitchFamily="18" charset="0"/>
              </a:rPr>
              <a:t> </a:t>
            </a:r>
            <a:endParaRPr lang="en-US" dirty="0"/>
          </a:p>
        </p:txBody>
      </p:sp>
      <p:sp>
        <p:nvSpPr>
          <p:cNvPr id="4" name="Rectangle 3"/>
          <p:cNvSpPr/>
          <p:nvPr/>
        </p:nvSpPr>
        <p:spPr>
          <a:xfrm>
            <a:off x="4754126" y="14025357"/>
            <a:ext cx="2683748" cy="261610"/>
          </a:xfrm>
          <a:prstGeom prst="rect">
            <a:avLst/>
          </a:prstGeom>
        </p:spPr>
        <p:txBody>
          <a:bodyPr wrap="none">
            <a:spAutoFit/>
          </a:bodyPr>
          <a:lstStyle/>
          <a:p>
            <a:r>
              <a:rPr lang="ar-SA" sz="1100" dirty="0" smtClean="0">
                <a:solidFill>
                  <a:srgbClr val="000000"/>
                </a:solidFill>
                <a:effectLst/>
                <a:latin typeface="Al-QuranAlKareem"/>
                <a:ea typeface="Times New Roman" panose="02020603050405020304" pitchFamily="18" charset="0"/>
                <a:cs typeface="Times New Roman" panose="02020603050405020304" pitchFamily="18" charset="0"/>
              </a:rPr>
              <a:t> كتاب مناهج البحث العلمي,أ.د عبد الرحمن بدوي, 2020</a:t>
            </a:r>
            <a:endParaRPr lang="en-US" dirty="0"/>
          </a:p>
        </p:txBody>
      </p:sp>
      <p:sp>
        <p:nvSpPr>
          <p:cNvPr id="5" name="TextBox 4"/>
          <p:cNvSpPr txBox="1"/>
          <p:nvPr/>
        </p:nvSpPr>
        <p:spPr>
          <a:xfrm>
            <a:off x="1669144" y="6417745"/>
            <a:ext cx="9724570" cy="400110"/>
          </a:xfrm>
          <a:prstGeom prst="rect">
            <a:avLst/>
          </a:prstGeom>
          <a:noFill/>
        </p:spPr>
        <p:txBody>
          <a:bodyPr wrap="square" rtlCol="0">
            <a:spAutoFit/>
          </a:bodyPr>
          <a:lstStyle/>
          <a:p>
            <a:pPr lvl="0" algn="ctr" defTabSz="457200" rtl="1">
              <a:spcBef>
                <a:spcPct val="20000"/>
              </a:spcBef>
              <a:spcAft>
                <a:spcPts val="600"/>
              </a:spcAft>
              <a:buClr>
                <a:srgbClr val="83992A"/>
              </a:buClr>
              <a:buSzPct val="115000"/>
            </a:pPr>
            <a:r>
              <a:rPr lang="ar-SA" dirty="0"/>
              <a:t> </a:t>
            </a:r>
            <a:r>
              <a:rPr lang="ar-IQ" sz="2000" dirty="0" err="1">
                <a:solidFill>
                  <a:prstClr val="black">
                    <a:lumMod val="85000"/>
                    <a:lumOff val="15000"/>
                  </a:prstClr>
                </a:solidFill>
              </a:rPr>
              <a:t>أ.د</a:t>
            </a:r>
            <a:r>
              <a:rPr lang="ar-IQ" sz="2000" dirty="0">
                <a:solidFill>
                  <a:prstClr val="black">
                    <a:lumMod val="85000"/>
                    <a:lumOff val="15000"/>
                  </a:prstClr>
                </a:solidFill>
              </a:rPr>
              <a:t>. عبد الرحمن بدوي؛ </a:t>
            </a:r>
            <a:r>
              <a:rPr lang="ar-IQ" sz="2000" u="sng" dirty="0">
                <a:solidFill>
                  <a:prstClr val="black">
                    <a:lumMod val="85000"/>
                    <a:lumOff val="15000"/>
                  </a:prstClr>
                </a:solidFill>
              </a:rPr>
              <a:t>كتاب مناهج البحث العلمي</a:t>
            </a:r>
            <a:r>
              <a:rPr lang="ar-IQ" sz="2000" dirty="0">
                <a:solidFill>
                  <a:prstClr val="black">
                    <a:lumMod val="85000"/>
                    <a:lumOff val="15000"/>
                  </a:prstClr>
                </a:solidFill>
              </a:rPr>
              <a:t>,ط3,بيروت,دار القلم, 1977.</a:t>
            </a:r>
          </a:p>
        </p:txBody>
      </p:sp>
      <p:cxnSp>
        <p:nvCxnSpPr>
          <p:cNvPr id="7" name="Straight Connector 6"/>
          <p:cNvCxnSpPr/>
          <p:nvPr/>
        </p:nvCxnSpPr>
        <p:spPr>
          <a:xfrm>
            <a:off x="1296537" y="6082759"/>
            <a:ext cx="9840036" cy="27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435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smtClean="0"/>
              <a:t> </a:t>
            </a:r>
            <a:r>
              <a:rPr lang="ar-IQ" dirty="0" smtClean="0"/>
              <a:t>المصادر </a:t>
            </a:r>
            <a:endParaRPr lang="en-US" dirty="0"/>
          </a:p>
        </p:txBody>
      </p:sp>
      <p:sp>
        <p:nvSpPr>
          <p:cNvPr id="3" name="Content Placeholder 2"/>
          <p:cNvSpPr>
            <a:spLocks noGrp="1"/>
          </p:cNvSpPr>
          <p:nvPr>
            <p:ph idx="1"/>
          </p:nvPr>
        </p:nvSpPr>
        <p:spPr/>
        <p:txBody>
          <a:bodyPr>
            <a:normAutofit/>
          </a:bodyPr>
          <a:lstStyle/>
          <a:p>
            <a:pPr marL="457200" lvl="0" algn="just" rtl="1">
              <a:lnSpc>
                <a:spcPct val="115000"/>
              </a:lnSpc>
            </a:pPr>
            <a:r>
              <a:rPr lang="ar-SA" dirty="0" err="1">
                <a:solidFill>
                  <a:srgbClr val="000000"/>
                </a:solidFill>
                <a:latin typeface="Al-QuranAlKareem"/>
                <a:ea typeface="Times New Roman" panose="02020603050405020304" pitchFamily="18" charset="0"/>
              </a:rPr>
              <a:t>أ.م.د</a:t>
            </a:r>
            <a:r>
              <a:rPr lang="ar-SA" dirty="0">
                <a:solidFill>
                  <a:srgbClr val="000000"/>
                </a:solidFill>
                <a:latin typeface="Al-QuranAlKareem"/>
                <a:ea typeface="Times New Roman" panose="02020603050405020304" pitchFamily="18" charset="0"/>
              </a:rPr>
              <a:t>. مصطفى </a:t>
            </a:r>
            <a:r>
              <a:rPr lang="ar-SA" dirty="0" smtClean="0">
                <a:solidFill>
                  <a:srgbClr val="000000"/>
                </a:solidFill>
                <a:latin typeface="Al-QuranAlKareem"/>
                <a:ea typeface="Times New Roman" panose="02020603050405020304" pitchFamily="18" charset="0"/>
              </a:rPr>
              <a:t>عبيد</a:t>
            </a:r>
            <a:r>
              <a:rPr lang="ar-IQ" dirty="0" smtClean="0">
                <a:solidFill>
                  <a:srgbClr val="000000"/>
                </a:solidFill>
                <a:latin typeface="Times New Roman"/>
                <a:ea typeface="Times New Roman" panose="02020603050405020304" pitchFamily="18" charset="0"/>
              </a:rPr>
              <a:t>؛</a:t>
            </a:r>
            <a:r>
              <a:rPr lang="ar-SA" u="sng" dirty="0" smtClean="0">
                <a:solidFill>
                  <a:srgbClr val="000000"/>
                </a:solidFill>
                <a:latin typeface="Al-QuranAlKareem"/>
                <a:ea typeface="Times New Roman" panose="02020603050405020304" pitchFamily="18" charset="0"/>
              </a:rPr>
              <a:t>كتاب </a:t>
            </a:r>
            <a:r>
              <a:rPr lang="ar-SA" u="sng" dirty="0">
                <a:solidFill>
                  <a:srgbClr val="000000"/>
                </a:solidFill>
                <a:latin typeface="Al-QuranAlKareem"/>
                <a:ea typeface="Times New Roman" panose="02020603050405020304" pitchFamily="18" charset="0"/>
              </a:rPr>
              <a:t>مهارة البحث العلمي</a:t>
            </a:r>
            <a:r>
              <a:rPr lang="ar-SA" dirty="0">
                <a:solidFill>
                  <a:srgbClr val="000000"/>
                </a:solidFill>
                <a:latin typeface="Al-QuranAlKareem"/>
                <a:ea typeface="Times New Roman" panose="02020603050405020304" pitchFamily="18" charset="0"/>
              </a:rPr>
              <a:t>،</a:t>
            </a:r>
            <a:r>
              <a:rPr lang="ar-IQ" dirty="0">
                <a:solidFill>
                  <a:srgbClr val="000000"/>
                </a:solidFill>
                <a:latin typeface="Al-QuranAlKareem"/>
                <a:ea typeface="Times New Roman" panose="02020603050405020304" pitchFamily="18" charset="0"/>
              </a:rPr>
              <a:t>ط1,ج1,غزة,</a:t>
            </a:r>
            <a:r>
              <a:rPr lang="ar-SA" dirty="0">
                <a:solidFill>
                  <a:srgbClr val="000000"/>
                </a:solidFill>
                <a:latin typeface="Al-QuranAlKareem"/>
                <a:ea typeface="Times New Roman" panose="02020603050405020304" pitchFamily="18" charset="0"/>
              </a:rPr>
              <a:t> مركز البحوث والدراسات متعدد التخصصات،</a:t>
            </a:r>
            <a:r>
              <a:rPr lang="ar-IQ" dirty="0">
                <a:solidFill>
                  <a:srgbClr val="000000"/>
                </a:solidFill>
                <a:latin typeface="Al-QuranAlKareem"/>
                <a:ea typeface="Times New Roman" panose="02020603050405020304" pitchFamily="18" charset="0"/>
              </a:rPr>
              <a:t>2003</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r" rtl="1"/>
            <a:r>
              <a:rPr lang="ar-IQ" dirty="0"/>
              <a:t>ا </a:t>
            </a:r>
            <a:r>
              <a:rPr lang="ar-IQ" dirty="0" smtClean="0"/>
              <a:t>.د</a:t>
            </a:r>
            <a:r>
              <a:rPr lang="ar-IQ" dirty="0"/>
              <a:t>. أحمد فرحان علي </a:t>
            </a:r>
            <a:r>
              <a:rPr lang="ar-IQ" dirty="0" smtClean="0"/>
              <a:t>التميمي؛ </a:t>
            </a:r>
            <a:r>
              <a:rPr lang="ar-IQ" u="sng" dirty="0" smtClean="0"/>
              <a:t>اساسيات البحث العلمي والاحصاء في التربية البدنية</a:t>
            </a:r>
            <a:r>
              <a:rPr lang="ar-IQ" dirty="0" smtClean="0"/>
              <a:t>,ط1,مجلد1,النجف الاشرف, دار الضياء للطباعة,2015.</a:t>
            </a:r>
          </a:p>
          <a:p>
            <a:pPr algn="r" rtl="1"/>
            <a:r>
              <a:rPr lang="ar-IQ" dirty="0" err="1" smtClean="0">
                <a:solidFill>
                  <a:prstClr val="black">
                    <a:lumMod val="85000"/>
                    <a:lumOff val="15000"/>
                  </a:prstClr>
                </a:solidFill>
              </a:rPr>
              <a:t>أ.د</a:t>
            </a:r>
            <a:r>
              <a:rPr lang="ar-IQ" dirty="0" smtClean="0">
                <a:solidFill>
                  <a:prstClr val="black">
                    <a:lumMod val="85000"/>
                    <a:lumOff val="15000"/>
                  </a:prstClr>
                </a:solidFill>
              </a:rPr>
              <a:t>. عبد </a:t>
            </a:r>
            <a:r>
              <a:rPr lang="ar-IQ" dirty="0">
                <a:solidFill>
                  <a:prstClr val="black">
                    <a:lumMod val="85000"/>
                    <a:lumOff val="15000"/>
                  </a:prstClr>
                </a:solidFill>
              </a:rPr>
              <a:t>الرحمن </a:t>
            </a:r>
            <a:r>
              <a:rPr lang="ar-IQ" dirty="0" smtClean="0">
                <a:solidFill>
                  <a:prstClr val="black">
                    <a:lumMod val="85000"/>
                    <a:lumOff val="15000"/>
                  </a:prstClr>
                </a:solidFill>
              </a:rPr>
              <a:t>بدوي؛ </a:t>
            </a:r>
            <a:r>
              <a:rPr lang="ar-IQ" u="sng" dirty="0" smtClean="0"/>
              <a:t>كتاب مناهج البحث العلمي</a:t>
            </a:r>
            <a:r>
              <a:rPr lang="ar-IQ" dirty="0" smtClean="0"/>
              <a:t>,ط3,بيروت,دار القلم, 1977.</a:t>
            </a:r>
          </a:p>
          <a:p>
            <a:pPr algn="r" rtl="1"/>
            <a:r>
              <a:rPr lang="ar-IQ" dirty="0" err="1">
                <a:solidFill>
                  <a:prstClr val="black">
                    <a:lumMod val="85000"/>
                    <a:lumOff val="15000"/>
                  </a:prstClr>
                </a:solidFill>
              </a:rPr>
              <a:t>ا.د</a:t>
            </a:r>
            <a:r>
              <a:rPr lang="ar-IQ" dirty="0">
                <a:solidFill>
                  <a:prstClr val="black">
                    <a:lumMod val="85000"/>
                    <a:lumOff val="15000"/>
                  </a:prstClr>
                </a:solidFill>
              </a:rPr>
              <a:t> عقيل حسين </a:t>
            </a:r>
            <a:r>
              <a:rPr lang="ar-IQ" dirty="0" smtClean="0">
                <a:solidFill>
                  <a:prstClr val="black">
                    <a:lumMod val="85000"/>
                    <a:lumOff val="15000"/>
                  </a:prstClr>
                </a:solidFill>
              </a:rPr>
              <a:t>عقيل؛ </a:t>
            </a:r>
            <a:r>
              <a:rPr lang="ar-IQ" u="sng" dirty="0" smtClean="0"/>
              <a:t>كتاب خطوات البحث العلمي</a:t>
            </a:r>
            <a:r>
              <a:rPr lang="ar-IQ" dirty="0" smtClean="0"/>
              <a:t>,ط1,بغداد,دار ابن كثير,2014.</a:t>
            </a:r>
          </a:p>
        </p:txBody>
      </p:sp>
    </p:spTree>
    <p:extLst>
      <p:ext uri="{BB962C8B-B14F-4D97-AF65-F5344CB8AC3E}">
        <p14:creationId xmlns:p14="http://schemas.microsoft.com/office/powerpoint/2010/main" val="144031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003263967"/>
              </p:ext>
            </p:extLst>
          </p:nvPr>
        </p:nvGraphicFramePr>
        <p:xfrm>
          <a:off x="3613112" y="1117790"/>
          <a:ext cx="5184140" cy="4753229"/>
        </p:xfrm>
        <a:graphic>
          <a:graphicData uri="http://schemas.openxmlformats.org/drawingml/2006/table">
            <a:tbl>
              <a:tblPr firstRow="1" firstCol="1" bandRow="1"/>
              <a:tblGrid>
                <a:gridCol w="842010"/>
                <a:gridCol w="3707765"/>
                <a:gridCol w="634365"/>
              </a:tblGrid>
              <a:tr h="466725">
                <a:tc>
                  <a:txBody>
                    <a:bodyPr/>
                    <a:lstStyle/>
                    <a:p>
                      <a:pPr marL="0" marR="0" algn="ctr" rtl="0">
                        <a:lnSpc>
                          <a:spcPct val="115000"/>
                        </a:lnSpc>
                        <a:spcBef>
                          <a:spcPts val="0"/>
                        </a:spcBef>
                        <a:spcAft>
                          <a:spcPts val="0"/>
                        </a:spcAft>
                      </a:pPr>
                      <a:r>
                        <a:rPr lang="ar-IQ" sz="1600" dirty="0" smtClean="0">
                          <a:effectLst/>
                          <a:latin typeface="Cambria" panose="02040503050406030204" pitchFamily="18" charset="0"/>
                          <a:ea typeface="Times New Roman" panose="02020603050405020304" pitchFamily="18" charset="0"/>
                          <a:cs typeface="Times New Roman" panose="02020603050405020304" pitchFamily="18" charset="0"/>
                        </a:rPr>
                        <a:t>الشريحة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ar-SA" sz="1600">
                          <a:effectLst/>
                          <a:latin typeface="Cambria" panose="02040503050406030204" pitchFamily="18" charset="0"/>
                          <a:ea typeface="Times New Roman" panose="02020603050405020304" pitchFamily="18" charset="0"/>
                          <a:cs typeface="Times New Roman" panose="02020603050405020304" pitchFamily="18" charset="0"/>
                        </a:rPr>
                        <a:t>الموضوع</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ar-SA" sz="1600">
                          <a:effectLst/>
                          <a:latin typeface="Cambria" panose="02040503050406030204" pitchFamily="18" charset="0"/>
                          <a:ea typeface="Times New Roman" panose="02020603050405020304" pitchFamily="18" charset="0"/>
                          <a:cs typeface="Times New Roman" panose="02020603050405020304" pitchFamily="18" charset="0"/>
                        </a:rPr>
                        <a:t>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382905">
                <a:tc>
                  <a:txBody>
                    <a:bodyPr/>
                    <a:lstStyle/>
                    <a:p>
                      <a:pPr marL="0" marR="0" algn="ctr" rtl="1">
                        <a:lnSpc>
                          <a:spcPct val="115000"/>
                        </a:lnSpc>
                        <a:spcBef>
                          <a:spcPts val="0"/>
                        </a:spcBef>
                        <a:spcAft>
                          <a:spcPts val="0"/>
                        </a:spcAft>
                      </a:pPr>
                      <a:r>
                        <a:rPr lang="ar-SA" sz="1600">
                          <a:effectLst/>
                          <a:latin typeface="Cambria" panose="02040503050406030204" pitchFamily="18"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rtl="0">
                        <a:lnSpc>
                          <a:spcPct val="115000"/>
                        </a:lnSpc>
                        <a:spcBef>
                          <a:spcPts val="0"/>
                        </a:spcBef>
                        <a:spcAft>
                          <a:spcPts val="0"/>
                        </a:spcAft>
                      </a:pPr>
                      <a:r>
                        <a:rPr lang="ar-SA" sz="1600" b="1">
                          <a:effectLst/>
                          <a:latin typeface="Calibri" panose="020F0502020204030204" pitchFamily="34" charset="0"/>
                          <a:ea typeface="Calibri" panose="020F0502020204030204" pitchFamily="34" charset="0"/>
                          <a:cs typeface="Arial" panose="020B0604020202020204" pitchFamily="34" charset="0"/>
                        </a:rPr>
                        <a:t>الثوابت والمتغيرات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l" rtl="0">
                        <a:lnSpc>
                          <a:spcPct val="115000"/>
                        </a:lnSpc>
                        <a:spcBef>
                          <a:spcPts val="0"/>
                        </a:spcBef>
                        <a:spcAft>
                          <a:spcPts val="0"/>
                        </a:spcAft>
                        <a:tabLst>
                          <a:tab pos="207010" algn="l"/>
                          <a:tab pos="262255" algn="ctr"/>
                        </a:tabLst>
                      </a:pPr>
                      <a:r>
                        <a:rPr lang="en-US" sz="1600" b="1">
                          <a:effectLst/>
                          <a:latin typeface="Calibri" panose="020F0502020204030204" pitchFamily="34" charset="0"/>
                          <a:ea typeface="Calibri" panose="020F0502020204030204" pitchFamily="34" charset="0"/>
                          <a:cs typeface="Arial" panose="020B0604020202020204" pitchFamily="34" charset="0"/>
                        </a:rPr>
                        <a:t>	</a:t>
                      </a:r>
                      <a:r>
                        <a:rPr lang="ar-SA" sz="1600" b="1">
                          <a:effectLst/>
                          <a:latin typeface="Calibri" panose="020F0502020204030204" pitchFamily="34" charset="0"/>
                          <a:ea typeface="Calibri" panose="020F0502020204030204" pitchFamily="34" charset="0"/>
                          <a:cs typeface="Arial" panose="020B0604020202020204" pitchFamily="34" charset="0"/>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46405">
                <a:tc>
                  <a:txBody>
                    <a:bodyPr/>
                    <a:lstStyle/>
                    <a:p>
                      <a:pPr marL="0" marR="0" algn="ctr" rtl="1">
                        <a:lnSpc>
                          <a:spcPct val="115000"/>
                        </a:lnSpc>
                        <a:spcBef>
                          <a:spcPts val="0"/>
                        </a:spcBef>
                        <a:spcAft>
                          <a:spcPts val="0"/>
                        </a:spcAft>
                      </a:pPr>
                      <a:r>
                        <a:rPr lang="ar-IQ" sz="1600" dirty="0" smtClean="0">
                          <a:effectLst/>
                          <a:latin typeface="Cambria" panose="02040503050406030204" pitchFamily="18" charset="0"/>
                          <a:ea typeface="Times New Roman" panose="02020603050405020304" pitchFamily="18" charset="0"/>
                          <a:cs typeface="Times New Roman" panose="02020603050405020304" pitchFamily="18" charset="0"/>
                        </a:rPr>
                        <a:t>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ar-SA" sz="1600" b="1">
                          <a:effectLst/>
                          <a:latin typeface="Calibri" panose="020F0502020204030204" pitchFamily="34" charset="0"/>
                          <a:ea typeface="Calibri" panose="020F0502020204030204" pitchFamily="34" charset="0"/>
                          <a:cs typeface="Arial" panose="020B0604020202020204" pitchFamily="34" charset="0"/>
                        </a:rPr>
                        <a:t>انواع المتغيرات حسب طبيعة القياس</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600" b="1">
                          <a:effectLst/>
                          <a:latin typeface="Calibri" panose="020F0502020204030204" pitchFamily="34" charset="0"/>
                          <a:ea typeface="Calibri" panose="020F0502020204030204" pitchFamily="34" charset="0"/>
                          <a:cs typeface="Arial" panose="020B0604020202020204" pitchFamily="34" charset="0"/>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66725">
                <a:tc>
                  <a:txBody>
                    <a:bodyPr/>
                    <a:lstStyle/>
                    <a:p>
                      <a:pPr marL="0" marR="0" algn="ctr" rtl="1">
                        <a:lnSpc>
                          <a:spcPct val="115000"/>
                        </a:lnSpc>
                        <a:spcBef>
                          <a:spcPts val="0"/>
                        </a:spcBef>
                        <a:spcAft>
                          <a:spcPts val="0"/>
                        </a:spcAft>
                      </a:pPr>
                      <a:r>
                        <a:rPr lang="ar-IQ" sz="1600" dirty="0" smtClean="0">
                          <a:effectLst/>
                          <a:latin typeface="Cambria" panose="02040503050406030204" pitchFamily="18" charset="0"/>
                          <a:ea typeface="Times New Roman" panose="02020603050405020304" pitchFamily="18" charset="0"/>
                          <a:cs typeface="Times New Roman" panose="02020603050405020304" pitchFamily="18" charset="0"/>
                        </a:rPr>
                        <a:t>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rtl="0">
                        <a:lnSpc>
                          <a:spcPct val="115000"/>
                        </a:lnSpc>
                        <a:spcBef>
                          <a:spcPts val="0"/>
                        </a:spcBef>
                        <a:spcAft>
                          <a:spcPts val="0"/>
                        </a:spcAft>
                      </a:pPr>
                      <a:r>
                        <a:rPr lang="ar-SA" sz="1600" b="1">
                          <a:effectLst/>
                          <a:latin typeface="Calibri" panose="020F0502020204030204" pitchFamily="34" charset="0"/>
                          <a:ea typeface="Calibri" panose="020F0502020204030204" pitchFamily="34" charset="0"/>
                          <a:cs typeface="Arial" panose="020B0604020202020204" pitchFamily="34" charset="0"/>
                        </a:rPr>
                        <a:t>التصنيف بحسب ما إذا كان المتغير ملحوظا او مجردا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rtl="1">
                        <a:lnSpc>
                          <a:spcPct val="115000"/>
                        </a:lnSpc>
                        <a:spcBef>
                          <a:spcPts val="0"/>
                        </a:spcBef>
                        <a:spcAft>
                          <a:spcPts val="0"/>
                        </a:spcAft>
                      </a:pPr>
                      <a:r>
                        <a:rPr lang="ar-SA" sz="1600" b="1">
                          <a:effectLst/>
                          <a:latin typeface="Calibri" panose="020F0502020204030204" pitchFamily="34" charset="0"/>
                          <a:ea typeface="Calibri" panose="020F0502020204030204" pitchFamily="34" charset="0"/>
                          <a:cs typeface="Arial" panose="020B0604020202020204" pitchFamily="34" charset="0"/>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66725">
                <a:tc>
                  <a:txBody>
                    <a:bodyPr/>
                    <a:lstStyle/>
                    <a:p>
                      <a:pPr marL="0" marR="0" algn="ctr" rtl="1">
                        <a:lnSpc>
                          <a:spcPct val="115000"/>
                        </a:lnSpc>
                        <a:spcBef>
                          <a:spcPts val="0"/>
                        </a:spcBef>
                        <a:spcAft>
                          <a:spcPts val="0"/>
                        </a:spcAft>
                      </a:pPr>
                      <a:r>
                        <a:rPr lang="ar-IQ" sz="1600" dirty="0" smtClean="0">
                          <a:effectLst/>
                          <a:latin typeface="Cambria" panose="02040503050406030204" pitchFamily="18" charset="0"/>
                          <a:ea typeface="Times New Roman" panose="02020603050405020304" pitchFamily="18" charset="0"/>
                          <a:cs typeface="Times New Roman" panose="02020603050405020304" pitchFamily="18" charset="0"/>
                        </a:rPr>
                        <a:t>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ar-SA" sz="1600" b="1">
                          <a:effectLst/>
                          <a:latin typeface="Calibri" panose="020F0502020204030204" pitchFamily="34" charset="0"/>
                          <a:ea typeface="Calibri" panose="020F0502020204030204" pitchFamily="34" charset="0"/>
                          <a:cs typeface="Arial" panose="020B0604020202020204" pitchFamily="34" charset="0"/>
                        </a:rPr>
                        <a:t>التصنيف بحسب ما اذا كانت المتغيرات نوعية او كمية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600" b="1">
                          <a:effectLst/>
                          <a:latin typeface="Calibri" panose="020F0502020204030204" pitchFamily="34" charset="0"/>
                          <a:ea typeface="Calibri" panose="020F0502020204030204" pitchFamily="34" charset="0"/>
                          <a:cs typeface="Arial" panose="020B0604020202020204" pitchFamily="34" charset="0"/>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66725">
                <a:tc>
                  <a:txBody>
                    <a:bodyPr/>
                    <a:lstStyle/>
                    <a:p>
                      <a:pPr marL="0" marR="0" algn="ctr" rtl="1">
                        <a:lnSpc>
                          <a:spcPct val="115000"/>
                        </a:lnSpc>
                        <a:spcBef>
                          <a:spcPts val="0"/>
                        </a:spcBef>
                        <a:spcAft>
                          <a:spcPts val="0"/>
                        </a:spcAft>
                      </a:pPr>
                      <a:r>
                        <a:rPr lang="ar-IQ" sz="1600" dirty="0" smtClean="0">
                          <a:effectLst/>
                          <a:latin typeface="Cambria" panose="02040503050406030204" pitchFamily="18" charset="0"/>
                          <a:ea typeface="Times New Roman" panose="02020603050405020304" pitchFamily="18" charset="0"/>
                          <a:cs typeface="Times New Roman" panose="02020603050405020304" pitchFamily="18" charset="0"/>
                        </a:rPr>
                        <a:t>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rtl="0">
                        <a:lnSpc>
                          <a:spcPct val="115000"/>
                        </a:lnSpc>
                        <a:spcBef>
                          <a:spcPts val="0"/>
                        </a:spcBef>
                        <a:spcAft>
                          <a:spcPts val="0"/>
                        </a:spcAft>
                      </a:pPr>
                      <a:r>
                        <a:rPr lang="ar-SA" sz="1600" b="1" dirty="0">
                          <a:effectLst/>
                          <a:latin typeface="Calibri" panose="020F0502020204030204" pitchFamily="34" charset="0"/>
                          <a:ea typeface="Calibri" panose="020F0502020204030204" pitchFamily="34" charset="0"/>
                          <a:cs typeface="Arial" panose="020B0604020202020204" pitchFamily="34" charset="0"/>
                        </a:rPr>
                        <a:t>التصنيف بحسب الاستقلال و التبعية لمتغيرات اخرى</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rtl="1">
                        <a:lnSpc>
                          <a:spcPct val="115000"/>
                        </a:lnSpc>
                        <a:spcBef>
                          <a:spcPts val="0"/>
                        </a:spcBef>
                        <a:spcAft>
                          <a:spcPts val="0"/>
                        </a:spcAft>
                      </a:pPr>
                      <a:r>
                        <a:rPr lang="ar-SA" sz="1600" b="1">
                          <a:effectLst/>
                          <a:latin typeface="Calibri" panose="020F0502020204030204" pitchFamily="34" charset="0"/>
                          <a:ea typeface="Calibri" panose="020F0502020204030204" pitchFamily="34" charset="0"/>
                          <a:cs typeface="Arial" panose="020B0604020202020204" pitchFamily="34" charset="0"/>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66725">
                <a:tc>
                  <a:txBody>
                    <a:bodyPr/>
                    <a:lstStyle/>
                    <a:p>
                      <a:pPr marL="0" marR="0" algn="ctr" rtl="1">
                        <a:lnSpc>
                          <a:spcPct val="115000"/>
                        </a:lnSpc>
                        <a:spcBef>
                          <a:spcPts val="0"/>
                        </a:spcBef>
                        <a:spcAft>
                          <a:spcPts val="0"/>
                        </a:spcAft>
                      </a:pPr>
                      <a:r>
                        <a:rPr lang="ar-IQ" sz="1600" dirty="0" smtClean="0">
                          <a:effectLst/>
                          <a:latin typeface="Cambria" panose="02040503050406030204" pitchFamily="18" charset="0"/>
                          <a:ea typeface="Times New Roman" panose="02020603050405020304" pitchFamily="18" charset="0"/>
                          <a:cs typeface="Times New Roman" panose="02020603050405020304" pitchFamily="18" charset="0"/>
                        </a:rPr>
                        <a:t>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ar-SA" sz="1600" b="1" dirty="0">
                          <a:effectLst/>
                          <a:latin typeface="Calibri" panose="020F0502020204030204" pitchFamily="34" charset="0"/>
                          <a:ea typeface="Calibri" panose="020F0502020204030204" pitchFamily="34" charset="0"/>
                          <a:cs typeface="Arial" panose="020B0604020202020204" pitchFamily="34" charset="0"/>
                        </a:rPr>
                        <a:t>التصنيف بحسب تأثير المتغير في متغير اخر أو عدم وجود هذا التأثير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600" b="1" dirty="0">
                          <a:effectLst/>
                          <a:latin typeface="Calibri" panose="020F0502020204030204" pitchFamily="34" charset="0"/>
                          <a:ea typeface="Calibri" panose="020F0502020204030204" pitchFamily="34" charset="0"/>
                          <a:cs typeface="Arial" panose="020B0604020202020204" pitchFamily="34" charset="0"/>
                        </a:rPr>
                        <a:t>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46405">
                <a:tc>
                  <a:txBody>
                    <a:bodyPr/>
                    <a:lstStyle/>
                    <a:p>
                      <a:pPr marL="0" marR="0" algn="ctr" rtl="1">
                        <a:lnSpc>
                          <a:spcPct val="115000"/>
                        </a:lnSpc>
                        <a:spcBef>
                          <a:spcPts val="0"/>
                        </a:spcBef>
                        <a:spcAft>
                          <a:spcPts val="0"/>
                        </a:spcAft>
                      </a:pPr>
                      <a:r>
                        <a:rPr lang="ar-IQ" sz="1600" dirty="0" smtClean="0">
                          <a:effectLst/>
                          <a:latin typeface="Cambria" panose="02040503050406030204" pitchFamily="18" charset="0"/>
                          <a:ea typeface="Times New Roman" panose="02020603050405020304" pitchFamily="18" charset="0"/>
                          <a:cs typeface="Times New Roman" panose="02020603050405020304" pitchFamily="18" charset="0"/>
                        </a:rPr>
                        <a:t>13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ctr" defTabSz="457200" rtl="0" eaLnBrk="1" fontAlgn="auto" latinLnBrk="0" hangingPunct="1">
                        <a:lnSpc>
                          <a:spcPct val="115000"/>
                        </a:lnSpc>
                        <a:spcBef>
                          <a:spcPts val="0"/>
                        </a:spcBef>
                        <a:spcAft>
                          <a:spcPts val="0"/>
                        </a:spcAft>
                        <a:buClr>
                          <a:srgbClr val="83992A"/>
                        </a:buClr>
                        <a:buSzPct val="115000"/>
                        <a:buFont typeface="Arial"/>
                        <a:buNone/>
                        <a:tabLst/>
                        <a:defRPr/>
                      </a:pPr>
                      <a:r>
                        <a:rPr lang="ar-SA" sz="1600" b="1" kern="1200" noProof="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التعريف الإجرائي للمتغير </a:t>
                      </a:r>
                      <a:endParaRPr lang="en-US" sz="1600" b="1" kern="1200" noProof="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rtl="1">
                        <a:lnSpc>
                          <a:spcPct val="115000"/>
                        </a:lnSpc>
                        <a:spcBef>
                          <a:spcPts val="0"/>
                        </a:spcBef>
                        <a:spcAft>
                          <a:spcPts val="0"/>
                        </a:spcAft>
                      </a:pPr>
                      <a:r>
                        <a:rPr lang="ar-SA" sz="1600" b="1" dirty="0">
                          <a:effectLst/>
                          <a:latin typeface="Calibri" panose="020F0502020204030204" pitchFamily="34" charset="0"/>
                          <a:ea typeface="Calibri" panose="020F0502020204030204" pitchFamily="34" charset="0"/>
                          <a:cs typeface="Arial" panose="020B0604020202020204" pitchFamily="34" charset="0"/>
                        </a:rPr>
                        <a:t>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88950">
                <a:tc>
                  <a:txBody>
                    <a:bodyPr/>
                    <a:lstStyle/>
                    <a:p>
                      <a:pPr marL="0" marR="0" algn="ctr" rtl="1">
                        <a:lnSpc>
                          <a:spcPct val="115000"/>
                        </a:lnSpc>
                        <a:spcBef>
                          <a:spcPts val="0"/>
                        </a:spcBef>
                        <a:spcAft>
                          <a:spcPts val="0"/>
                        </a:spcAft>
                      </a:pPr>
                      <a:r>
                        <a:rPr lang="ar-SA" sz="1600" dirty="0" smtClean="0">
                          <a:effectLst/>
                          <a:latin typeface="Cambria" panose="02040503050406030204" pitchFamily="18" charset="0"/>
                          <a:ea typeface="Times New Roman" panose="02020603050405020304" pitchFamily="18" charset="0"/>
                          <a:cs typeface="Times New Roman" panose="02020603050405020304" pitchFamily="18" charset="0"/>
                        </a:rPr>
                        <a:t>1</a:t>
                      </a:r>
                      <a:r>
                        <a:rPr lang="ar-IQ" sz="1600" dirty="0" smtClean="0">
                          <a:effectLst/>
                          <a:latin typeface="Cambria" panose="02040503050406030204" pitchFamily="18" charset="0"/>
                          <a:ea typeface="Times New Roman" panose="02020603050405020304" pitchFamily="18" charset="0"/>
                          <a:cs typeface="Times New Roman" panose="02020603050405020304" pitchFamily="18" charset="0"/>
                        </a:rPr>
                        <a:t>5</a:t>
                      </a:r>
                    </a:p>
                    <a:p>
                      <a:pPr marL="0" marR="0" algn="ctr" rtl="1">
                        <a:lnSpc>
                          <a:spcPct val="115000"/>
                        </a:lnSpc>
                        <a:spcBef>
                          <a:spcPts val="0"/>
                        </a:spcBef>
                        <a:spcAft>
                          <a:spcPts val="0"/>
                        </a:spcAft>
                      </a:pPr>
                      <a:endParaRPr lang="ar-IQ" sz="1600" dirty="0" smtClean="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16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دور المـتــغيــرات في البــحث العلـمــي</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600" b="1" dirty="0">
                          <a:effectLst/>
                          <a:latin typeface="Calibri" panose="020F0502020204030204" pitchFamily="34" charset="0"/>
                          <a:ea typeface="Calibri" panose="020F0502020204030204" pitchFamily="34" charset="0"/>
                          <a:cs typeface="Arial" panose="020B0604020202020204" pitchFamily="34" charset="0"/>
                        </a:rPr>
                        <a:t>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88950">
                <a:tc>
                  <a:txBody>
                    <a:bodyPr/>
                    <a:lstStyle/>
                    <a:p>
                      <a:pPr marL="0" marR="0" algn="ctr" defTabSz="457200" rtl="1" eaLnBrk="1" latinLnBrk="0" hangingPunct="1">
                        <a:lnSpc>
                          <a:spcPct val="115000"/>
                        </a:lnSpc>
                        <a:spcBef>
                          <a:spcPts val="0"/>
                        </a:spcBef>
                        <a:spcAft>
                          <a:spcPts val="0"/>
                        </a:spcAft>
                      </a:pPr>
                      <a:r>
                        <a:rPr lang="ar-IQ" sz="1600" b="1" kern="120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16</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defTabSz="457200" rtl="1" eaLnBrk="1" latinLnBrk="0" hangingPunct="1">
                        <a:lnSpc>
                          <a:spcPct val="115000"/>
                        </a:lnSpc>
                        <a:spcBef>
                          <a:spcPts val="0"/>
                        </a:spcBef>
                        <a:spcAft>
                          <a:spcPts val="0"/>
                        </a:spcAft>
                      </a:pPr>
                      <a:r>
                        <a:rPr lang="ar-IQ" sz="1600" b="1" kern="120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المصادر</a:t>
                      </a:r>
                      <a:endParaRPr lang="en-US" sz="16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defTabSz="457200" rtl="1" eaLnBrk="1" latinLnBrk="0" hangingPunct="1">
                        <a:lnSpc>
                          <a:spcPct val="115000"/>
                        </a:lnSpc>
                        <a:spcBef>
                          <a:spcPts val="0"/>
                        </a:spcBef>
                        <a:spcAft>
                          <a:spcPts val="0"/>
                        </a:spcAft>
                      </a:pPr>
                      <a:r>
                        <a:rPr lang="ar-IQ" sz="1600" b="1" kern="120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9</a:t>
                      </a:r>
                      <a:endParaRPr lang="en-US" sz="16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11804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1476"/>
            <a:ext cx="10515600" cy="2011680"/>
          </a:xfrm>
        </p:spPr>
        <p:txBody>
          <a:bodyPr>
            <a:noAutofit/>
          </a:bodyPr>
          <a:lstStyle/>
          <a:p>
            <a:pPr algn="r" rtl="1"/>
            <a:r>
              <a:rPr lang="ar-SA" sz="2800" b="1" dirty="0">
                <a:solidFill>
                  <a:srgbClr val="000000"/>
                </a:solidFill>
                <a:latin typeface="Al-QuranAlKareem"/>
                <a:ea typeface="Times New Roman" panose="02020603050405020304" pitchFamily="18" charset="0"/>
                <a:cs typeface="Times New Roman" panose="02020603050405020304" pitchFamily="18" charset="0"/>
              </a:rPr>
              <a:t>ماهي الثوابت والمتغيرات؟</a:t>
            </a:r>
            <a:r>
              <a:rPr lang="en-US" sz="2800" b="1" dirty="0">
                <a:solidFill>
                  <a:srgbClr val="000000"/>
                </a:solidFill>
                <a:latin typeface="Al-QuranAlKareem"/>
                <a:ea typeface="Times New Roman" panose="02020603050405020304" pitchFamily="18" charset="0"/>
                <a:cs typeface="Times New Roman" panose="02020603050405020304" pitchFamily="18" charset="0"/>
              </a:rPr>
              <a:t/>
            </a:r>
            <a:br>
              <a:rPr lang="en-US" sz="2800" b="1" dirty="0">
                <a:solidFill>
                  <a:srgbClr val="000000"/>
                </a:solidFill>
                <a:latin typeface="Al-QuranAlKareem"/>
                <a:ea typeface="Times New Roman" panose="02020603050405020304" pitchFamily="18" charset="0"/>
                <a:cs typeface="Times New Roman" panose="02020603050405020304" pitchFamily="18" charset="0"/>
              </a:rPr>
            </a:br>
            <a:r>
              <a:rPr lang="ar-SA" sz="2000" b="1" dirty="0"/>
              <a:t>الثوابت</a:t>
            </a:r>
            <a:r>
              <a:rPr lang="ar-SA" sz="2000" dirty="0"/>
              <a:t> هي عبارة عن قيم عددية تتميز بأنها تضل ثابتة كما هي لا تتغير. ومن امثلتها هي قيمة والنسبة الثابتة للدائرة والتي تساوي (3,14).</a:t>
            </a:r>
            <a:r>
              <a:rPr lang="en-US" sz="2000" dirty="0"/>
              <a:t/>
            </a:r>
            <a:br>
              <a:rPr lang="en-US" sz="2000" dirty="0"/>
            </a:br>
            <a:r>
              <a:rPr lang="ar-SA" sz="2000" dirty="0"/>
              <a:t>أما </a:t>
            </a:r>
            <a:r>
              <a:rPr lang="ar-SA" sz="2000" b="1" dirty="0"/>
              <a:t>المتغيرات</a:t>
            </a:r>
            <a:r>
              <a:rPr lang="ar-SA" sz="2000" dirty="0"/>
              <a:t> فهي عكس الثوابت أي هي قيمة قابلة للتغير من وقت لأخر، ومن امثلتها (الطول ،الوزن ،القوة، السرعة ,لون العيون, </a:t>
            </a:r>
            <a:r>
              <a:rPr lang="ar-SA" sz="2000" dirty="0" smtClean="0"/>
              <a:t>الديانة</a:t>
            </a:r>
            <a:r>
              <a:rPr lang="ar-SA" sz="2000" dirty="0"/>
              <a:t>, الاتجاهات, المؤهـل الدراسـي، سـنوات الخبرة....الخ)، وهي نمط السلوك</a:t>
            </a:r>
            <a:endParaRPr lang="en-US" sz="2000" dirty="0">
              <a:latin typeface="Times New Roman" panose="02020603050405020304" pitchFamily="18" charset="0"/>
            </a:endParaRPr>
          </a:p>
        </p:txBody>
      </p:sp>
      <p:sp>
        <p:nvSpPr>
          <p:cNvPr id="3" name="Content Placeholder 2"/>
          <p:cNvSpPr>
            <a:spLocks noGrp="1"/>
          </p:cNvSpPr>
          <p:nvPr>
            <p:ph idx="1"/>
          </p:nvPr>
        </p:nvSpPr>
        <p:spPr>
          <a:xfrm>
            <a:off x="838200" y="2453425"/>
            <a:ext cx="10515600" cy="4351338"/>
          </a:xfrm>
        </p:spPr>
        <p:txBody>
          <a:bodyPr>
            <a:normAutofit/>
          </a:bodyPr>
          <a:lstStyle/>
          <a:p>
            <a:pPr marL="0" marR="0" indent="0" algn="just" rtl="1">
              <a:lnSpc>
                <a:spcPct val="115000"/>
              </a:lnSpc>
              <a:spcBef>
                <a:spcPts val="0"/>
              </a:spcBef>
              <a:spcAft>
                <a:spcPts val="0"/>
              </a:spcAft>
              <a:buNone/>
            </a:pP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انواع المتغيرات وتصنيفاتها:</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0"/>
              </a:spcAft>
              <a:buNone/>
            </a:pP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توجد عدة طرق تستخدم من اجل تصنيف المتغيرات الى انواع, وتختلف هذه الطرق باختلاف الهدف من التصنيف. ومن امثلة طرق تصنيف المتغيرات:</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Font typeface="Symbol" panose="05050102010706020507" pitchFamily="18" charset="2"/>
              <a:buChar char=""/>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التصنيف بحسب طبيعة القياس.</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Font typeface="Symbol" panose="05050102010706020507" pitchFamily="18" charset="2"/>
              <a:buChar char=""/>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التصنيف بحسب اذا ما كان المتغير ملحوظا او مجرد.</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Font typeface="Symbol" panose="05050102010706020507" pitchFamily="18" charset="2"/>
              <a:buChar char=""/>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التصنيف بحسب ما اذا كانت المتغيرات نوعية او كمية.</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Font typeface="Symbol" panose="05050102010706020507" pitchFamily="18" charset="2"/>
              <a:buChar char=""/>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التصنيف بحسب الاستقلال و التبعية لمتغيرات اخرى.</a:t>
            </a:r>
            <a:endParaRPr lang="ar-IQ" dirty="0">
              <a:solidFill>
                <a:srgbClr val="000000"/>
              </a:solidFill>
              <a:latin typeface="Al-QuranAlKareem"/>
              <a:ea typeface="Times New Roman" panose="02020603050405020304" pitchFamily="18" charset="0"/>
              <a:cs typeface="Times New Roman" panose="02020603050405020304" pitchFamily="18" charset="0"/>
            </a:endParaRPr>
          </a:p>
          <a:p>
            <a:pPr marL="342900" marR="0" lvl="0" indent="-342900" algn="just" rtl="1">
              <a:lnSpc>
                <a:spcPct val="115000"/>
              </a:lnSpc>
              <a:spcBef>
                <a:spcPts val="0"/>
              </a:spcBef>
              <a:spcAft>
                <a:spcPts val="0"/>
              </a:spcAft>
              <a:buFont typeface="Symbol" panose="05050102010706020507" pitchFamily="18" charset="2"/>
              <a:buChar char=""/>
            </a:pPr>
            <a:r>
              <a:rPr lang="ar-IQ" dirty="0" smtClean="0">
                <a:solidFill>
                  <a:srgbClr val="000000"/>
                </a:solidFill>
                <a:effectLst/>
                <a:latin typeface="Al-QuranAlKareem"/>
                <a:ea typeface="Calibri" panose="020F0502020204030204" pitchFamily="34" charset="0"/>
                <a:cs typeface="Times New Roman" panose="02020603050405020304" pitchFamily="18" charset="0"/>
              </a:rPr>
              <a:t> </a:t>
            </a:r>
            <a:r>
              <a:rPr lang="ar-SA" dirty="0"/>
              <a:t>التصنيف بحسب تأثير المتغير في متغير اخر أو عدم وجود هذا التأثير ومدى سيطرة الباحث على المتغير وقدرته على استبعاده من البحث ومنع تأثيره </a:t>
            </a:r>
            <a:r>
              <a:rPr lang="ar-SA" dirty="0" smtClean="0"/>
              <a:t>على</a:t>
            </a:r>
            <a:r>
              <a:rPr lang="ar-IQ" dirty="0" smtClean="0"/>
              <a:t> النتائج.</a:t>
            </a:r>
            <a:r>
              <a:rPr lang="ar-SA" dirty="0" smtClean="0"/>
              <a:t> </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
        <p:nvSpPr>
          <p:cNvPr id="4" name="TextBox 3"/>
          <p:cNvSpPr txBox="1"/>
          <p:nvPr/>
        </p:nvSpPr>
        <p:spPr>
          <a:xfrm>
            <a:off x="2647666" y="6359857"/>
            <a:ext cx="7533564" cy="324384"/>
          </a:xfrm>
          <a:prstGeom prst="rect">
            <a:avLst/>
          </a:prstGeom>
          <a:noFill/>
        </p:spPr>
        <p:txBody>
          <a:bodyPr wrap="square" rtlCol="0">
            <a:spAutoFit/>
          </a:bodyPr>
          <a:lstStyle/>
          <a:p>
            <a:pPr marL="457200" lvl="0" algn="just" rtl="1">
              <a:lnSpc>
                <a:spcPct val="115000"/>
              </a:lnSpc>
            </a:pPr>
            <a:r>
              <a:rPr lang="ar-SA" sz="1400" dirty="0" err="1">
                <a:solidFill>
                  <a:srgbClr val="000000"/>
                </a:solidFill>
                <a:latin typeface="Al-QuranAlKareem"/>
                <a:ea typeface="Times New Roman" panose="02020603050405020304" pitchFamily="18" charset="0"/>
              </a:rPr>
              <a:t>أ.م.د</a:t>
            </a:r>
            <a:r>
              <a:rPr lang="ar-SA" sz="1400" dirty="0">
                <a:solidFill>
                  <a:srgbClr val="000000"/>
                </a:solidFill>
                <a:latin typeface="Al-QuranAlKareem"/>
                <a:ea typeface="Times New Roman" panose="02020603050405020304" pitchFamily="18" charset="0"/>
              </a:rPr>
              <a:t>. مصطفى </a:t>
            </a:r>
            <a:r>
              <a:rPr lang="ar-SA" sz="1400" dirty="0" smtClean="0">
                <a:solidFill>
                  <a:srgbClr val="000000"/>
                </a:solidFill>
                <a:latin typeface="Al-QuranAlKareem"/>
                <a:ea typeface="Times New Roman" panose="02020603050405020304" pitchFamily="18" charset="0"/>
              </a:rPr>
              <a:t>عبيد</a:t>
            </a:r>
            <a:r>
              <a:rPr lang="ar-IQ" sz="1400" dirty="0" smtClean="0">
                <a:solidFill>
                  <a:srgbClr val="000000"/>
                </a:solidFill>
                <a:latin typeface="Times New Roman"/>
                <a:ea typeface="Times New Roman" panose="02020603050405020304" pitchFamily="18" charset="0"/>
                <a:cs typeface="Times New Roman"/>
              </a:rPr>
              <a:t>⁏</a:t>
            </a:r>
            <a:r>
              <a:rPr lang="ar-SA" sz="1400" u="sng" dirty="0" smtClean="0">
                <a:solidFill>
                  <a:srgbClr val="000000"/>
                </a:solidFill>
                <a:latin typeface="Al-QuranAlKareem"/>
                <a:ea typeface="Times New Roman" panose="02020603050405020304" pitchFamily="18" charset="0"/>
              </a:rPr>
              <a:t>كتاب </a:t>
            </a:r>
            <a:r>
              <a:rPr lang="ar-SA" sz="1400" u="sng" dirty="0">
                <a:solidFill>
                  <a:srgbClr val="000000"/>
                </a:solidFill>
                <a:latin typeface="Al-QuranAlKareem"/>
                <a:ea typeface="Times New Roman" panose="02020603050405020304" pitchFamily="18" charset="0"/>
              </a:rPr>
              <a:t>مهارة البحث </a:t>
            </a:r>
            <a:r>
              <a:rPr lang="ar-SA" sz="1400" u="sng" dirty="0" smtClean="0">
                <a:solidFill>
                  <a:srgbClr val="000000"/>
                </a:solidFill>
                <a:latin typeface="Al-QuranAlKareem"/>
                <a:ea typeface="Times New Roman" panose="02020603050405020304" pitchFamily="18" charset="0"/>
              </a:rPr>
              <a:t>العلمي</a:t>
            </a:r>
            <a:r>
              <a:rPr lang="ar-SA" sz="1400" dirty="0" smtClean="0">
                <a:solidFill>
                  <a:srgbClr val="000000"/>
                </a:solidFill>
                <a:latin typeface="Al-QuranAlKareem"/>
                <a:ea typeface="Times New Roman" panose="02020603050405020304" pitchFamily="18" charset="0"/>
              </a:rPr>
              <a:t>،</a:t>
            </a:r>
            <a:r>
              <a:rPr lang="ar-IQ" sz="1400" dirty="0" smtClean="0">
                <a:solidFill>
                  <a:srgbClr val="000000"/>
                </a:solidFill>
                <a:latin typeface="Al-QuranAlKareem"/>
                <a:ea typeface="Times New Roman" panose="02020603050405020304" pitchFamily="18" charset="0"/>
              </a:rPr>
              <a:t>ط1,ج1,غزة,</a:t>
            </a:r>
            <a:r>
              <a:rPr lang="ar-SA" sz="1400" dirty="0" smtClean="0">
                <a:solidFill>
                  <a:srgbClr val="000000"/>
                </a:solidFill>
                <a:latin typeface="Al-QuranAlKareem"/>
                <a:ea typeface="Times New Roman" panose="02020603050405020304" pitchFamily="18" charset="0"/>
              </a:rPr>
              <a:t> </a:t>
            </a:r>
            <a:r>
              <a:rPr lang="ar-SA" sz="1400" dirty="0">
                <a:solidFill>
                  <a:srgbClr val="000000"/>
                </a:solidFill>
                <a:latin typeface="Al-QuranAlKareem"/>
                <a:ea typeface="Times New Roman" panose="02020603050405020304" pitchFamily="18" charset="0"/>
              </a:rPr>
              <a:t>مركز البحوث والدراسات متعدد </a:t>
            </a:r>
            <a:r>
              <a:rPr lang="ar-SA" sz="1400" dirty="0" smtClean="0">
                <a:solidFill>
                  <a:srgbClr val="000000"/>
                </a:solidFill>
                <a:latin typeface="Al-QuranAlKareem"/>
                <a:ea typeface="Times New Roman" panose="02020603050405020304" pitchFamily="18" charset="0"/>
              </a:rPr>
              <a:t>التخصصات،</a:t>
            </a:r>
            <a:r>
              <a:rPr lang="ar-IQ" sz="1400" dirty="0" smtClean="0">
                <a:solidFill>
                  <a:srgbClr val="000000"/>
                </a:solidFill>
                <a:latin typeface="Al-QuranAlKareem"/>
                <a:ea typeface="Times New Roman" panose="02020603050405020304" pitchFamily="18" charset="0"/>
              </a:rPr>
              <a:t>2003</a:t>
            </a:r>
            <a:endParaRPr lang="en-US" sz="14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7444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950174" y="378945"/>
            <a:ext cx="8253883" cy="6126480"/>
          </a:xfrm>
          <a:prstGeom prst="rect">
            <a:avLst/>
          </a:prstGeom>
        </p:spPr>
      </p:pic>
      <p:sp>
        <p:nvSpPr>
          <p:cNvPr id="7" name="TextBox 6"/>
          <p:cNvSpPr txBox="1"/>
          <p:nvPr/>
        </p:nvSpPr>
        <p:spPr>
          <a:xfrm>
            <a:off x="5991367" y="6223379"/>
            <a:ext cx="300251"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082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2851"/>
            <a:ext cx="10515600" cy="5303520"/>
          </a:xfrm>
        </p:spPr>
        <p:txBody>
          <a:bodyPr>
            <a:normAutofit fontScale="62500" lnSpcReduction="20000"/>
          </a:bodyPr>
          <a:lstStyle/>
          <a:p>
            <a:pPr marL="0" marR="0" indent="0" algn="just" rtl="1">
              <a:lnSpc>
                <a:spcPct val="115000"/>
              </a:lnSpc>
              <a:spcBef>
                <a:spcPts val="0"/>
              </a:spcBef>
              <a:spcAft>
                <a:spcPts val="0"/>
              </a:spcAft>
              <a:buNone/>
            </a:pP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فيما يلي شرحا مفصلا لهذه التصنيفات وانواع المتغيرات في كل منها:</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Font typeface="Symbol" panose="05050102010706020507" pitchFamily="18" charset="2"/>
              <a:buChar char=""/>
            </a:pP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انواع المتغيرات حسب طبيعة القياس:</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0"/>
              </a:spcAft>
              <a:buNone/>
            </a:pPr>
            <a:r>
              <a:rPr lang="ar-IQ" dirty="0" smtClean="0">
                <a:solidFill>
                  <a:srgbClr val="000000"/>
                </a:solidFill>
                <a:effectLst/>
                <a:latin typeface="Al-QuranAlKareem"/>
                <a:ea typeface="Times New Roman" panose="02020603050405020304" pitchFamily="18" charset="0"/>
                <a:cs typeface="Times New Roman" panose="02020603050405020304" pitchFamily="18" charset="0"/>
              </a:rPr>
              <a:t>  </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يمكن تصنيف المتغيرات بحسب طبيعة او اسلوب او مستوى القياس المستخدم في تقيم قيمة المتغير, وذلك بحسب الخصائص الرياضية لكل متغير من حيث القياس الكمي او النوعي.</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0"/>
              </a:spcAft>
              <a:buNone/>
            </a:pPr>
            <a:r>
              <a:rPr lang="ar-IQ" dirty="0" smtClean="0">
                <a:solidFill>
                  <a:srgbClr val="000000"/>
                </a:solidFill>
                <a:effectLst/>
                <a:latin typeface="Al-QuranAlKareem"/>
                <a:ea typeface="Times New Roman" panose="02020603050405020304" pitchFamily="18" charset="0"/>
                <a:cs typeface="Times New Roman" panose="02020603050405020304" pitchFamily="18" charset="0"/>
              </a:rPr>
              <a:t>  </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توجد اربعة تصنيفات للمتغيرات بحسب طبيعة القياس وهي:</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Font typeface="+mj-lt"/>
              <a:buAutoNum type="arabicPeriod"/>
            </a:pP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متغيرات القياس الاسمي </a:t>
            </a:r>
            <a:r>
              <a:rPr lang="en-US"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Nominal</a:t>
            </a:r>
            <a:r>
              <a:rPr lang="en-US" b="1"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او قياس التصنيف </a:t>
            </a:r>
            <a:r>
              <a:rPr lang="en-US"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Categorical</a:t>
            </a: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a:t>
            </a:r>
            <a:endParaRPr lang="ar-IQ" sz="1800" dirty="0">
              <a:latin typeface="Calibri" panose="020F0502020204030204" pitchFamily="34" charset="0"/>
              <a:ea typeface="Times New Roman" panose="02020603050405020304" pitchFamily="18" charset="0"/>
              <a:cs typeface="Arial" panose="020B0604020202020204" pitchFamily="34" charset="0"/>
            </a:endParaRPr>
          </a:p>
          <a:p>
            <a:pPr marL="0" marR="0" lvl="0" indent="0" algn="just" rtl="1">
              <a:lnSpc>
                <a:spcPct val="115000"/>
              </a:lnSpc>
              <a:spcBef>
                <a:spcPts val="0"/>
              </a:spcBef>
              <a:spcAft>
                <a:spcPts val="0"/>
              </a:spcAft>
              <a:buNone/>
            </a:pPr>
            <a:r>
              <a:rPr lang="ar-IQ" sz="18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هو اسلوب يستخدم في قياس المتغيرات بهدف تصنيفها الى فئات مختلفة تتميز كل فئة منها بخصائص مختلفة عن الفئات الاخرى, دون ان يكون لهذا النوع من القياس معنى كمي او قيمة كمية.</a:t>
            </a:r>
            <a:r>
              <a:rPr lang="ar-IQ" sz="1800" dirty="0">
                <a:latin typeface="Calibri" panose="020F0502020204030204" pitchFamily="34" charset="0"/>
                <a:ea typeface="Times New Roman" panose="02020603050405020304" pitchFamily="18" charset="0"/>
                <a:cs typeface="Arial" panose="020B0604020202020204" pitchFamily="34" charset="0"/>
              </a:rPr>
              <a:t> </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فمتغيرات الجنس والمهنة هي متغيرات اسمية او تصنيفية وتهدف الى تصنيف الافراد الى فئات مختلفة مثلا ذكور وإناث, وهكذا.</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rtl="1">
              <a:lnSpc>
                <a:spcPct val="115000"/>
              </a:lnSpc>
              <a:spcBef>
                <a:spcPts val="0"/>
              </a:spcBef>
              <a:spcAft>
                <a:spcPts val="0"/>
              </a:spcAft>
              <a:buNone/>
            </a:pPr>
            <a:r>
              <a:rPr lang="ar-IQ" b="1" dirty="0" smtClean="0">
                <a:solidFill>
                  <a:srgbClr val="000000"/>
                </a:solidFill>
                <a:effectLst/>
                <a:latin typeface="Al-QuranAlKareem"/>
                <a:ea typeface="Times New Roman" panose="02020603050405020304" pitchFamily="18" charset="0"/>
                <a:cs typeface="Times New Roman" panose="02020603050405020304" pitchFamily="18" charset="0"/>
              </a:rPr>
              <a:t>2.    </a:t>
            </a: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متغيرات القياس الرتبي </a:t>
            </a:r>
            <a:r>
              <a:rPr lang="en-US" b="1" dirty="0" smtClean="0">
                <a:solidFill>
                  <a:srgbClr val="000000"/>
                </a:solidFill>
                <a:effectLst/>
                <a:latin typeface="Al-QuranAlKareem"/>
                <a:ea typeface="Times New Roman" panose="02020603050405020304" pitchFamily="18" charset="0"/>
                <a:cs typeface="Times New Roman" panose="02020603050405020304" pitchFamily="18" charset="0"/>
              </a:rPr>
              <a:t>Ordinal</a:t>
            </a: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هو اسلوب يستخدم في قياس المتغيرات إما تصاعديا او تنازليا لخدمة اغراض البحث العلمي , وبالرغم من استخدام الارقام في هذا النوع من القياس من اجل الترتيب(للدلالة على ان رتبة متغير اكبر من او اصغر من رتبة متغير اخر), إلا ان هذه الارقام لا تدل على القيمة العددية الكمية للمتغير, وبالتالي فان الفرق بالرتب هنا لا يمثل مقدار الفرق الكمي بين الرتب. ومن </a:t>
            </a: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امثلة</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 استخدامات قياس الرتبة هي متغيرات مثل المرحلة الدراسية والدرجة الوظيفية و المؤهل العلمي و سنوات الخبرة وغيرها.</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ويكون لكل متغير رقم محدد يعبر عن هذه الرتبة ويساهم في ترتيب الرتب تنازليا او تصاعديا بحسب الحاجة في البحث العلمي. </a:t>
            </a: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مثلا</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 يمكن ان تعطى الرتب التالية لمتغيرات المرحلة الدراسية:</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1.اساسي</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2. ثانوي</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3. اعدادي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r">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وبالتالي يسهل ترتيب هذه المتغيرات ترتيبا تنازليا او تصاعديا دون أن يعني ذلك ان الفرق بين الرتب واحد صحيح. ويلاحظ أنه يمكن التعامل مع هذا النوع من المتغيرات بنفس طريقة التعامل مع متغيرات القياس الاسمي او قياس التصنيف. ولكن العكس غير صحيح, أي أنه لا يمكن معاملة متغيرات القياس الاسمي او قياس التصنيف معاملة متغيرات القياس الرتبي</a:t>
            </a:r>
            <a:r>
              <a:rPr lang="ar-IQ" dirty="0"/>
              <a:t>.</a:t>
            </a:r>
            <a:endParaRPr lang="en-US" dirty="0"/>
          </a:p>
        </p:txBody>
      </p:sp>
      <p:cxnSp>
        <p:nvCxnSpPr>
          <p:cNvPr id="5" name="Straight Connector 4"/>
          <p:cNvCxnSpPr/>
          <p:nvPr/>
        </p:nvCxnSpPr>
        <p:spPr>
          <a:xfrm>
            <a:off x="838200" y="6130346"/>
            <a:ext cx="106805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28772" y="5868558"/>
            <a:ext cx="8778240" cy="324384"/>
          </a:xfrm>
          <a:prstGeom prst="rect">
            <a:avLst/>
          </a:prstGeom>
          <a:noFill/>
        </p:spPr>
        <p:txBody>
          <a:bodyPr wrap="square" rtlCol="0">
            <a:spAutoFit/>
          </a:bodyPr>
          <a:lstStyle/>
          <a:p>
            <a:pPr marL="457200" lvl="0" algn="just" rtl="1">
              <a:lnSpc>
                <a:spcPct val="115000"/>
              </a:lnSpc>
            </a:pPr>
            <a:r>
              <a:rPr lang="ar-SA" sz="1400" dirty="0" err="1">
                <a:solidFill>
                  <a:srgbClr val="000000"/>
                </a:solidFill>
                <a:latin typeface="Al-QuranAlKareem"/>
                <a:ea typeface="Times New Roman" panose="02020603050405020304" pitchFamily="18" charset="0"/>
              </a:rPr>
              <a:t>أ.م.د</a:t>
            </a:r>
            <a:r>
              <a:rPr lang="ar-SA" sz="1400" dirty="0">
                <a:solidFill>
                  <a:srgbClr val="000000"/>
                </a:solidFill>
                <a:latin typeface="Al-QuranAlKareem"/>
                <a:ea typeface="Times New Roman" panose="02020603050405020304" pitchFamily="18" charset="0"/>
              </a:rPr>
              <a:t>. مصطفى عبيد</a:t>
            </a:r>
            <a:r>
              <a:rPr lang="ar-IQ" sz="1400" dirty="0">
                <a:solidFill>
                  <a:srgbClr val="000000"/>
                </a:solidFill>
                <a:latin typeface="Times New Roman"/>
                <a:ea typeface="Times New Roman" panose="02020603050405020304" pitchFamily="18" charset="0"/>
              </a:rPr>
              <a:t>⁏</a:t>
            </a:r>
            <a:r>
              <a:rPr lang="ar-SA" sz="1400" u="sng" dirty="0">
                <a:solidFill>
                  <a:srgbClr val="000000"/>
                </a:solidFill>
                <a:latin typeface="Al-QuranAlKareem"/>
                <a:ea typeface="Times New Roman" panose="02020603050405020304" pitchFamily="18" charset="0"/>
              </a:rPr>
              <a:t>كتاب مهارة البحث العلمي</a:t>
            </a:r>
            <a:r>
              <a:rPr lang="ar-SA" sz="1400" dirty="0">
                <a:solidFill>
                  <a:srgbClr val="000000"/>
                </a:solidFill>
                <a:latin typeface="Al-QuranAlKareem"/>
                <a:ea typeface="Times New Roman" panose="02020603050405020304" pitchFamily="18" charset="0"/>
              </a:rPr>
              <a:t>،</a:t>
            </a:r>
            <a:r>
              <a:rPr lang="ar-IQ" sz="1400" dirty="0">
                <a:solidFill>
                  <a:srgbClr val="000000"/>
                </a:solidFill>
                <a:latin typeface="Al-QuranAlKareem"/>
                <a:ea typeface="Times New Roman" panose="02020603050405020304" pitchFamily="18" charset="0"/>
              </a:rPr>
              <a:t>ط1,ج1,غزة,</a:t>
            </a:r>
            <a:r>
              <a:rPr lang="ar-SA" sz="1400" dirty="0">
                <a:solidFill>
                  <a:srgbClr val="000000"/>
                </a:solidFill>
                <a:latin typeface="Al-QuranAlKareem"/>
                <a:ea typeface="Times New Roman" panose="02020603050405020304" pitchFamily="18" charset="0"/>
              </a:rPr>
              <a:t> مركز البحوث والدراسات متعدد التخصصات،</a:t>
            </a:r>
            <a:r>
              <a:rPr lang="ar-IQ" sz="1400" dirty="0">
                <a:solidFill>
                  <a:srgbClr val="000000"/>
                </a:solidFill>
                <a:latin typeface="Al-QuranAlKareem"/>
                <a:ea typeface="Times New Roman" panose="02020603050405020304" pitchFamily="18" charset="0"/>
              </a:rPr>
              <a:t>2003</a:t>
            </a:r>
            <a:endParaRPr lang="en-US" sz="14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80410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5094"/>
            <a:ext cx="10515600" cy="5876712"/>
          </a:xfrm>
        </p:spPr>
        <p:txBody>
          <a:bodyPr>
            <a:normAutofit fontScale="70000" lnSpcReduction="20000"/>
          </a:bodyPr>
          <a:lstStyle/>
          <a:p>
            <a:pPr marL="0" marR="0" lvl="0" indent="0" algn="just" rtl="1">
              <a:lnSpc>
                <a:spcPct val="115000"/>
              </a:lnSpc>
              <a:spcBef>
                <a:spcPts val="0"/>
              </a:spcBef>
              <a:spcAft>
                <a:spcPts val="0"/>
              </a:spcAft>
              <a:buNone/>
            </a:pPr>
            <a:r>
              <a:rPr lang="ar-IQ" dirty="0" smtClean="0"/>
              <a:t>3. </a:t>
            </a: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متغيرات قياس الفئة او الفترة </a:t>
            </a:r>
            <a:r>
              <a:rPr lang="en-US" b="1" dirty="0" smtClean="0">
                <a:solidFill>
                  <a:srgbClr val="000000"/>
                </a:solidFill>
                <a:effectLst/>
                <a:latin typeface="Al-QuranAlKareem"/>
                <a:ea typeface="Times New Roman" panose="02020603050405020304" pitchFamily="18" charset="0"/>
                <a:cs typeface="Times New Roman" panose="02020603050405020304" pitchFamily="18" charset="0"/>
              </a:rPr>
              <a:t>Interval</a:t>
            </a: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هو اسلوب يستخدم في قياس المتغيرات بهدف منحها قيمة كمية يتم اخذها بالاعتبار عند حساب الفرق بين الفئات او الفترات, إضافة لإمكانية ترتيب تلك الفئات كما في القياس الرتبي. أي أن هذا الاسلوب يجمع بين الترتيب و التصنيف وحساب الفرق بين الرتب بدلالة وحدات القياس المستخدمة في القياس.</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ولكن لا يمكن التعامل مع هذه القيم حسابيا كالجمع و الطرح والضرب و القسمة فهي لا تعبر عن القيمة الحقيقية للمتغير.</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ومن </a:t>
            </a: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امثلة</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 هذا النوع من انواع القياس وحدات قياس درجة الحرارة وقياس التاريخ, فهي متغيرات تأخذ قيمة رقمية يعتد بها في حساب الفرق بين المتغيرات باعتبارها قيم كمية, ولكن هذه القيم لا تعبر عن القيم الفعلية لها, فدرجة الحرارة (صفر درجة مئوية) لا تعني عدم وجود حرارة, ومع ذلك فإن الفرق بين هذه الدرجة بين هذه الدرجة وبين درجة الحرارة(15 درجة مئوية) هو (15) درجة. أي أن حساب الفرق بين الرتب متاح في هذا النوع من أنواع التصنيف ولكن قيمته الرقمية لا تعبر بالضرورة عن القيمة الفعلية لهذا المتغير و لا يمكن التعامل معها حسابيا كالجمع و الطرح و الضرب و القسمة.</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ويلاحظ أن الفرق بين الفئات في هذا النوع من القياس بالرغم من إمكان حسابه كميا, إلا أنه  لا يعبر دائما عن قيمة الفرق الفعلي بين تلك الفئات, فقد يكون الفرق بين كل فئة و الفئة التالية لها مقدراً بوحدتين من وحدات القياس الفئوي ولكن فعلياً يكون الفرق أكبر او أقل من تلك القيمة.</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rtl="1">
              <a:lnSpc>
                <a:spcPct val="115000"/>
              </a:lnSpc>
              <a:spcBef>
                <a:spcPts val="0"/>
              </a:spcBef>
              <a:spcAft>
                <a:spcPts val="0"/>
              </a:spcAft>
              <a:buNone/>
            </a:pPr>
            <a:r>
              <a:rPr lang="ar-IQ" b="1" dirty="0" smtClean="0">
                <a:solidFill>
                  <a:srgbClr val="000000"/>
                </a:solidFill>
                <a:effectLst/>
                <a:latin typeface="Al-QuranAlKareem"/>
                <a:ea typeface="Times New Roman" panose="02020603050405020304" pitchFamily="18" charset="0"/>
                <a:cs typeface="Times New Roman" panose="02020603050405020304" pitchFamily="18" charset="0"/>
              </a:rPr>
              <a:t>4.  </a:t>
            </a: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متغيرات القياس النسبي </a:t>
            </a:r>
            <a:r>
              <a:rPr lang="en-US" b="1" dirty="0" smtClean="0">
                <a:solidFill>
                  <a:srgbClr val="000000"/>
                </a:solidFill>
                <a:effectLst/>
                <a:latin typeface="Al-QuranAlKareem"/>
                <a:ea typeface="Times New Roman" panose="02020603050405020304" pitchFamily="18" charset="0"/>
                <a:cs typeface="Times New Roman" panose="02020603050405020304" pitchFamily="18" charset="0"/>
              </a:rPr>
              <a:t>Ratio</a:t>
            </a:r>
            <a:r>
              <a:rPr lang="ar-SA" sz="2400" b="1" dirty="0" smtClean="0">
                <a:solidFill>
                  <a:srgbClr val="000000"/>
                </a:solidFill>
                <a:effectLst/>
                <a:latin typeface="Al-QuranAlKareem"/>
                <a:ea typeface="Times New Roman" panose="02020603050405020304" pitchFamily="18" charset="0"/>
                <a:cs typeface="Times New Roman" panose="02020603050405020304" pitchFamily="18" charset="0"/>
              </a:rPr>
              <a:t>:</a:t>
            </a:r>
            <a:r>
              <a:rPr lang="ar-SA" sz="2400" dirty="0" smtClean="0">
                <a:solidFill>
                  <a:srgbClr val="000000"/>
                </a:solidFill>
                <a:effectLst/>
                <a:latin typeface="Al-QuranAlKareem"/>
                <a:ea typeface="Times New Roman" panose="02020603050405020304" pitchFamily="18" charset="0"/>
                <a:cs typeface="Times New Roman" panose="02020603050405020304" pitchFamily="18" charset="0"/>
              </a:rPr>
              <a:t>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15000"/>
              </a:lnSpc>
              <a:spcBef>
                <a:spcPts val="0"/>
              </a:spcBef>
              <a:buNone/>
            </a:pPr>
            <a:r>
              <a:rPr lang="ar-IQ" dirty="0" smtClean="0">
                <a:solidFill>
                  <a:srgbClr val="000000"/>
                </a:solidFill>
                <a:effectLst/>
                <a:latin typeface="Al-QuranAlKareem"/>
                <a:ea typeface="Times New Roman" panose="02020603050405020304" pitchFamily="18" charset="0"/>
                <a:cs typeface="Times New Roman" panose="02020603050405020304" pitchFamily="18" charset="0"/>
              </a:rPr>
              <a:t>    </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هو اسلوب يستخدم في قياس المتغيرات بهدف منحها قيمة كمية حقيقية للمتغير وتعبر عن قيمته الفعلية ويمكن التعامل مع هذه القيم حسابيا كالجمع والطرح والضرب والقسمة, كما يتم أخذ هذه القيمة بالاعتبار عند حساب الفرق بين الفئات او الفترات, إضافة لإمكانية ترتيب تلك الفئات كما في القياس الرتبي. أي أن هذا الأسلوب يجمع بين الترتيب و التصنيف وحساب الفرق بين الرتب بدلالة وحدات القياس المستخدمة في القياس وإمكان التعامل مع قيمة المتغير حسابيا.</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15000"/>
              </a:lnSpc>
              <a:spcBef>
                <a:spcPts val="0"/>
              </a:spcBef>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والصفر في هذا النوع يكون حقيقياً.</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r>
              <a:rPr lang="ar-IQ" dirty="0" smtClean="0">
                <a:solidFill>
                  <a:srgbClr val="000000"/>
                </a:solidFill>
                <a:effectLst/>
                <a:latin typeface="Al-QuranAlKareem"/>
                <a:ea typeface="Times New Roman" panose="02020603050405020304" pitchFamily="18" charset="0"/>
                <a:cs typeface="Times New Roman" panose="02020603050405020304" pitchFamily="18" charset="0"/>
              </a:rPr>
              <a:t>    </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ومن امثلة هذا النوع من انواع القياس متغيرات مثل: </a:t>
            </a:r>
            <a:r>
              <a:rPr lang="ar-SA" u="sng" dirty="0" smtClean="0">
                <a:solidFill>
                  <a:srgbClr val="000000"/>
                </a:solidFill>
                <a:effectLst/>
                <a:latin typeface="Al-QuranAlKareem"/>
                <a:ea typeface="Times New Roman" panose="02020603050405020304" pitchFamily="18" charset="0"/>
                <a:cs typeface="Times New Roman" panose="02020603050405020304" pitchFamily="18" charset="0"/>
              </a:rPr>
              <a:t>العمر, الطول, الدخل الشهري</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 فإذا كان لدينا متغير الدخل مقدر بقيمة (1000) فهذه القيمة الكمية هي قيمة حقيقية وبالتالي فهي تعادل ضعف قيمة المتغير المقدر ب(500), لأن: 500</a:t>
            </a:r>
            <a:r>
              <a:rPr lang="ar-SA" dirty="0" smtClean="0">
                <a:solidFill>
                  <a:srgbClr val="000000"/>
                </a:solidFill>
                <a:effectLst/>
                <a:ea typeface="Times New Roman" panose="02020603050405020304" pitchFamily="18" charset="0"/>
                <a:cs typeface="Times New Roman" panose="02020603050405020304" pitchFamily="18" charset="0"/>
              </a:rPr>
              <a:t>×</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2=1000.</a:t>
            </a:r>
            <a:endParaRPr lang="en-US" dirty="0"/>
          </a:p>
        </p:txBody>
      </p:sp>
      <p:cxnSp>
        <p:nvCxnSpPr>
          <p:cNvPr id="5" name="Straight Connector 4"/>
          <p:cNvCxnSpPr/>
          <p:nvPr/>
        </p:nvCxnSpPr>
        <p:spPr>
          <a:xfrm>
            <a:off x="982639" y="5786651"/>
            <a:ext cx="10371161" cy="54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64692" y="5841242"/>
            <a:ext cx="9662615" cy="369332"/>
          </a:xfrm>
          <a:prstGeom prst="rect">
            <a:avLst/>
          </a:prstGeom>
          <a:noFill/>
        </p:spPr>
        <p:txBody>
          <a:bodyPr wrap="square" rtlCol="0">
            <a:spAutoFit/>
          </a:bodyPr>
          <a:lstStyle/>
          <a:p>
            <a:pPr lvl="0" algn="ctr" defTabSz="457200" rtl="1">
              <a:spcBef>
                <a:spcPct val="20000"/>
              </a:spcBef>
              <a:spcAft>
                <a:spcPts val="600"/>
              </a:spcAft>
              <a:buClr>
                <a:srgbClr val="83992A"/>
              </a:buClr>
              <a:buSzPct val="115000"/>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 </a:t>
            </a:r>
            <a:r>
              <a:rPr lang="ar-IQ" dirty="0" err="1">
                <a:solidFill>
                  <a:prstClr val="black">
                    <a:lumMod val="85000"/>
                    <a:lumOff val="15000"/>
                  </a:prstClr>
                </a:solidFill>
              </a:rPr>
              <a:t>أ.د</a:t>
            </a:r>
            <a:r>
              <a:rPr lang="ar-IQ" dirty="0">
                <a:solidFill>
                  <a:prstClr val="black">
                    <a:lumMod val="85000"/>
                    <a:lumOff val="15000"/>
                  </a:prstClr>
                </a:solidFill>
              </a:rPr>
              <a:t>. عبد الرحمن بدوي؛ </a:t>
            </a:r>
            <a:r>
              <a:rPr lang="ar-IQ" u="sng" dirty="0">
                <a:solidFill>
                  <a:prstClr val="black">
                    <a:lumMod val="85000"/>
                    <a:lumOff val="15000"/>
                  </a:prstClr>
                </a:solidFill>
              </a:rPr>
              <a:t>كتاب مناهج البحث العلمي</a:t>
            </a:r>
            <a:r>
              <a:rPr lang="ar-IQ" dirty="0">
                <a:solidFill>
                  <a:prstClr val="black">
                    <a:lumMod val="85000"/>
                    <a:lumOff val="15000"/>
                  </a:prstClr>
                </a:solidFill>
              </a:rPr>
              <a:t>,ط3,بيروت,دار القلم, 1977.</a:t>
            </a:r>
          </a:p>
        </p:txBody>
      </p:sp>
    </p:spTree>
    <p:extLst>
      <p:ext uri="{BB962C8B-B14F-4D97-AF65-F5344CB8AC3E}">
        <p14:creationId xmlns:p14="http://schemas.microsoft.com/office/powerpoint/2010/main" val="278591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8326" y="545911"/>
            <a:ext cx="10515600" cy="5985894"/>
          </a:xfrm>
        </p:spPr>
        <p:txBody>
          <a:bodyPr>
            <a:normAutofit fontScale="92500" lnSpcReduction="20000"/>
          </a:bodyPr>
          <a:lstStyle/>
          <a:p>
            <a:pPr marL="342900" marR="0" lvl="0" indent="-342900" algn="just" rtl="1">
              <a:lnSpc>
                <a:spcPct val="115000"/>
              </a:lnSpc>
              <a:spcBef>
                <a:spcPts val="0"/>
              </a:spcBef>
              <a:spcAft>
                <a:spcPts val="0"/>
              </a:spcAft>
              <a:buFont typeface="Symbol" panose="05050102010706020507" pitchFamily="18" charset="2"/>
              <a:buChar char=""/>
            </a:pPr>
            <a:r>
              <a:rPr lang="ar-IQ" dirty="0" smtClean="0"/>
              <a:t> </a:t>
            </a: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التصنيف بحسب ما إذا كان المتغير ملحوظ او مجرد:</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102235" marR="0" indent="0" algn="just" rtl="1">
              <a:lnSpc>
                <a:spcPct val="115000"/>
              </a:lnSpc>
              <a:spcBef>
                <a:spcPts val="0"/>
              </a:spcBef>
              <a:spcAft>
                <a:spcPts val="0"/>
              </a:spcAft>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يمكن تصنيف المتغيرات في البحوث العلمية بحسب كونها ملحوظة او مجردة الى نوعين كما يلي:</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Font typeface="+mj-lt"/>
              <a:buAutoNum type="arabicPeriod"/>
            </a:pP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المتغيرات الملاحظة</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0"/>
              </a:spcAft>
              <a:buNone/>
            </a:pPr>
            <a:r>
              <a:rPr lang="ar-IQ" sz="2400" dirty="0">
                <a:solidFill>
                  <a:srgbClr val="000000"/>
                </a:solidFill>
                <a:latin typeface="Al-QuranAlKareem"/>
                <a:ea typeface="Times New Roman" panose="02020603050405020304" pitchFamily="18" charset="0"/>
                <a:cs typeface="Times New Roman" panose="02020603050405020304" pitchFamily="18" charset="0"/>
              </a:rPr>
              <a:t> </a:t>
            </a:r>
            <a:r>
              <a:rPr lang="ar-SA" sz="2400" dirty="0" smtClean="0">
                <a:solidFill>
                  <a:srgbClr val="000000"/>
                </a:solidFill>
                <a:effectLst/>
                <a:latin typeface="Al-QuranAlKareem"/>
                <a:ea typeface="Times New Roman" panose="02020603050405020304" pitchFamily="18" charset="0"/>
                <a:cs typeface="Times New Roman" panose="02020603050405020304" pitchFamily="18" charset="0"/>
              </a:rPr>
              <a:t> </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هي المتغيرات التي يمكن التعبير عنها مباشرة دون الحاجة للاستدلال عليها باستخدام أدوات اوإجراءات محددة في البحث. ومن امثلتها, متغيرات مثل: </a:t>
            </a:r>
            <a:r>
              <a:rPr lang="ar-SA" u="sng" dirty="0" smtClean="0">
                <a:solidFill>
                  <a:srgbClr val="000000"/>
                </a:solidFill>
                <a:effectLst/>
                <a:latin typeface="Al-QuranAlKareem"/>
                <a:ea typeface="Times New Roman" panose="02020603050405020304" pitchFamily="18" charset="0"/>
                <a:cs typeface="Times New Roman" panose="02020603050405020304" pitchFamily="18" charset="0"/>
              </a:rPr>
              <a:t>الجنس, المهنة, الدخل, الدرجة الوظيفية, ..إلخ.</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0"/>
              </a:spcAft>
              <a:buNone/>
            </a:pPr>
            <a:r>
              <a:rPr lang="ar-IQ" dirty="0" smtClean="0">
                <a:solidFill>
                  <a:srgbClr val="000000"/>
                </a:solidFill>
                <a:effectLst/>
                <a:latin typeface="Al-QuranAlKareem"/>
                <a:ea typeface="Times New Roman" panose="02020603050405020304" pitchFamily="18" charset="0"/>
                <a:cs typeface="Times New Roman" panose="02020603050405020304" pitchFamily="18" charset="0"/>
              </a:rPr>
              <a:t>  </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فكل هذه المتغيرات تشترك في كونها متغيرات ملاحظة بالرغم من أن التعبير عنها يختلف باختلاف طبيعة القياس.</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rtl="1">
              <a:lnSpc>
                <a:spcPct val="115000"/>
              </a:lnSpc>
              <a:spcBef>
                <a:spcPts val="0"/>
              </a:spcBef>
              <a:spcAft>
                <a:spcPts val="0"/>
              </a:spcAft>
              <a:buNone/>
            </a:pPr>
            <a:r>
              <a:rPr lang="ar-IQ" b="1" dirty="0" smtClean="0">
                <a:solidFill>
                  <a:srgbClr val="000000"/>
                </a:solidFill>
                <a:effectLst/>
                <a:latin typeface="Al-QuranAlKareem"/>
                <a:ea typeface="Times New Roman" panose="02020603050405020304" pitchFamily="18" charset="0"/>
                <a:cs typeface="Times New Roman" panose="02020603050405020304" pitchFamily="18" charset="0"/>
              </a:rPr>
              <a:t>2. </a:t>
            </a: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المتغيرات</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 </a:t>
            </a: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المجردة</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 </a:t>
            </a:r>
            <a:endParaRPr lang="ar-IQ" sz="1800" dirty="0">
              <a:latin typeface="Calibri" panose="020F0502020204030204" pitchFamily="34" charset="0"/>
              <a:ea typeface="Times New Roman" panose="02020603050405020304" pitchFamily="18" charset="0"/>
              <a:cs typeface="Arial" panose="020B0604020202020204" pitchFamily="34" charset="0"/>
            </a:endParaRPr>
          </a:p>
          <a:p>
            <a:pPr marL="0" marR="0" lvl="0" indent="0" algn="just" rtl="1">
              <a:lnSpc>
                <a:spcPct val="115000"/>
              </a:lnSpc>
              <a:spcBef>
                <a:spcPts val="0"/>
              </a:spcBef>
              <a:spcAft>
                <a:spcPts val="0"/>
              </a:spcAft>
              <a:buNone/>
            </a:pPr>
            <a:r>
              <a:rPr lang="ar-IQ" sz="18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يقصد بالمتغيرات المجردة  انها متغيرات بحاجة للاستدلال عليها بطرق وإجراءات محددة في البحث.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0"/>
              </a:spcAft>
              <a:buNone/>
            </a:pPr>
            <a:r>
              <a:rPr lang="ar-IQ" dirty="0" smtClean="0">
                <a:solidFill>
                  <a:srgbClr val="000000"/>
                </a:solidFill>
                <a:effectLst/>
                <a:latin typeface="Al-QuranAlKareem"/>
                <a:ea typeface="Times New Roman" panose="02020603050405020304" pitchFamily="18" charset="0"/>
                <a:cs typeface="Times New Roman" panose="02020603050405020304" pitchFamily="18" charset="0"/>
              </a:rPr>
              <a:t> </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فهي ليست متغيرات ملحوظة للباحث . ومن امثلتها متغيرات مثل: </a:t>
            </a:r>
            <a:r>
              <a:rPr lang="ar-SA" u="sng" dirty="0" smtClean="0">
                <a:solidFill>
                  <a:srgbClr val="000000"/>
                </a:solidFill>
                <a:effectLst/>
                <a:latin typeface="Al-QuranAlKareem"/>
                <a:ea typeface="Times New Roman" panose="02020603050405020304" pitchFamily="18" charset="0"/>
                <a:cs typeface="Times New Roman" panose="02020603050405020304" pitchFamily="18" charset="0"/>
              </a:rPr>
              <a:t>مستوى التحصيل الدراسي, سرعة البديهة, القدرات المنطقية, ...إلخ.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0"/>
              </a:spcAft>
              <a:buNone/>
            </a:pPr>
            <a:r>
              <a:rPr lang="ar-IQ" dirty="0" smtClean="0">
                <a:solidFill>
                  <a:srgbClr val="000000"/>
                </a:solidFill>
                <a:effectLst/>
                <a:latin typeface="Al-QuranAlKareem"/>
                <a:ea typeface="Times New Roman" panose="02020603050405020304" pitchFamily="18" charset="0"/>
                <a:cs typeface="Times New Roman" panose="02020603050405020304" pitchFamily="18" charset="0"/>
              </a:rPr>
              <a:t> </a:t>
            </a: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فهي متغيرات مجردة لا يمكن التعبير عنها مباشرة , حيث انها بحاجة للاستدلال عليها وتحديدها باستخدام ادوات او إجراءات  معينة في البحث تكون مخصصة لهذ الغرض مثل الاختبارات وغيرها.</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0"/>
              </a:spcAft>
              <a:buNone/>
            </a:pPr>
            <a:r>
              <a:rPr lang="ar-SA" b="1" dirty="0" smtClean="0">
                <a:solidFill>
                  <a:srgbClr val="000000"/>
                </a:solidFill>
                <a:effectLst/>
                <a:latin typeface="Al-QuranAlKareem"/>
                <a:ea typeface="Times New Roman" panose="02020603050405020304" pitchFamily="18" charset="0"/>
                <a:cs typeface="Times New Roman" panose="02020603050405020304" pitchFamily="18" charset="0"/>
              </a:rPr>
              <a:t>الجمع بين سمتي التجريد و الملاحظة:</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just" rtl="1">
              <a:buNone/>
            </a:pPr>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يلاحظ ان تصنيف المتغيرات من هذه الزاوية لا يعني ان المتغيرات إما أن تكون مجردة أو ملاحظة على الدوام, ولكن قد يجمع المتغير الواحد بين سمتي التجريد و الملاحظة بقدر معين, ويختلف هذا الامر بحسب طبيعة المتغير وطبيعة البحث الذي يتم تنفيذه, ومثال ذلك متغير (الوزن), فهو وإن كان من نوع المتغيرات الملاحظة في كثير من البحوث العلمية إلا أنه قد يصنف من المتغيرات المجردة التي تحتاج الى تحديد بشكل دقيق من خلال القياس من حين لآخر او في فترات زمنية مختلفة في البحث الذي يهدف , مثلا, إلى اكتشاف تأثير القيام بعمل معين في تغير الوزن للأفراد.</a:t>
            </a:r>
            <a:endParaRPr lang="en-US" dirty="0"/>
          </a:p>
        </p:txBody>
      </p:sp>
      <p:sp>
        <p:nvSpPr>
          <p:cNvPr id="6" name="TextBox 5"/>
          <p:cNvSpPr txBox="1"/>
          <p:nvPr/>
        </p:nvSpPr>
        <p:spPr>
          <a:xfrm>
            <a:off x="1514900" y="6469966"/>
            <a:ext cx="9457899" cy="410882"/>
          </a:xfrm>
          <a:prstGeom prst="rect">
            <a:avLst/>
          </a:prstGeom>
          <a:noFill/>
        </p:spPr>
        <p:txBody>
          <a:bodyPr wrap="square" rtlCol="0">
            <a:spAutoFit/>
          </a:bodyPr>
          <a:lstStyle/>
          <a:p>
            <a:pPr marL="457200" lvl="0" algn="just" rtl="1">
              <a:lnSpc>
                <a:spcPct val="115000"/>
              </a:lnSpc>
            </a:pPr>
            <a:r>
              <a:rPr lang="ar-SA" sz="800" dirty="0" smtClean="0">
                <a:solidFill>
                  <a:srgbClr val="000000"/>
                </a:solidFill>
                <a:effectLst/>
                <a:latin typeface="Al-QuranAlKareem"/>
                <a:ea typeface="Times New Roman" panose="02020603050405020304" pitchFamily="18" charset="0"/>
                <a:cs typeface="Times New Roman" panose="02020603050405020304" pitchFamily="18" charset="0"/>
              </a:rPr>
              <a:t> </a:t>
            </a:r>
            <a:r>
              <a:rPr lang="ar-SA" dirty="0" err="1">
                <a:solidFill>
                  <a:srgbClr val="000000"/>
                </a:solidFill>
                <a:latin typeface="Al-QuranAlKareem"/>
                <a:ea typeface="Times New Roman" panose="02020603050405020304" pitchFamily="18" charset="0"/>
              </a:rPr>
              <a:t>أ.م.د</a:t>
            </a:r>
            <a:r>
              <a:rPr lang="ar-SA" dirty="0">
                <a:solidFill>
                  <a:srgbClr val="000000"/>
                </a:solidFill>
                <a:latin typeface="Al-QuranAlKareem"/>
                <a:ea typeface="Times New Roman" panose="02020603050405020304" pitchFamily="18" charset="0"/>
              </a:rPr>
              <a:t>. مصطفى عبيد</a:t>
            </a:r>
            <a:r>
              <a:rPr lang="ar-IQ" dirty="0">
                <a:solidFill>
                  <a:srgbClr val="000000"/>
                </a:solidFill>
                <a:latin typeface="Times New Roman"/>
                <a:ea typeface="Times New Roman" panose="02020603050405020304" pitchFamily="18" charset="0"/>
              </a:rPr>
              <a:t>⁏</a:t>
            </a:r>
            <a:r>
              <a:rPr lang="ar-SA" u="sng" dirty="0">
                <a:solidFill>
                  <a:srgbClr val="000000"/>
                </a:solidFill>
                <a:latin typeface="Al-QuranAlKareem"/>
                <a:ea typeface="Times New Roman" panose="02020603050405020304" pitchFamily="18" charset="0"/>
              </a:rPr>
              <a:t>كتاب مهارة البحث العلمي</a:t>
            </a:r>
            <a:r>
              <a:rPr lang="ar-SA" dirty="0">
                <a:solidFill>
                  <a:srgbClr val="000000"/>
                </a:solidFill>
                <a:latin typeface="Al-QuranAlKareem"/>
                <a:ea typeface="Times New Roman" panose="02020603050405020304" pitchFamily="18" charset="0"/>
              </a:rPr>
              <a:t>،</a:t>
            </a:r>
            <a:r>
              <a:rPr lang="ar-IQ" dirty="0">
                <a:solidFill>
                  <a:srgbClr val="000000"/>
                </a:solidFill>
                <a:latin typeface="Al-QuranAlKareem"/>
                <a:ea typeface="Times New Roman" panose="02020603050405020304" pitchFamily="18" charset="0"/>
              </a:rPr>
              <a:t>ط1,ج1,غزة,</a:t>
            </a:r>
            <a:r>
              <a:rPr lang="ar-SA" dirty="0">
                <a:solidFill>
                  <a:srgbClr val="000000"/>
                </a:solidFill>
                <a:latin typeface="Al-QuranAlKareem"/>
                <a:ea typeface="Times New Roman" panose="02020603050405020304" pitchFamily="18" charset="0"/>
              </a:rPr>
              <a:t> مركز البحوث والدراسات متعدد التخصصات،</a:t>
            </a:r>
            <a:r>
              <a:rPr lang="ar-IQ" dirty="0">
                <a:solidFill>
                  <a:srgbClr val="000000"/>
                </a:solidFill>
                <a:latin typeface="Al-QuranAlKareem"/>
                <a:ea typeface="Times New Roman" panose="02020603050405020304" pitchFamily="18" charset="0"/>
              </a:rPr>
              <a:t>2003</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0357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0507"/>
            <a:ext cx="10515600" cy="5431809"/>
          </a:xfrm>
        </p:spPr>
        <p:txBody>
          <a:bodyPr>
            <a:normAutofit fontScale="55000" lnSpcReduction="20000"/>
          </a:bodyPr>
          <a:lstStyle/>
          <a:p>
            <a:pPr marL="342900" marR="0" lvl="0" indent="-342900" algn="just" rtl="1">
              <a:lnSpc>
                <a:spcPct val="115000"/>
              </a:lnSpc>
              <a:spcBef>
                <a:spcPts val="0"/>
              </a:spcBef>
              <a:spcAft>
                <a:spcPts val="0"/>
              </a:spcAft>
              <a:buFont typeface="Symbol" panose="05050102010706020507" pitchFamily="18" charset="2"/>
              <a:buChar char=""/>
            </a:pPr>
            <a:r>
              <a:rPr lang="en-US" dirty="0" smtClean="0"/>
              <a:t> </a:t>
            </a:r>
            <a:r>
              <a:rPr lang="ar-SA" sz="2900" b="1" dirty="0">
                <a:solidFill>
                  <a:srgbClr val="000000"/>
                </a:solidFill>
                <a:latin typeface="Al-QuranAlKareem"/>
                <a:ea typeface="Times New Roman" panose="02020603050405020304" pitchFamily="18" charset="0"/>
                <a:cs typeface="Times New Roman" panose="02020603050405020304" pitchFamily="18" charset="0"/>
              </a:rPr>
              <a:t>التصنيف بحسب ما اذا كانت المتغيرات نوعية او كمية:</a:t>
            </a:r>
            <a:endParaRPr lang="en-US" sz="2900" b="1" dirty="0">
              <a:solidFill>
                <a:srgbClr val="000000"/>
              </a:solidFill>
              <a:latin typeface="Al-QuranAlKareem"/>
              <a:ea typeface="Times New Roman" panose="02020603050405020304" pitchFamily="18" charset="0"/>
              <a:cs typeface="Times New Roman" panose="02020603050405020304" pitchFamily="18" charset="0"/>
            </a:endParaRPr>
          </a:p>
          <a:p>
            <a:pPr marL="0" marR="0" indent="0" algn="just" rtl="1">
              <a:lnSpc>
                <a:spcPct val="115000"/>
              </a:lnSpc>
              <a:spcBef>
                <a:spcPts val="0"/>
              </a:spcBef>
              <a:spcAft>
                <a:spcPts val="0"/>
              </a:spcAft>
              <a:buNone/>
            </a:pPr>
            <a:r>
              <a:rPr lang="ar-SA" sz="2900" dirty="0" smtClean="0">
                <a:solidFill>
                  <a:srgbClr val="000000"/>
                </a:solidFill>
                <a:effectLst/>
                <a:latin typeface="Al-QuranAlKareem"/>
                <a:ea typeface="Times New Roman" panose="02020603050405020304" pitchFamily="18" charset="0"/>
                <a:cs typeface="Times New Roman" panose="02020603050405020304" pitchFamily="18" charset="0"/>
              </a:rPr>
              <a:t>يمكن تصنيف المتغيرات من حيث قابليتها للتقدير الكمي الى نوعين كما يلي:</a:t>
            </a:r>
            <a:endParaRPr lang="en-US" sz="29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Font typeface="+mj-lt"/>
              <a:buAutoNum type="arabicPeriod"/>
            </a:pPr>
            <a:r>
              <a:rPr lang="ar-SA" sz="2900" b="1" dirty="0" smtClean="0">
                <a:solidFill>
                  <a:srgbClr val="000000"/>
                </a:solidFill>
                <a:effectLst/>
                <a:latin typeface="Al-QuranAlKareem"/>
                <a:ea typeface="Times New Roman" panose="02020603050405020304" pitchFamily="18" charset="0"/>
                <a:cs typeface="Times New Roman" panose="02020603050405020304" pitchFamily="18" charset="0"/>
              </a:rPr>
              <a:t>المتغيرات النوعية </a:t>
            </a:r>
            <a:r>
              <a:rPr lang="en-US" sz="2900" b="1" dirty="0" smtClean="0">
                <a:solidFill>
                  <a:srgbClr val="000000"/>
                </a:solidFill>
                <a:effectLst/>
                <a:latin typeface="Al-QuranAlKareem"/>
                <a:ea typeface="Times New Roman" panose="02020603050405020304" pitchFamily="18" charset="0"/>
                <a:cs typeface="Times New Roman" panose="02020603050405020304" pitchFamily="18" charset="0"/>
              </a:rPr>
              <a:t>Qualitative</a:t>
            </a:r>
            <a:r>
              <a:rPr lang="ar-IQ" sz="2900" b="1" dirty="0" smtClean="0">
                <a:solidFill>
                  <a:srgbClr val="000000"/>
                </a:solidFill>
                <a:effectLst/>
                <a:latin typeface="Al-QuranAlKareem"/>
                <a:ea typeface="Times New Roman" panose="02020603050405020304" pitchFamily="18" charset="0"/>
                <a:cs typeface="Times New Roman" panose="02020603050405020304" pitchFamily="18" charset="0"/>
              </a:rPr>
              <a:t> : </a:t>
            </a:r>
            <a:r>
              <a:rPr lang="ar-IQ" sz="2900" dirty="0" smtClean="0">
                <a:solidFill>
                  <a:srgbClr val="000000"/>
                </a:solidFill>
                <a:effectLst/>
                <a:latin typeface="Al-QuranAlKareem"/>
                <a:ea typeface="Times New Roman" panose="02020603050405020304" pitchFamily="18" charset="0"/>
                <a:cs typeface="Times New Roman" panose="02020603050405020304" pitchFamily="18" charset="0"/>
              </a:rPr>
              <a:t>هي المتغيرات التي لا يمكن تقديرها كميا او عدديا, او هي المتغيرات التي ليس للأعداد اعتبار من الناحية الكمية , ويطلق على هذا النوع  المتغيرات النوعية</a:t>
            </a:r>
            <a:r>
              <a:rPr lang="ar-SA" sz="2900" b="1" dirty="0" smtClean="0">
                <a:solidFill>
                  <a:srgbClr val="000000"/>
                </a:solidFill>
                <a:effectLst/>
                <a:latin typeface="Al-QuranAlKareem"/>
                <a:ea typeface="Times New Roman" panose="02020603050405020304" pitchFamily="18" charset="0"/>
                <a:cs typeface="Times New Roman" panose="02020603050405020304" pitchFamily="18" charset="0"/>
              </a:rPr>
              <a:t>. ومن امثلتها متغيرات مثل: </a:t>
            </a:r>
            <a:r>
              <a:rPr lang="ar-SA" sz="2900" u="sng" dirty="0" smtClean="0">
                <a:solidFill>
                  <a:srgbClr val="000000"/>
                </a:solidFill>
                <a:effectLst/>
                <a:latin typeface="Al-QuranAlKareem"/>
                <a:ea typeface="Times New Roman" panose="02020603050405020304" pitchFamily="18" charset="0"/>
                <a:cs typeface="Times New Roman" panose="02020603050405020304" pitchFamily="18" charset="0"/>
              </a:rPr>
              <a:t>المهنة, التخصص, الجنس, رقم الهاتف, ..إلخ.</a:t>
            </a:r>
            <a:endParaRPr lang="en-US" sz="2900" dirty="0" smtClean="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0"/>
              </a:spcAft>
              <a:buNone/>
            </a:pPr>
            <a:r>
              <a:rPr lang="ar-IQ" sz="2900" dirty="0" smtClean="0">
                <a:solidFill>
                  <a:srgbClr val="000000"/>
                </a:solidFill>
                <a:effectLst/>
                <a:latin typeface="Al-QuranAlKareem"/>
                <a:ea typeface="Times New Roman" panose="02020603050405020304" pitchFamily="18" charset="0"/>
                <a:cs typeface="Times New Roman" panose="02020603050405020304" pitchFamily="18" charset="0"/>
              </a:rPr>
              <a:t>       كما أن المتغيرات النوعية قد تختلف فيما بينها من حيث طبيعة القياس, كأن تكون من النوع      الاسمي او النوع الرتبي او الفئوي.</a:t>
            </a:r>
            <a:endParaRPr lang="en-US" sz="29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rtl="1">
              <a:lnSpc>
                <a:spcPct val="115000"/>
              </a:lnSpc>
              <a:spcBef>
                <a:spcPts val="0"/>
              </a:spcBef>
              <a:spcAft>
                <a:spcPts val="0"/>
              </a:spcAft>
              <a:buNone/>
            </a:pPr>
            <a:r>
              <a:rPr lang="en-US" sz="2900" b="1" dirty="0" smtClean="0">
                <a:solidFill>
                  <a:srgbClr val="000000"/>
                </a:solidFill>
                <a:effectLst/>
                <a:latin typeface="Al-QuranAlKareem"/>
                <a:ea typeface="Times New Roman" panose="02020603050405020304" pitchFamily="18" charset="0"/>
                <a:cs typeface="Times New Roman" panose="02020603050405020304" pitchFamily="18" charset="0"/>
              </a:rPr>
              <a:t>2</a:t>
            </a:r>
            <a:r>
              <a:rPr lang="ar-IQ" sz="2900" b="1" dirty="0" smtClean="0">
                <a:solidFill>
                  <a:srgbClr val="000000"/>
                </a:solidFill>
                <a:effectLst/>
                <a:latin typeface="Al-QuranAlKareem"/>
                <a:ea typeface="Times New Roman" panose="02020603050405020304" pitchFamily="18" charset="0"/>
                <a:cs typeface="Times New Roman" panose="02020603050405020304" pitchFamily="18" charset="0"/>
              </a:rPr>
              <a:t>.    </a:t>
            </a:r>
            <a:r>
              <a:rPr lang="ar-SA" sz="2900" b="1" dirty="0" smtClean="0">
                <a:solidFill>
                  <a:srgbClr val="000000"/>
                </a:solidFill>
                <a:effectLst/>
                <a:latin typeface="Al-QuranAlKareem"/>
                <a:ea typeface="Times New Roman" panose="02020603050405020304" pitchFamily="18" charset="0"/>
                <a:cs typeface="Times New Roman" panose="02020603050405020304" pitchFamily="18" charset="0"/>
              </a:rPr>
              <a:t>المتغيرات الكمية </a:t>
            </a:r>
            <a:r>
              <a:rPr lang="en-US" sz="2900" b="1" dirty="0" smtClean="0">
                <a:solidFill>
                  <a:srgbClr val="000000"/>
                </a:solidFill>
                <a:effectLst/>
                <a:latin typeface="Al-QuranAlKareem"/>
                <a:ea typeface="Times New Roman" panose="02020603050405020304" pitchFamily="18" charset="0"/>
                <a:cs typeface="Times New Roman" panose="02020603050405020304" pitchFamily="18" charset="0"/>
              </a:rPr>
              <a:t>Quantitative</a:t>
            </a:r>
            <a:r>
              <a:rPr lang="ar-IQ" sz="2900" dirty="0" smtClean="0">
                <a:solidFill>
                  <a:srgbClr val="000000"/>
                </a:solidFill>
                <a:effectLst/>
                <a:latin typeface="Al-QuranAlKareem"/>
                <a:ea typeface="Times New Roman" panose="02020603050405020304" pitchFamily="18" charset="0"/>
                <a:cs typeface="Times New Roman" panose="02020603050405020304" pitchFamily="18" charset="0"/>
              </a:rPr>
              <a:t>:</a:t>
            </a:r>
            <a:endParaRPr lang="en-US" sz="2900" dirty="0" smtClean="0">
              <a:effectLst/>
              <a:latin typeface="Calibri" panose="020F0502020204030204" pitchFamily="34" charset="0"/>
              <a:ea typeface="Calibri" panose="020F0502020204030204" pitchFamily="34" charset="0"/>
              <a:cs typeface="Arial" panose="020B0604020202020204" pitchFamily="34" charset="0"/>
            </a:endParaRPr>
          </a:p>
          <a:p>
            <a:pPr marL="180340" marR="0" indent="0" algn="just" rtl="1">
              <a:lnSpc>
                <a:spcPct val="115000"/>
              </a:lnSpc>
              <a:spcBef>
                <a:spcPts val="0"/>
              </a:spcBef>
              <a:spcAft>
                <a:spcPts val="0"/>
              </a:spcAft>
              <a:buNone/>
            </a:pPr>
            <a:r>
              <a:rPr lang="ar-SA" sz="2900" b="1" dirty="0" smtClean="0">
                <a:solidFill>
                  <a:srgbClr val="000000"/>
                </a:solidFill>
                <a:effectLst/>
                <a:latin typeface="Al-QuranAlKareem"/>
                <a:ea typeface="Times New Roman" panose="02020603050405020304" pitchFamily="18" charset="0"/>
                <a:cs typeface="Times New Roman" panose="02020603050405020304" pitchFamily="18" charset="0"/>
              </a:rPr>
              <a:t>هي الت</a:t>
            </a:r>
            <a:r>
              <a:rPr lang="ar-IQ" sz="2900" b="1" dirty="0" smtClean="0">
                <a:solidFill>
                  <a:srgbClr val="000000"/>
                </a:solidFill>
                <a:effectLst/>
                <a:latin typeface="Al-QuranAlKareem"/>
                <a:ea typeface="Times New Roman" panose="02020603050405020304" pitchFamily="18" charset="0"/>
                <a:cs typeface="Times New Roman" panose="02020603050405020304" pitchFamily="18" charset="0"/>
              </a:rPr>
              <a:t>ي</a:t>
            </a:r>
            <a:r>
              <a:rPr lang="ar-SA" sz="2900" b="1" dirty="0" smtClean="0">
                <a:solidFill>
                  <a:srgbClr val="000000"/>
                </a:solidFill>
                <a:effectLst/>
                <a:latin typeface="Al-QuranAlKareem"/>
                <a:ea typeface="Times New Roman" panose="02020603050405020304" pitchFamily="18" charset="0"/>
                <a:cs typeface="Times New Roman" panose="02020603050405020304" pitchFamily="18" charset="0"/>
              </a:rPr>
              <a:t> يمكن تقديرها كميا ويكون للأعداد فيها قيمة كمية, او شبه كمية, </a:t>
            </a:r>
            <a:r>
              <a:rPr lang="ar-SA" sz="2900" dirty="0" smtClean="0">
                <a:solidFill>
                  <a:srgbClr val="000000"/>
                </a:solidFill>
                <a:effectLst/>
                <a:latin typeface="Al-QuranAlKareem"/>
                <a:ea typeface="Times New Roman" panose="02020603050405020304" pitchFamily="18" charset="0"/>
                <a:cs typeface="Times New Roman" panose="02020603050405020304" pitchFamily="18" charset="0"/>
              </a:rPr>
              <a:t>يتم التعامل معها لأغراض مختلفة كالترتيب وحساب الفرق او لإجراء العمليات الحسابية عليها كالجمع والطرح و الضرب و القسمة.</a:t>
            </a:r>
            <a:endParaRPr lang="en-US" sz="2900" dirty="0" smtClean="0">
              <a:effectLst/>
              <a:latin typeface="Calibri" panose="020F0502020204030204" pitchFamily="34" charset="0"/>
              <a:ea typeface="Calibri" panose="020F0502020204030204" pitchFamily="34" charset="0"/>
              <a:cs typeface="Arial" panose="020B0604020202020204" pitchFamily="34" charset="0"/>
            </a:endParaRPr>
          </a:p>
          <a:p>
            <a:pPr marL="180340" marR="0" indent="0" algn="just" rtl="1">
              <a:lnSpc>
                <a:spcPct val="115000"/>
              </a:lnSpc>
              <a:spcBef>
                <a:spcPts val="0"/>
              </a:spcBef>
              <a:spcAft>
                <a:spcPts val="0"/>
              </a:spcAft>
              <a:buNone/>
            </a:pPr>
            <a:r>
              <a:rPr lang="ar-SA" sz="2900" b="1" dirty="0" smtClean="0">
                <a:solidFill>
                  <a:srgbClr val="000000"/>
                </a:solidFill>
                <a:effectLst/>
                <a:latin typeface="Al-QuranAlKareem"/>
                <a:ea typeface="Times New Roman" panose="02020603050405020304" pitchFamily="18" charset="0"/>
                <a:cs typeface="Times New Roman" panose="02020603050405020304" pitchFamily="18" charset="0"/>
              </a:rPr>
              <a:t>ومن امثلة المتغيرات الكمية متغيرات مثل: </a:t>
            </a:r>
            <a:r>
              <a:rPr lang="ar-SA" sz="2900" b="1" u="sng" dirty="0" smtClean="0">
                <a:solidFill>
                  <a:srgbClr val="000000"/>
                </a:solidFill>
                <a:effectLst/>
                <a:latin typeface="Al-QuranAlKareem"/>
                <a:ea typeface="Times New Roman" panose="02020603050405020304" pitchFamily="18" charset="0"/>
                <a:cs typeface="Times New Roman" panose="02020603050405020304" pitchFamily="18" charset="0"/>
              </a:rPr>
              <a:t>الدخل, التاريخ, المعدل التراكمي, ..إلخ.</a:t>
            </a:r>
            <a:endParaRPr lang="en-US" sz="2900" dirty="0" smtClean="0">
              <a:effectLst/>
              <a:latin typeface="Calibri" panose="020F0502020204030204" pitchFamily="34" charset="0"/>
              <a:ea typeface="Calibri" panose="020F0502020204030204" pitchFamily="34" charset="0"/>
              <a:cs typeface="Arial" panose="020B0604020202020204" pitchFamily="34" charset="0"/>
            </a:endParaRPr>
          </a:p>
          <a:p>
            <a:pPr marL="180340" marR="0" indent="0" algn="just" rtl="1">
              <a:lnSpc>
                <a:spcPct val="115000"/>
              </a:lnSpc>
              <a:spcBef>
                <a:spcPts val="0"/>
              </a:spcBef>
              <a:spcAft>
                <a:spcPts val="0"/>
              </a:spcAft>
              <a:buNone/>
            </a:pPr>
            <a:r>
              <a:rPr lang="ar-SA" sz="2900" b="1" dirty="0" smtClean="0">
                <a:solidFill>
                  <a:srgbClr val="000000"/>
                </a:solidFill>
                <a:effectLst/>
                <a:latin typeface="Al-QuranAlKareem"/>
                <a:ea typeface="Times New Roman" panose="02020603050405020304" pitchFamily="18" charset="0"/>
                <a:cs typeface="Times New Roman" panose="02020603050405020304" pitchFamily="18" charset="0"/>
              </a:rPr>
              <a:t>وحتى المتغيرات الكمية قد تختلف فيما بينها </a:t>
            </a:r>
            <a:r>
              <a:rPr lang="ar-SA" sz="2900" dirty="0" smtClean="0">
                <a:solidFill>
                  <a:srgbClr val="000000"/>
                </a:solidFill>
                <a:effectLst/>
                <a:latin typeface="Al-QuranAlKareem"/>
                <a:ea typeface="Times New Roman" panose="02020603050405020304" pitchFamily="18" charset="0"/>
                <a:cs typeface="Times New Roman" panose="02020603050405020304" pitchFamily="18" charset="0"/>
              </a:rPr>
              <a:t>من حيث طبيعة القياس, كأن تكون متغيرات القياس النسبي او من متغيرات قياس الفئة او الفترة.</a:t>
            </a:r>
            <a:endParaRPr lang="en-US" sz="29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0"/>
              </a:spcAft>
            </a:pPr>
            <a:endParaRPr lang="en-US" sz="29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Font typeface="Symbol" panose="05050102010706020507" pitchFamily="18" charset="2"/>
              <a:buChar char=""/>
            </a:pPr>
            <a:r>
              <a:rPr lang="ar-SA" sz="2900" b="1" dirty="0" smtClean="0">
                <a:solidFill>
                  <a:srgbClr val="000000"/>
                </a:solidFill>
                <a:effectLst/>
                <a:latin typeface="Al-QuranAlKareem"/>
                <a:ea typeface="Times New Roman" panose="02020603050405020304" pitchFamily="18" charset="0"/>
                <a:cs typeface="Times New Roman" panose="02020603050405020304" pitchFamily="18" charset="0"/>
              </a:rPr>
              <a:t>التصنيف بحسب الاستقلال و التبعية لمتغيرات اخرى:</a:t>
            </a:r>
            <a:endParaRPr lang="en-US" sz="2900" dirty="0" smtClean="0">
              <a:effectLst/>
              <a:latin typeface="Calibri" panose="020F0502020204030204" pitchFamily="34" charset="0"/>
              <a:ea typeface="Calibri" panose="020F0502020204030204" pitchFamily="34" charset="0"/>
              <a:cs typeface="Arial" panose="020B0604020202020204" pitchFamily="34" charset="0"/>
            </a:endParaRPr>
          </a:p>
          <a:p>
            <a:pPr marL="102235" marR="0" indent="0" algn="just" rtl="1">
              <a:lnSpc>
                <a:spcPct val="115000"/>
              </a:lnSpc>
              <a:spcBef>
                <a:spcPts val="0"/>
              </a:spcBef>
              <a:spcAft>
                <a:spcPts val="0"/>
              </a:spcAft>
              <a:buNone/>
            </a:pPr>
            <a:r>
              <a:rPr lang="ar-SA" sz="2900" dirty="0" smtClean="0">
                <a:solidFill>
                  <a:srgbClr val="000000"/>
                </a:solidFill>
                <a:effectLst/>
                <a:latin typeface="Al-QuranAlKareem"/>
                <a:ea typeface="Times New Roman" panose="02020603050405020304" pitchFamily="18" charset="0"/>
                <a:cs typeface="Times New Roman" panose="02020603050405020304" pitchFamily="18" charset="0"/>
              </a:rPr>
              <a:t>يمكن تصنيف المتغيرات بحسب طبيعتها من حيث الاستقلالية او التبعية لمتغيرات اخرى الى نوعين وهما:</a:t>
            </a:r>
            <a:endParaRPr lang="en-US" sz="29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Font typeface="+mj-lt"/>
              <a:buAutoNum type="arabicPeriod"/>
            </a:pPr>
            <a:r>
              <a:rPr lang="ar-SA" sz="2900" b="1" dirty="0" smtClean="0">
                <a:solidFill>
                  <a:srgbClr val="000000"/>
                </a:solidFill>
                <a:effectLst/>
                <a:latin typeface="Al-QuranAlKareem"/>
                <a:ea typeface="Times New Roman" panose="02020603050405020304" pitchFamily="18" charset="0"/>
                <a:cs typeface="Times New Roman" panose="02020603050405020304" pitchFamily="18" charset="0"/>
              </a:rPr>
              <a:t>المتغير المستقل </a:t>
            </a:r>
            <a:r>
              <a:rPr lang="en-US" sz="2900" b="1" dirty="0" smtClean="0">
                <a:solidFill>
                  <a:srgbClr val="000000"/>
                </a:solidFill>
                <a:effectLst/>
                <a:latin typeface="Al-QuranAlKareem"/>
                <a:ea typeface="Times New Roman" panose="02020603050405020304" pitchFamily="18" charset="0"/>
                <a:cs typeface="Times New Roman" panose="02020603050405020304" pitchFamily="18" charset="0"/>
              </a:rPr>
              <a:t>Independent</a:t>
            </a:r>
            <a:r>
              <a:rPr lang="ar-SA" sz="2900" b="1" dirty="0" smtClean="0">
                <a:solidFill>
                  <a:srgbClr val="000000"/>
                </a:solidFill>
                <a:effectLst/>
                <a:latin typeface="Al-QuranAlKareem"/>
                <a:ea typeface="Times New Roman" panose="02020603050405020304" pitchFamily="18" charset="0"/>
                <a:cs typeface="Times New Roman" panose="02020603050405020304" pitchFamily="18" charset="0"/>
              </a:rPr>
              <a:t>: </a:t>
            </a:r>
            <a:endParaRPr lang="en-US" sz="2900" dirty="0" smtClean="0">
              <a:effectLst/>
              <a:latin typeface="Calibri" panose="020F0502020204030204" pitchFamily="34" charset="0"/>
              <a:ea typeface="Calibri" panose="020F0502020204030204" pitchFamily="34" charset="0"/>
              <a:cs typeface="Arial" panose="020B0604020202020204" pitchFamily="34" charset="0"/>
            </a:endParaRPr>
          </a:p>
          <a:p>
            <a:pPr marL="330835" marR="0" indent="0" algn="just" rtl="1">
              <a:lnSpc>
                <a:spcPct val="115000"/>
              </a:lnSpc>
              <a:spcBef>
                <a:spcPts val="0"/>
              </a:spcBef>
              <a:spcAft>
                <a:spcPts val="0"/>
              </a:spcAft>
              <a:buNone/>
            </a:pPr>
            <a:r>
              <a:rPr lang="ar-IQ" sz="2900" dirty="0" smtClean="0">
                <a:solidFill>
                  <a:srgbClr val="000000"/>
                </a:solidFill>
                <a:effectLst/>
                <a:latin typeface="Al-QuranAlKareem"/>
                <a:ea typeface="Times New Roman" panose="02020603050405020304" pitchFamily="18" charset="0"/>
                <a:cs typeface="Times New Roman" panose="02020603050405020304" pitchFamily="18" charset="0"/>
              </a:rPr>
              <a:t>ا</a:t>
            </a:r>
            <a:r>
              <a:rPr lang="ar-SA" sz="2900" dirty="0" smtClean="0">
                <a:solidFill>
                  <a:srgbClr val="000000"/>
                </a:solidFill>
                <a:effectLst/>
                <a:latin typeface="Al-QuranAlKareem"/>
                <a:ea typeface="Times New Roman" panose="02020603050405020304" pitchFamily="18" charset="0"/>
                <a:cs typeface="Times New Roman" panose="02020603050405020304" pitchFamily="18" charset="0"/>
              </a:rPr>
              <a:t>لمتغير المستقل في البحث العلمي هو ذلك المتغير الذي يهدف البحث الى فحص أثره في متغير اخر, وينظر له الباحث باعتباره متغيرا مستقلا عن غيره من المتغيرات الاخرى, ويمكن للباحث التحكم فيه بهدف الكشف عن اختلاف أثر هذا المتغير باختلاف القيم التي يأخذها, او باختلاف الفئات التي ينتمي اليها.</a:t>
            </a:r>
            <a:endParaRPr lang="en-US" sz="29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rtl="1">
              <a:lnSpc>
                <a:spcPct val="115000"/>
              </a:lnSpc>
              <a:spcBef>
                <a:spcPts val="0"/>
              </a:spcBef>
              <a:spcAft>
                <a:spcPts val="0"/>
              </a:spcAft>
              <a:buNone/>
            </a:pPr>
            <a:r>
              <a:rPr lang="ar-IQ" sz="2900" b="1" dirty="0" smtClean="0">
                <a:solidFill>
                  <a:srgbClr val="000000"/>
                </a:solidFill>
                <a:effectLst/>
                <a:latin typeface="Al-QuranAlKareem"/>
                <a:ea typeface="Times New Roman" panose="02020603050405020304" pitchFamily="18" charset="0"/>
                <a:cs typeface="Times New Roman" panose="02020603050405020304" pitchFamily="18" charset="0"/>
              </a:rPr>
              <a:t>2.    </a:t>
            </a:r>
            <a:r>
              <a:rPr lang="ar-SA" sz="2900" b="1" dirty="0" smtClean="0">
                <a:solidFill>
                  <a:srgbClr val="000000"/>
                </a:solidFill>
                <a:effectLst/>
                <a:latin typeface="Al-QuranAlKareem"/>
                <a:ea typeface="Times New Roman" panose="02020603050405020304" pitchFamily="18" charset="0"/>
                <a:cs typeface="Times New Roman" panose="02020603050405020304" pitchFamily="18" charset="0"/>
              </a:rPr>
              <a:t>المتغير التابع</a:t>
            </a:r>
            <a:r>
              <a:rPr lang="ar-SA" sz="2900" b="1" dirty="0" smtClean="0">
                <a:solidFill>
                  <a:srgbClr val="000000"/>
                </a:solidFill>
                <a:effectLst/>
                <a:latin typeface="Calibri" panose="020F0502020204030204" pitchFamily="34" charset="0"/>
                <a:ea typeface="Times New Roman" panose="02020603050405020304" pitchFamily="18" charset="0"/>
                <a:cs typeface="Al-QuranAlKareem"/>
              </a:rPr>
              <a:t> </a:t>
            </a:r>
            <a:r>
              <a:rPr lang="ar-SA" sz="2900" b="1" dirty="0" smtClean="0">
                <a:solidFill>
                  <a:srgbClr val="000000"/>
                </a:solidFill>
                <a:effectLst/>
                <a:latin typeface="Al-QuranAlKareem"/>
                <a:ea typeface="Times New Roman" panose="02020603050405020304" pitchFamily="18" charset="0"/>
                <a:cs typeface="Times New Roman" panose="02020603050405020304" pitchFamily="18" charset="0"/>
              </a:rPr>
              <a:t> </a:t>
            </a:r>
            <a:r>
              <a:rPr lang="en-US" sz="2900" b="1" dirty="0" smtClean="0">
                <a:solidFill>
                  <a:srgbClr val="000000"/>
                </a:solidFill>
                <a:effectLst/>
                <a:latin typeface="Al-QuranAlKareem"/>
                <a:ea typeface="Times New Roman" panose="02020603050405020304" pitchFamily="18" charset="0"/>
                <a:cs typeface="Times New Roman" panose="02020603050405020304" pitchFamily="18" charset="0"/>
              </a:rPr>
              <a:t>Dependent</a:t>
            </a:r>
            <a:r>
              <a:rPr lang="ar-IQ" sz="2900" dirty="0" smtClean="0">
                <a:solidFill>
                  <a:srgbClr val="000000"/>
                </a:solidFill>
                <a:effectLst/>
                <a:latin typeface="Al-QuranAlKareem"/>
                <a:ea typeface="Times New Roman" panose="02020603050405020304" pitchFamily="18" charset="0"/>
                <a:cs typeface="Times New Roman" panose="02020603050405020304" pitchFamily="18" charset="0"/>
              </a:rPr>
              <a:t>: </a:t>
            </a:r>
            <a:endParaRPr lang="en-US" sz="2900" dirty="0" smtClean="0">
              <a:effectLst/>
              <a:latin typeface="Calibri" panose="020F0502020204030204" pitchFamily="34" charset="0"/>
              <a:ea typeface="Calibri" panose="020F0502020204030204" pitchFamily="34" charset="0"/>
              <a:cs typeface="Arial" panose="020B0604020202020204" pitchFamily="34" charset="0"/>
            </a:endParaRPr>
          </a:p>
          <a:p>
            <a:pPr marL="330835" marR="0" indent="0" algn="just" rtl="1">
              <a:lnSpc>
                <a:spcPct val="115000"/>
              </a:lnSpc>
              <a:spcBef>
                <a:spcPts val="0"/>
              </a:spcBef>
              <a:spcAft>
                <a:spcPts val="0"/>
              </a:spcAft>
              <a:buNone/>
            </a:pPr>
            <a:r>
              <a:rPr lang="ar-SA" sz="2900" dirty="0" smtClean="0">
                <a:solidFill>
                  <a:srgbClr val="000000"/>
                </a:solidFill>
                <a:effectLst/>
                <a:latin typeface="Al-QuranAlKareem"/>
                <a:ea typeface="Times New Roman" panose="02020603050405020304" pitchFamily="18" charset="0"/>
                <a:cs typeface="Times New Roman" panose="02020603050405020304" pitchFamily="18" charset="0"/>
              </a:rPr>
              <a:t>المتغير التابع في البحث العلمي هو ذلك المتغير الذي يسعى الباحث للكشف عن تأثير المتغير المستقل فيه. و لذلك فإن الباحث لا يتدخل في هذا المتغير, ولكنه يلاحظ او يقيس ما يمكن ان يترتب على الأثر الذي يحدثه فيه المتغير المستقل.</a:t>
            </a:r>
            <a:endParaRPr lang="en-US" sz="2900" dirty="0" smtClean="0">
              <a:effectLst/>
              <a:latin typeface="Calibri" panose="020F0502020204030204" pitchFamily="34" charset="0"/>
              <a:ea typeface="Calibri" panose="020F0502020204030204" pitchFamily="34" charset="0"/>
              <a:cs typeface="Arial" panose="020B0604020202020204" pitchFamily="34" charset="0"/>
            </a:endParaRPr>
          </a:p>
          <a:p>
            <a:pPr marL="330835" marR="0" indent="0" algn="just" rtl="1">
              <a:lnSpc>
                <a:spcPct val="115000"/>
              </a:lnSpc>
              <a:spcBef>
                <a:spcPts val="0"/>
              </a:spcBef>
              <a:spcAft>
                <a:spcPts val="0"/>
              </a:spcAft>
              <a:buNone/>
            </a:pPr>
            <a:r>
              <a:rPr lang="ar-SA" sz="2900" b="1" u="sng" dirty="0" smtClean="0">
                <a:solidFill>
                  <a:srgbClr val="000000"/>
                </a:solidFill>
                <a:effectLst/>
                <a:latin typeface="Al-QuranAlKareem"/>
                <a:ea typeface="Times New Roman" panose="02020603050405020304" pitchFamily="18" charset="0"/>
                <a:cs typeface="Times New Roman" panose="02020603050405020304" pitchFamily="18" charset="0"/>
              </a:rPr>
              <a:t>مثال على المتغير التابع </a:t>
            </a:r>
            <a:endParaRPr lang="en-US" sz="29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r>
              <a:rPr lang="ar-SA" sz="2900" dirty="0" smtClean="0">
                <a:solidFill>
                  <a:srgbClr val="000000"/>
                </a:solidFill>
                <a:effectLst/>
                <a:latin typeface="Al-QuranAlKareem"/>
                <a:ea typeface="Times New Roman" panose="02020603050405020304" pitchFamily="18" charset="0"/>
                <a:cs typeface="Times New Roman" panose="02020603050405020304" pitchFamily="18" charset="0"/>
              </a:rPr>
              <a:t>اذا أراد الباحث أن يكشف عن أثر عدد ساعات الدراسة على تحصيل الطالب فإن عدد الساعات الدراسة هنا يعتبر</a:t>
            </a:r>
            <a:r>
              <a:rPr lang="ar-SA" sz="2900" b="1" dirty="0" smtClean="0">
                <a:solidFill>
                  <a:srgbClr val="000000"/>
                </a:solidFill>
                <a:effectLst/>
                <a:latin typeface="Al-QuranAlKareem"/>
                <a:ea typeface="Times New Roman" panose="02020603050405020304" pitchFamily="18" charset="0"/>
                <a:cs typeface="Times New Roman" panose="02020603050405020304" pitchFamily="18" charset="0"/>
              </a:rPr>
              <a:t> متغير مستقل </a:t>
            </a:r>
            <a:r>
              <a:rPr lang="ar-SA" sz="2900" dirty="0" smtClean="0">
                <a:solidFill>
                  <a:srgbClr val="000000"/>
                </a:solidFill>
                <a:effectLst/>
                <a:latin typeface="Al-QuranAlKareem"/>
                <a:ea typeface="Times New Roman" panose="02020603050405020304" pitchFamily="18" charset="0"/>
                <a:cs typeface="Times New Roman" panose="02020603050405020304" pitchFamily="18" charset="0"/>
              </a:rPr>
              <a:t>أما قدرة الطالب على التحصيل العلمي فيعتبر</a:t>
            </a:r>
            <a:r>
              <a:rPr lang="ar-SA" sz="2900" b="1" dirty="0" smtClean="0">
                <a:solidFill>
                  <a:srgbClr val="000000"/>
                </a:solidFill>
                <a:effectLst/>
                <a:latin typeface="Al-QuranAlKareem"/>
                <a:ea typeface="Times New Roman" panose="02020603050405020304" pitchFamily="18" charset="0"/>
                <a:cs typeface="Times New Roman" panose="02020603050405020304" pitchFamily="18" charset="0"/>
              </a:rPr>
              <a:t> متغير تابع. </a:t>
            </a:r>
            <a:r>
              <a:rPr lang="ar-SA" sz="2900" dirty="0" smtClean="0">
                <a:solidFill>
                  <a:srgbClr val="000000"/>
                </a:solidFill>
                <a:effectLst/>
                <a:latin typeface="Al-QuranAlKareem"/>
                <a:ea typeface="Times New Roman" panose="02020603050405020304" pitchFamily="18" charset="0"/>
                <a:cs typeface="Times New Roman" panose="02020603050405020304" pitchFamily="18" charset="0"/>
              </a:rPr>
              <a:t>وذلك مثلا لأنه كلما زادت ساعات الدراسة تزيد تحصيل الطالب. بمعنى اخر, لأن تغير عدد ساعات الدراسة يؤثر ويتسبب في تغير تحصيل الطالب. </a:t>
            </a:r>
            <a:endParaRPr lang="en-US" sz="2900" dirty="0"/>
          </a:p>
        </p:txBody>
      </p:sp>
      <p:cxnSp>
        <p:nvCxnSpPr>
          <p:cNvPr id="5" name="Straight Connector 4"/>
          <p:cNvCxnSpPr/>
          <p:nvPr/>
        </p:nvCxnSpPr>
        <p:spPr>
          <a:xfrm>
            <a:off x="838200" y="6059606"/>
            <a:ext cx="10515600" cy="136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46630" y="6381683"/>
            <a:ext cx="10207170" cy="646331"/>
          </a:xfrm>
          <a:prstGeom prst="rect">
            <a:avLst/>
          </a:prstGeom>
          <a:noFill/>
        </p:spPr>
        <p:txBody>
          <a:bodyPr wrap="square" rtlCol="0">
            <a:spAutoFit/>
          </a:bodyPr>
          <a:lstStyle/>
          <a:p>
            <a:pPr lvl="0" algn="r" rtl="1"/>
            <a:r>
              <a:rPr lang="ar-SA" dirty="0" err="1">
                <a:solidFill>
                  <a:srgbClr val="000000"/>
                </a:solidFill>
                <a:latin typeface="Al-QuranAlKareem"/>
                <a:ea typeface="Times New Roman" panose="02020603050405020304" pitchFamily="18" charset="0"/>
              </a:rPr>
              <a:t>أ.م.د</a:t>
            </a:r>
            <a:r>
              <a:rPr lang="ar-SA" dirty="0">
                <a:solidFill>
                  <a:srgbClr val="000000"/>
                </a:solidFill>
                <a:latin typeface="Al-QuranAlKareem"/>
                <a:ea typeface="Times New Roman" panose="02020603050405020304" pitchFamily="18" charset="0"/>
              </a:rPr>
              <a:t>. مصطفى عبيد</a:t>
            </a:r>
            <a:r>
              <a:rPr lang="ar-IQ" dirty="0">
                <a:solidFill>
                  <a:srgbClr val="000000"/>
                </a:solidFill>
                <a:latin typeface="Times New Roman"/>
                <a:ea typeface="Times New Roman" panose="02020603050405020304" pitchFamily="18" charset="0"/>
              </a:rPr>
              <a:t>⁏</a:t>
            </a:r>
            <a:r>
              <a:rPr lang="ar-SA" u="sng" dirty="0">
                <a:solidFill>
                  <a:srgbClr val="000000"/>
                </a:solidFill>
                <a:latin typeface="Al-QuranAlKareem"/>
                <a:ea typeface="Times New Roman" panose="02020603050405020304" pitchFamily="18" charset="0"/>
              </a:rPr>
              <a:t>كتاب مهارة البحث العلمي</a:t>
            </a:r>
            <a:r>
              <a:rPr lang="ar-SA" dirty="0">
                <a:solidFill>
                  <a:srgbClr val="000000"/>
                </a:solidFill>
                <a:latin typeface="Al-QuranAlKareem"/>
                <a:ea typeface="Times New Roman" panose="02020603050405020304" pitchFamily="18" charset="0"/>
              </a:rPr>
              <a:t>،</a:t>
            </a:r>
            <a:r>
              <a:rPr lang="ar-IQ" dirty="0">
                <a:solidFill>
                  <a:srgbClr val="000000"/>
                </a:solidFill>
                <a:latin typeface="Al-QuranAlKareem"/>
                <a:ea typeface="Times New Roman" panose="02020603050405020304" pitchFamily="18" charset="0"/>
              </a:rPr>
              <a:t>ط1,ج1,غزة,</a:t>
            </a:r>
            <a:r>
              <a:rPr lang="ar-SA" dirty="0">
                <a:solidFill>
                  <a:srgbClr val="000000"/>
                </a:solidFill>
                <a:latin typeface="Al-QuranAlKareem"/>
                <a:ea typeface="Times New Roman" panose="02020603050405020304" pitchFamily="18" charset="0"/>
              </a:rPr>
              <a:t> مركز البحوث والدراسات متعدد التخصصات،</a:t>
            </a:r>
            <a:r>
              <a:rPr lang="ar-IQ" dirty="0">
                <a:solidFill>
                  <a:srgbClr val="000000"/>
                </a:solidFill>
                <a:latin typeface="Al-QuranAlKareem"/>
                <a:ea typeface="Times New Roman" panose="02020603050405020304" pitchFamily="18" charset="0"/>
              </a:rPr>
              <a:t>2003</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r" rtl="1"/>
            <a:r>
              <a:rPr lang="ar-SA" dirty="0" smtClean="0">
                <a:solidFill>
                  <a:srgbClr val="000000"/>
                </a:solidFill>
                <a:effectLst/>
                <a:latin typeface="Al-QuranAlKareem"/>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1842264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46161"/>
            <a:ext cx="10515600" cy="4872251"/>
          </a:xfrm>
        </p:spPr>
        <p:txBody>
          <a:bodyPr>
            <a:normAutofit fontScale="32500" lnSpcReduction="20000"/>
          </a:bodyPr>
          <a:lstStyle/>
          <a:p>
            <a:pPr marL="342900" marR="0" lvl="0" indent="-342900" algn="r" rtl="1">
              <a:lnSpc>
                <a:spcPct val="115000"/>
              </a:lnSpc>
              <a:spcBef>
                <a:spcPts val="0"/>
              </a:spcBef>
              <a:spcAft>
                <a:spcPts val="0"/>
              </a:spcAft>
              <a:buFont typeface="Symbol" panose="05050102010706020507" pitchFamily="18" charset="2"/>
              <a:buChar char=""/>
            </a:pPr>
            <a:r>
              <a:rPr lang="ar-IQ" dirty="0" smtClean="0"/>
              <a:t> </a:t>
            </a:r>
            <a:r>
              <a:rPr lang="ar-SA" sz="4500" b="1" dirty="0" smtClean="0">
                <a:solidFill>
                  <a:srgbClr val="000000"/>
                </a:solidFill>
                <a:effectLst/>
                <a:latin typeface="Al-QuranAlKareem"/>
                <a:ea typeface="Times New Roman" panose="02020603050405020304" pitchFamily="18" charset="0"/>
                <a:cs typeface="Times New Roman" panose="02020603050405020304" pitchFamily="18" charset="0"/>
              </a:rPr>
              <a:t>التصنيف بحسب تأثير المتغير في متغير اخر أو عدم وجود هذا التأثير, ومدى سيطرة الباحث على المتغير</a:t>
            </a:r>
            <a:r>
              <a:rPr lang="ar-SA" sz="4500" dirty="0">
                <a:latin typeface="Calibri" panose="020F0502020204030204" pitchFamily="34" charset="0"/>
                <a:ea typeface="Calibri" panose="020F0502020204030204" pitchFamily="34" charset="0"/>
              </a:rPr>
              <a:t> </a:t>
            </a:r>
            <a:r>
              <a:rPr lang="ar-SA" sz="4500" b="1" dirty="0" smtClean="0">
                <a:solidFill>
                  <a:srgbClr val="000000"/>
                </a:solidFill>
                <a:effectLst/>
                <a:latin typeface="Al-QuranAlKareem"/>
                <a:ea typeface="Times New Roman" panose="02020603050405020304" pitchFamily="18" charset="0"/>
                <a:cs typeface="Times New Roman" panose="02020603050405020304" pitchFamily="18" charset="0"/>
              </a:rPr>
              <a:t>وقدرته على استبعاده من البحث ومنع تأثيره على النتائج:</a:t>
            </a:r>
            <a:endParaRPr lang="ar-IQ" sz="4500" b="1" dirty="0" smtClean="0">
              <a:solidFill>
                <a:srgbClr val="000000"/>
              </a:solidFill>
              <a:effectLst/>
              <a:latin typeface="Al-QuranAlKareem"/>
              <a:ea typeface="Times New Roman" panose="02020603050405020304" pitchFamily="18" charset="0"/>
              <a:cs typeface="Times New Roman" panose="02020603050405020304" pitchFamily="18" charset="0"/>
            </a:endParaRPr>
          </a:p>
          <a:p>
            <a:pPr marL="0" marR="0" lvl="0" indent="0" algn="r" rtl="1">
              <a:lnSpc>
                <a:spcPct val="115000"/>
              </a:lnSpc>
              <a:spcBef>
                <a:spcPts val="0"/>
              </a:spcBef>
              <a:spcAft>
                <a:spcPts val="0"/>
              </a:spcAft>
              <a:buNone/>
            </a:pPr>
            <a:r>
              <a:rPr lang="ar-IQ" b="1" dirty="0">
                <a:solidFill>
                  <a:srgbClr val="000000"/>
                </a:solidFill>
                <a:latin typeface="Al-QuranAlKareem"/>
                <a:ea typeface="Times New Roman" panose="02020603050405020304" pitchFamily="18" charset="0"/>
                <a:cs typeface="Times New Roman" panose="02020603050405020304" pitchFamily="18" charset="0"/>
              </a:rPr>
              <a:t> </a:t>
            </a:r>
            <a:r>
              <a:rPr lang="ar-IQ" b="1" dirty="0" smtClean="0">
                <a:solidFill>
                  <a:srgbClr val="000000"/>
                </a:solidFill>
                <a:latin typeface="Al-QuranAlKareem"/>
                <a:ea typeface="Times New Roman" panose="02020603050405020304" pitchFamily="18" charset="0"/>
                <a:cs typeface="Times New Roman" panose="02020603050405020304" pitchFamily="18" charset="0"/>
              </a:rPr>
              <a:t>    </a:t>
            </a:r>
            <a:r>
              <a:rPr lang="ar-SA" sz="5200" dirty="0">
                <a:solidFill>
                  <a:srgbClr val="000000"/>
                </a:solidFill>
                <a:latin typeface="Al-QuranAlKareem"/>
                <a:ea typeface="Times New Roman" panose="02020603050405020304" pitchFamily="18" charset="0"/>
                <a:cs typeface="Times New Roman" panose="02020603050405020304" pitchFamily="18" charset="0"/>
              </a:rPr>
              <a:t>يمكن تصنيف المتغيرات في البحث العلمي بحسب وجود تأثير للمتغير في متغير اخر أو عدم وجود هذا التأثير, ومدى سيطرة الباحث على المتغير وقدرته على استبعاده من البحث ومنع تأثيره على النتائج, وذلك من خلال تصنيفها الى ثلاث انواع كما يلي :</a:t>
            </a:r>
            <a:endParaRPr lang="en-US" sz="5200" dirty="0">
              <a:solidFill>
                <a:srgbClr val="000000"/>
              </a:solidFill>
              <a:latin typeface="Al-QuranAlKareem"/>
              <a:ea typeface="Times New Roman" panose="02020603050405020304" pitchFamily="18" charset="0"/>
              <a:cs typeface="Times New Roman" panose="02020603050405020304" pitchFamily="18" charset="0"/>
            </a:endParaRPr>
          </a:p>
          <a:p>
            <a:pPr marL="342900" marR="0" lvl="0" indent="-342900" algn="just" rtl="1">
              <a:lnSpc>
                <a:spcPct val="115000"/>
              </a:lnSpc>
              <a:spcBef>
                <a:spcPts val="0"/>
              </a:spcBef>
              <a:spcAft>
                <a:spcPts val="0"/>
              </a:spcAft>
              <a:buFont typeface="+mj-lt"/>
              <a:buAutoNum type="arabicPeriod"/>
            </a:pPr>
            <a:r>
              <a:rPr lang="ar-SA" sz="5200" b="1" dirty="0">
                <a:solidFill>
                  <a:srgbClr val="000000"/>
                </a:solidFill>
                <a:latin typeface="Al-QuranAlKareem"/>
                <a:ea typeface="Times New Roman" panose="02020603050405020304" pitchFamily="18" charset="0"/>
                <a:cs typeface="Times New Roman" panose="02020603050405020304" pitchFamily="18" charset="0"/>
              </a:rPr>
              <a:t>المتغير المعدل </a:t>
            </a:r>
            <a:r>
              <a:rPr lang="en-US" sz="5200" b="1" dirty="0">
                <a:solidFill>
                  <a:srgbClr val="000000"/>
                </a:solidFill>
                <a:latin typeface="Al-QuranAlKareem"/>
                <a:ea typeface="Times New Roman" panose="02020603050405020304" pitchFamily="18" charset="0"/>
                <a:cs typeface="Times New Roman" panose="02020603050405020304" pitchFamily="18" charset="0"/>
              </a:rPr>
              <a:t>Moderator</a:t>
            </a:r>
            <a:r>
              <a:rPr lang="ar-IQ" sz="5200" dirty="0">
                <a:solidFill>
                  <a:srgbClr val="000000"/>
                </a:solidFill>
                <a:latin typeface="Al-QuranAlKareem"/>
                <a:ea typeface="Times New Roman" panose="02020603050405020304" pitchFamily="18" charset="0"/>
                <a:cs typeface="Times New Roman" panose="02020603050405020304" pitchFamily="18" charset="0"/>
              </a:rPr>
              <a:t>: </a:t>
            </a:r>
            <a:endParaRPr lang="en-US" sz="5200" dirty="0">
              <a:solidFill>
                <a:srgbClr val="000000"/>
              </a:solidFill>
              <a:latin typeface="Al-QuranAlKareem"/>
              <a:ea typeface="Times New Roman" panose="02020603050405020304" pitchFamily="18" charset="0"/>
              <a:cs typeface="Times New Roman" panose="02020603050405020304" pitchFamily="18" charset="0"/>
            </a:endParaRPr>
          </a:p>
          <a:p>
            <a:pPr marR="0" indent="0" algn="just" rtl="1">
              <a:lnSpc>
                <a:spcPct val="115000"/>
              </a:lnSpc>
              <a:spcBef>
                <a:spcPts val="0"/>
              </a:spcBef>
              <a:spcAft>
                <a:spcPts val="0"/>
              </a:spcAft>
              <a:buNone/>
            </a:pPr>
            <a:r>
              <a:rPr lang="ar-SA" sz="5200" dirty="0">
                <a:solidFill>
                  <a:srgbClr val="000000"/>
                </a:solidFill>
                <a:latin typeface="Al-QuranAlKareem"/>
                <a:ea typeface="Times New Roman" panose="02020603050405020304" pitchFamily="18" charset="0"/>
                <a:cs typeface="Times New Roman" panose="02020603050405020304" pitchFamily="18" charset="0"/>
              </a:rPr>
              <a:t>هو المتغير الذي قد يغير في الأثر الذي يتركه المتغير المستقل في المتغير التابع إذا اعتبره الباحث متغيرا مستقلا ثانويا الى جانب المتغير الرئيسي في الدراسة. </a:t>
            </a:r>
            <a:endParaRPr lang="en-US" sz="5200" dirty="0">
              <a:solidFill>
                <a:srgbClr val="000000"/>
              </a:solidFill>
              <a:latin typeface="Al-QuranAlKareem"/>
              <a:ea typeface="Times New Roman" panose="02020603050405020304" pitchFamily="18" charset="0"/>
              <a:cs typeface="Times New Roman" panose="02020603050405020304" pitchFamily="18" charset="0"/>
            </a:endParaRPr>
          </a:p>
          <a:p>
            <a:pPr marR="0" indent="0" algn="just" rtl="1">
              <a:lnSpc>
                <a:spcPct val="115000"/>
              </a:lnSpc>
              <a:spcBef>
                <a:spcPts val="0"/>
              </a:spcBef>
              <a:spcAft>
                <a:spcPts val="0"/>
              </a:spcAft>
              <a:buNone/>
            </a:pPr>
            <a:r>
              <a:rPr lang="ar-SA" sz="5200" dirty="0">
                <a:solidFill>
                  <a:srgbClr val="000000"/>
                </a:solidFill>
                <a:latin typeface="Al-QuranAlKareem"/>
                <a:ea typeface="Times New Roman" panose="02020603050405020304" pitchFamily="18" charset="0"/>
                <a:cs typeface="Times New Roman" panose="02020603050405020304" pitchFamily="18" charset="0"/>
              </a:rPr>
              <a:t>وبالتالي فإن المتغير المعدل يقع تحت سيطرة الباحث وهو الذي يقرر فيما اذا كان من الضروري إدخاله في الدراسة كمتغير مستقل ثانوي أم لا.</a:t>
            </a:r>
            <a:endParaRPr lang="en-US" sz="5200" dirty="0">
              <a:solidFill>
                <a:srgbClr val="000000"/>
              </a:solidFill>
              <a:latin typeface="Al-QuranAlKareem"/>
              <a:ea typeface="Times New Roman" panose="02020603050405020304" pitchFamily="18" charset="0"/>
              <a:cs typeface="Times New Roman" panose="02020603050405020304" pitchFamily="18" charset="0"/>
            </a:endParaRPr>
          </a:p>
          <a:p>
            <a:pPr marR="0" indent="0" algn="just" rtl="1">
              <a:lnSpc>
                <a:spcPct val="115000"/>
              </a:lnSpc>
              <a:spcBef>
                <a:spcPts val="0"/>
              </a:spcBef>
              <a:spcAft>
                <a:spcPts val="0"/>
              </a:spcAft>
              <a:buNone/>
            </a:pPr>
            <a:r>
              <a:rPr lang="ar-SA" sz="5200" dirty="0">
                <a:solidFill>
                  <a:srgbClr val="000000"/>
                </a:solidFill>
                <a:latin typeface="Al-QuranAlKareem"/>
                <a:ea typeface="Times New Roman" panose="02020603050405020304" pitchFamily="18" charset="0"/>
                <a:cs typeface="Times New Roman" panose="02020603050405020304" pitchFamily="18" charset="0"/>
              </a:rPr>
              <a:t>فإذا كان هناك متغير مستق رئيسي (أ) يؤثر في متغير تابع(ب), و أراد الباحث معرفة أثلا متغير آخر (ج) بمفرده في المتغير التابع, فإن المتغير (ج) يعد في هذه الحالة  متغيرا مستقلا رئيسيا اخر. أما اذا اراد الباحث معرفة إمكانية اختلاف أثر المتغير المستقل الرئيسي (أ) عندما يؤخذ المتغير (ج) بعين الاعتبار فإن هذا المتغير (ج) يعد متغيرا مستقلا ثانويا, ويجري تحليل أثره بدراسة الأثر المشترك أو اثر التفاعل بين (أ) و (ب) في (ج).</a:t>
            </a:r>
            <a:endParaRPr lang="en-US" sz="5200" dirty="0">
              <a:solidFill>
                <a:srgbClr val="000000"/>
              </a:solidFill>
              <a:latin typeface="Al-QuranAlKareem"/>
              <a:ea typeface="Times New Roman" panose="02020603050405020304" pitchFamily="18" charset="0"/>
              <a:cs typeface="Times New Roman" panose="02020603050405020304" pitchFamily="18" charset="0"/>
            </a:endParaRPr>
          </a:p>
          <a:p>
            <a:pPr marR="0" indent="0" algn="just" rtl="1">
              <a:lnSpc>
                <a:spcPct val="115000"/>
              </a:lnSpc>
              <a:spcBef>
                <a:spcPts val="0"/>
              </a:spcBef>
              <a:spcAft>
                <a:spcPts val="0"/>
              </a:spcAft>
              <a:buNone/>
            </a:pPr>
            <a:r>
              <a:rPr lang="ar-SA" sz="5200" b="1" dirty="0">
                <a:solidFill>
                  <a:srgbClr val="000000"/>
                </a:solidFill>
                <a:latin typeface="Al-QuranAlKareem"/>
                <a:ea typeface="Times New Roman" panose="02020603050405020304" pitchFamily="18" charset="0"/>
                <a:cs typeface="Times New Roman" panose="02020603050405020304" pitchFamily="18" charset="0"/>
              </a:rPr>
              <a:t>مثال على التغير المعدل</a:t>
            </a:r>
            <a:r>
              <a:rPr lang="ar-SA" sz="5200" dirty="0">
                <a:solidFill>
                  <a:srgbClr val="000000"/>
                </a:solidFill>
                <a:latin typeface="Al-QuranAlKareem"/>
                <a:ea typeface="Times New Roman" panose="02020603050405020304" pitchFamily="18" charset="0"/>
                <a:cs typeface="Times New Roman" panose="02020603050405020304" pitchFamily="18" charset="0"/>
              </a:rPr>
              <a:t>:</a:t>
            </a:r>
            <a:endParaRPr lang="en-US" sz="5200" dirty="0">
              <a:solidFill>
                <a:srgbClr val="000000"/>
              </a:solidFill>
              <a:latin typeface="Al-QuranAlKareem"/>
              <a:ea typeface="Times New Roman" panose="02020603050405020304" pitchFamily="18" charset="0"/>
              <a:cs typeface="Times New Roman" panose="02020603050405020304" pitchFamily="18" charset="0"/>
            </a:endParaRPr>
          </a:p>
          <a:p>
            <a:pPr marR="0" indent="0" algn="just" rtl="1">
              <a:lnSpc>
                <a:spcPct val="115000"/>
              </a:lnSpc>
              <a:spcBef>
                <a:spcPts val="0"/>
              </a:spcBef>
              <a:spcAft>
                <a:spcPts val="0"/>
              </a:spcAft>
              <a:buNone/>
            </a:pPr>
            <a:r>
              <a:rPr lang="ar-SA" sz="5200" dirty="0">
                <a:solidFill>
                  <a:srgbClr val="000000"/>
                </a:solidFill>
                <a:latin typeface="Al-QuranAlKareem"/>
                <a:ea typeface="Times New Roman" panose="02020603050405020304" pitchFamily="18" charset="0"/>
                <a:cs typeface="Times New Roman" panose="02020603050405020304" pitchFamily="18" charset="0"/>
              </a:rPr>
              <a:t>إذا كان غرض الباحث أن يبحث أثر طريقة التدريس على تحصيل الطلاب, وكانت عينة الدراسة من الجنسين, فقد يشعر الباحث أن اثر طريقة التدريس على تحصيل الطالب ربما تعتمد على جنسه او بمعنى اخر تختلف باختلاف الجنس. فالجنس هنا متغير معدل أي متغير مستقل ثانوي. وبالتالي فإن الباحث قد يلجأ الى بحث اثر متغير المعدل( الجنس) من خلال بحث مدى وجود اختلاف ناتج عن التفاعل بين طريقة التدريس وجنس الطلبة .</a:t>
            </a:r>
            <a:endParaRPr lang="en-US" sz="5200" dirty="0">
              <a:solidFill>
                <a:srgbClr val="000000"/>
              </a:solidFill>
              <a:latin typeface="Al-QuranAlKareem"/>
              <a:ea typeface="Times New Roman" panose="02020603050405020304" pitchFamily="18" charset="0"/>
              <a:cs typeface="Times New Roman" panose="02020603050405020304" pitchFamily="18" charset="0"/>
            </a:endParaRPr>
          </a:p>
          <a:p>
            <a:pPr marL="0" marR="0" lvl="0" indent="0" algn="just" rtl="1">
              <a:lnSpc>
                <a:spcPct val="115000"/>
              </a:lnSpc>
              <a:spcBef>
                <a:spcPts val="0"/>
              </a:spcBef>
              <a:spcAft>
                <a:spcPts val="0"/>
              </a:spcAft>
              <a:buNone/>
            </a:pPr>
            <a:r>
              <a:rPr lang="ar-IQ" sz="5200" dirty="0">
                <a:solidFill>
                  <a:srgbClr val="000000"/>
                </a:solidFill>
                <a:latin typeface="Al-QuranAlKareem"/>
                <a:ea typeface="Times New Roman" panose="02020603050405020304" pitchFamily="18" charset="0"/>
                <a:cs typeface="Times New Roman" panose="02020603050405020304" pitchFamily="18" charset="0"/>
              </a:rPr>
              <a:t>2.   </a:t>
            </a:r>
            <a:r>
              <a:rPr lang="ar-SA" sz="5200" b="1" dirty="0">
                <a:solidFill>
                  <a:srgbClr val="000000"/>
                </a:solidFill>
                <a:latin typeface="Al-QuranAlKareem"/>
                <a:ea typeface="Times New Roman" panose="02020603050405020304" pitchFamily="18" charset="0"/>
                <a:cs typeface="Times New Roman" panose="02020603050405020304" pitchFamily="18" charset="0"/>
              </a:rPr>
              <a:t>المتغير المضبوط </a:t>
            </a:r>
            <a:r>
              <a:rPr lang="en-US" sz="5200" b="1" dirty="0">
                <a:solidFill>
                  <a:srgbClr val="000000"/>
                </a:solidFill>
                <a:latin typeface="Al-QuranAlKareem"/>
                <a:ea typeface="Times New Roman" panose="02020603050405020304" pitchFamily="18" charset="0"/>
                <a:cs typeface="Times New Roman" panose="02020603050405020304" pitchFamily="18" charset="0"/>
              </a:rPr>
              <a:t>Controlled</a:t>
            </a:r>
            <a:r>
              <a:rPr lang="ar-IQ" sz="5200" dirty="0">
                <a:solidFill>
                  <a:srgbClr val="000000"/>
                </a:solidFill>
                <a:latin typeface="Al-QuranAlKareem"/>
                <a:ea typeface="Times New Roman" panose="02020603050405020304" pitchFamily="18" charset="0"/>
                <a:cs typeface="Times New Roman" panose="02020603050405020304" pitchFamily="18" charset="0"/>
              </a:rPr>
              <a:t>: </a:t>
            </a:r>
            <a:endParaRPr lang="en-US" sz="5200" dirty="0">
              <a:solidFill>
                <a:srgbClr val="000000"/>
              </a:solidFill>
              <a:latin typeface="Al-QuranAlKareem"/>
              <a:ea typeface="Times New Roman" panose="02020603050405020304" pitchFamily="18" charset="0"/>
              <a:cs typeface="Times New Roman" panose="02020603050405020304" pitchFamily="18" charset="0"/>
            </a:endParaRPr>
          </a:p>
          <a:p>
            <a:pPr marR="0" indent="0" algn="just" rtl="1">
              <a:lnSpc>
                <a:spcPct val="115000"/>
              </a:lnSpc>
              <a:spcBef>
                <a:spcPts val="0"/>
              </a:spcBef>
              <a:spcAft>
                <a:spcPts val="1000"/>
              </a:spcAft>
              <a:buNone/>
            </a:pPr>
            <a:r>
              <a:rPr lang="ar-SA" sz="5200" dirty="0">
                <a:solidFill>
                  <a:srgbClr val="000000"/>
                </a:solidFill>
                <a:latin typeface="Al-QuranAlKareem"/>
                <a:ea typeface="Times New Roman" panose="02020603050405020304" pitchFamily="18" charset="0"/>
                <a:cs typeface="Times New Roman" panose="02020603050405020304" pitchFamily="18" charset="0"/>
              </a:rPr>
              <a:t>هو المتغير الذي يحاول الباحث أن يلغي أثره على التجربة محل البحث, لأنه يشعر بأنه تحت سيطرته و لا يستطيع ان يبرر إدخاله كمتغير مستقل ثانوي (معدل), ولكنه بنفس الوقت يشعر بأن ضبطه سيقلل من مصادر الأخطاء في التجربة. ويتم هذا الضبط بأكثر من طريقة مثل العشوائية, والعزل او الحذف. </a:t>
            </a:r>
            <a:endParaRPr lang="en-US" sz="5200" dirty="0">
              <a:solidFill>
                <a:srgbClr val="000000"/>
              </a:solidFill>
              <a:latin typeface="Al-QuranAlKareem"/>
              <a:ea typeface="Times New Roman" panose="02020603050405020304" pitchFamily="18" charset="0"/>
              <a:cs typeface="Times New Roman" panose="02020603050405020304" pitchFamily="18" charset="0"/>
            </a:endParaRPr>
          </a:p>
          <a:p>
            <a:pPr algn="r" rtl="1"/>
            <a:endParaRPr lang="en-US" sz="3500" dirty="0">
              <a:solidFill>
                <a:srgbClr val="000000"/>
              </a:solidFill>
              <a:latin typeface="Al-QuranAlKareem"/>
              <a:ea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838200" y="5991367"/>
            <a:ext cx="10298373" cy="136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8200" y="6447725"/>
            <a:ext cx="10298373" cy="369332"/>
          </a:xfrm>
          <a:prstGeom prst="rect">
            <a:avLst/>
          </a:prstGeom>
          <a:noFill/>
        </p:spPr>
        <p:txBody>
          <a:bodyPr wrap="square" rtlCol="0">
            <a:spAutoFit/>
          </a:bodyPr>
          <a:lstStyle/>
          <a:p>
            <a:pPr lvl="0" algn="r" rtl="1"/>
            <a:r>
              <a:rPr lang="ar-SA" dirty="0">
                <a:solidFill>
                  <a:srgbClr val="000000"/>
                </a:solidFill>
                <a:latin typeface="Al-QuranAlKareem"/>
                <a:ea typeface="Times New Roman" panose="02020603050405020304" pitchFamily="18" charset="0"/>
                <a:cs typeface="Times New Roman" panose="02020603050405020304" pitchFamily="18" charset="0"/>
              </a:rPr>
              <a:t>ا .د. أحمد فرحان علي التميمي؛ </a:t>
            </a:r>
            <a:r>
              <a:rPr lang="ar-SA" u="sng" dirty="0">
                <a:solidFill>
                  <a:srgbClr val="000000"/>
                </a:solidFill>
                <a:latin typeface="Al-QuranAlKareem"/>
                <a:ea typeface="Times New Roman" panose="02020603050405020304" pitchFamily="18" charset="0"/>
                <a:cs typeface="Times New Roman" panose="02020603050405020304" pitchFamily="18" charset="0"/>
              </a:rPr>
              <a:t>اساسيات البحث العلمي والاحصاء في التربية البدنية</a:t>
            </a:r>
            <a:r>
              <a:rPr lang="ar-SA" dirty="0">
                <a:solidFill>
                  <a:srgbClr val="000000"/>
                </a:solidFill>
                <a:latin typeface="Al-QuranAlKareem"/>
                <a:ea typeface="Times New Roman" panose="02020603050405020304" pitchFamily="18" charset="0"/>
                <a:cs typeface="Times New Roman" panose="02020603050405020304" pitchFamily="18" charset="0"/>
              </a:rPr>
              <a:t>,ط1,مجلد1,النجف الاشرف, دار الضياء للطباعة,2015.</a:t>
            </a:r>
          </a:p>
        </p:txBody>
      </p:sp>
    </p:spTree>
    <p:extLst>
      <p:ext uri="{BB962C8B-B14F-4D97-AF65-F5344CB8AC3E}">
        <p14:creationId xmlns:p14="http://schemas.microsoft.com/office/powerpoint/2010/main" val="31112320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481</TotalTime>
  <Words>3538</Words>
  <Application>Microsoft Office PowerPoint</Application>
  <PresentationFormat>مخصص</PresentationFormat>
  <Paragraphs>174</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Organic</vt:lpstr>
      <vt:lpstr>عرض تقديمي في PowerPoint</vt:lpstr>
      <vt:lpstr>عرض تقديمي في PowerPoint</vt:lpstr>
      <vt:lpstr>ماهي الثوابت والمتغيرات؟ الثوابت هي عبارة عن قيم عددية تتميز بأنها تضل ثابتة كما هي لا تتغير. ومن امثلتها هي قيمة والنسبة الثابتة للدائرة والتي تساوي (3,14). أما المتغيرات فهي عكس الثوابت أي هي قيمة قابلة للتغير من وقت لأخر، ومن امثلتها (الطول ،الوزن ،القوة، السرعة ,لون العيون, الديانة, الاتجاهات, المؤهـل الدراسـي، سـنوات الخبرة....الخ)، وهي نمط السلوك</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المصادر </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Khaled Dabbas Almolaa</cp:lastModifiedBy>
  <cp:revision>49</cp:revision>
  <dcterms:created xsi:type="dcterms:W3CDTF">2020-12-27T07:43:17Z</dcterms:created>
  <dcterms:modified xsi:type="dcterms:W3CDTF">2021-02-02T17:06:08Z</dcterms:modified>
</cp:coreProperties>
</file>